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Sniglet" charset="1" panose="04070505030100020000"/>
      <p:regular r:id="rId14"/>
    </p:embeddedFont>
    <p:embeddedFont>
      <p:font typeface="Canva Sans Bold" charset="1" panose="020B0803030501040103"/>
      <p:regular r:id="rId15"/>
    </p:embeddedFont>
    <p:embeddedFont>
      <p:font typeface="DejaVu Serif Bold" charset="1" panose="02060803050605020204"/>
      <p:regular r:id="rId16"/>
    </p:embeddedFont>
    <p:embeddedFont>
      <p:font typeface="Arimo Bold" charset="1" panose="020B07040202020202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jpeg" Type="http://schemas.openxmlformats.org/officeDocument/2006/relationships/image"/><Relationship Id="rId13" Target="../media/image12.png" Type="http://schemas.openxmlformats.org/officeDocument/2006/relationships/image"/><Relationship Id="rId14" Target="../media/image13.jpeg" Type="http://schemas.openxmlformats.org/officeDocument/2006/relationships/image"/><Relationship Id="rId15" Target="../media/image1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jpe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jpeg" Type="http://schemas.openxmlformats.org/officeDocument/2006/relationships/image"/><Relationship Id="rId9" Target="../media/image1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jpeg" Type="http://schemas.openxmlformats.org/officeDocument/2006/relationships/image"/><Relationship Id="rId9" Target="../media/image1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jpeg" Type="http://schemas.openxmlformats.org/officeDocument/2006/relationships/image"/><Relationship Id="rId9" Target="../media/image1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1.jpeg" Type="http://schemas.openxmlformats.org/officeDocument/2006/relationships/image"/><Relationship Id="rId5" Target="../media/image12.png" Type="http://schemas.openxmlformats.org/officeDocument/2006/relationships/image"/><Relationship Id="rId6" Target="../media/image13.jpeg" Type="http://schemas.openxmlformats.org/officeDocument/2006/relationships/image"/><Relationship Id="rId7" Target="../media/image14.png" Type="http://schemas.openxmlformats.org/officeDocument/2006/relationships/image"/><Relationship Id="rId8" Target="../media/image1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jpeg" Type="http://schemas.openxmlformats.org/officeDocument/2006/relationships/image"/><Relationship Id="rId11" Target="../media/image20.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jpeg" Type="http://schemas.openxmlformats.org/officeDocument/2006/relationships/image"/><Relationship Id="rId9"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https://savethewater.org/rooftop-rainwater-harvesting-an-ancient-and-sustainable-technique-for-water-management/" TargetMode="External" Type="http://schemas.openxmlformats.org/officeDocument/2006/relationships/hyperlink"/><Relationship Id="rId11" Target="https://southernscientificireland.com/2024/04/19/fog-harvesting/" TargetMode="External" Type="http://schemas.openxmlformats.org/officeDocument/2006/relationships/hyperlink"/><Relationship Id="rId12" Target="https://www.intechopen.com/chapters/82293" TargetMode="External" Type="http://schemas.openxmlformats.org/officeDocument/2006/relationships/hyperlink"/><Relationship Id="rId13" Target="https://en.wikiversity.org/wiki/Rainwater_harvesting/Dew_harvesting" TargetMode="External" Type="http://schemas.openxmlformats.org/officeDocument/2006/relationships/hyperlink"/><Relationship Id="rId14" Target="https://en.wikipedia.org/wiki/Check_dam" TargetMode="External" Type="http://schemas.openxmlformats.org/officeDocument/2006/relationships/hyperlink"/><Relationship Id="rId15" Target="https://www.tandfonline.com/doi/full/10.1080/02626667.2011.585471" TargetMode="External" Type="http://schemas.openxmlformats.org/officeDocument/2006/relationships/hyperlink"/><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jpeg" Type="http://schemas.openxmlformats.org/officeDocument/2006/relationships/image"/><Relationship Id="rId9" Target="../media/image1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jpeg" Type="http://schemas.openxmlformats.org/officeDocument/2006/relationships/image"/><Relationship Id="rId9" Target="../media/image1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15723422" y="4052712"/>
            <a:ext cx="1086378" cy="1619263"/>
          </a:xfrm>
          <a:custGeom>
            <a:avLst/>
            <a:gdLst/>
            <a:ahLst/>
            <a:cxnLst/>
            <a:rect r="r" b="b" t="t" l="l"/>
            <a:pathLst>
              <a:path h="1619263" w="1086378">
                <a:moveTo>
                  <a:pt x="0" y="0"/>
                </a:moveTo>
                <a:lnTo>
                  <a:pt x="1086378" y="0"/>
                </a:lnTo>
                <a:lnTo>
                  <a:pt x="1086378" y="1619263"/>
                </a:lnTo>
                <a:lnTo>
                  <a:pt x="0" y="16192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4">
              <a:alphaModFix amt="3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0" y="6720381"/>
            <a:ext cx="18288000" cy="3566619"/>
            <a:chOff x="0" y="0"/>
            <a:chExt cx="4816593" cy="939357"/>
          </a:xfrm>
        </p:grpSpPr>
        <p:sp>
          <p:nvSpPr>
            <p:cNvPr name="Freeform 5" id="5"/>
            <p:cNvSpPr/>
            <p:nvPr/>
          </p:nvSpPr>
          <p:spPr>
            <a:xfrm flipH="false" flipV="false" rot="0">
              <a:off x="0" y="0"/>
              <a:ext cx="4816592" cy="939357"/>
            </a:xfrm>
            <a:custGeom>
              <a:avLst/>
              <a:gdLst/>
              <a:ahLst/>
              <a:cxnLst/>
              <a:rect r="r" b="b" t="t" l="l"/>
              <a:pathLst>
                <a:path h="939357" w="4816592">
                  <a:moveTo>
                    <a:pt x="0" y="0"/>
                  </a:moveTo>
                  <a:lnTo>
                    <a:pt x="4816592" y="0"/>
                  </a:lnTo>
                  <a:lnTo>
                    <a:pt x="4816592" y="939357"/>
                  </a:lnTo>
                  <a:lnTo>
                    <a:pt x="0" y="939357"/>
                  </a:lnTo>
                  <a:close/>
                </a:path>
              </a:pathLst>
            </a:custGeom>
            <a:solidFill>
              <a:srgbClr val="35C9AC"/>
            </a:solidFill>
          </p:spPr>
        </p:sp>
        <p:sp>
          <p:nvSpPr>
            <p:cNvPr name="TextBox 6" id="6"/>
            <p:cNvSpPr txBox="true"/>
            <p:nvPr/>
          </p:nvSpPr>
          <p:spPr>
            <a:xfrm>
              <a:off x="0" y="-38100"/>
              <a:ext cx="4816593" cy="977457"/>
            </a:xfrm>
            <a:prstGeom prst="rect">
              <a:avLst/>
            </a:prstGeom>
          </p:spPr>
          <p:txBody>
            <a:bodyPr anchor="ctr" rtlCol="false" tIns="50800" lIns="50800" bIns="50800" rIns="50800"/>
            <a:lstStyle/>
            <a:p>
              <a:pPr algn="ctr">
                <a:lnSpc>
                  <a:spcPts val="2659"/>
                </a:lnSpc>
                <a:spcBef>
                  <a:spcPct val="0"/>
                </a:spcBef>
              </a:pPr>
            </a:p>
          </p:txBody>
        </p:sp>
      </p:grpSp>
      <p:sp>
        <p:nvSpPr>
          <p:cNvPr name="Freeform 7" id="7"/>
          <p:cNvSpPr/>
          <p:nvPr/>
        </p:nvSpPr>
        <p:spPr>
          <a:xfrm flipH="true" flipV="false" rot="0">
            <a:off x="13583868" y="565065"/>
            <a:ext cx="6119337" cy="3393451"/>
          </a:xfrm>
          <a:custGeom>
            <a:avLst/>
            <a:gdLst/>
            <a:ahLst/>
            <a:cxnLst/>
            <a:rect r="r" b="b" t="t" l="l"/>
            <a:pathLst>
              <a:path h="3393451" w="6119337">
                <a:moveTo>
                  <a:pt x="6119338" y="0"/>
                </a:moveTo>
                <a:lnTo>
                  <a:pt x="0" y="0"/>
                </a:lnTo>
                <a:lnTo>
                  <a:pt x="0" y="3393451"/>
                </a:lnTo>
                <a:lnTo>
                  <a:pt x="6119338" y="3393451"/>
                </a:lnTo>
                <a:lnTo>
                  <a:pt x="611933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true" flipV="false" rot="0">
            <a:off x="13774036" y="3958516"/>
            <a:ext cx="569085" cy="848229"/>
          </a:xfrm>
          <a:custGeom>
            <a:avLst/>
            <a:gdLst/>
            <a:ahLst/>
            <a:cxnLst/>
            <a:rect r="r" b="b" t="t" l="l"/>
            <a:pathLst>
              <a:path h="848229" w="569085">
                <a:moveTo>
                  <a:pt x="569085" y="0"/>
                </a:moveTo>
                <a:lnTo>
                  <a:pt x="0" y="0"/>
                </a:lnTo>
                <a:lnTo>
                  <a:pt x="0" y="848229"/>
                </a:lnTo>
                <a:lnTo>
                  <a:pt x="569085" y="848229"/>
                </a:lnTo>
                <a:lnTo>
                  <a:pt x="56908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true" flipV="false" rot="0">
            <a:off x="2594181" y="6386343"/>
            <a:ext cx="533358" cy="794979"/>
          </a:xfrm>
          <a:custGeom>
            <a:avLst/>
            <a:gdLst/>
            <a:ahLst/>
            <a:cxnLst/>
            <a:rect r="r" b="b" t="t" l="l"/>
            <a:pathLst>
              <a:path h="794979" w="533358">
                <a:moveTo>
                  <a:pt x="533358" y="0"/>
                </a:moveTo>
                <a:lnTo>
                  <a:pt x="0" y="0"/>
                </a:lnTo>
                <a:lnTo>
                  <a:pt x="0" y="794979"/>
                </a:lnTo>
                <a:lnTo>
                  <a:pt x="533358" y="794979"/>
                </a:lnTo>
                <a:lnTo>
                  <a:pt x="533358"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2594181" y="7551041"/>
            <a:ext cx="848847" cy="1265219"/>
          </a:xfrm>
          <a:custGeom>
            <a:avLst/>
            <a:gdLst/>
            <a:ahLst/>
            <a:cxnLst/>
            <a:rect r="r" b="b" t="t" l="l"/>
            <a:pathLst>
              <a:path h="1265219" w="848847">
                <a:moveTo>
                  <a:pt x="0" y="0"/>
                </a:moveTo>
                <a:lnTo>
                  <a:pt x="848846" y="0"/>
                </a:lnTo>
                <a:lnTo>
                  <a:pt x="848846" y="1265219"/>
                </a:lnTo>
                <a:lnTo>
                  <a:pt x="0" y="12652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4187661" y="4862344"/>
            <a:ext cx="7315200" cy="1463040"/>
          </a:xfrm>
          <a:custGeom>
            <a:avLst/>
            <a:gdLst/>
            <a:ahLst/>
            <a:cxnLst/>
            <a:rect r="r" b="b" t="t" l="l"/>
            <a:pathLst>
              <a:path h="1463040" w="7315200">
                <a:moveTo>
                  <a:pt x="0" y="0"/>
                </a:moveTo>
                <a:lnTo>
                  <a:pt x="7315200" y="0"/>
                </a:lnTo>
                <a:lnTo>
                  <a:pt x="7315200" y="1463040"/>
                </a:lnTo>
                <a:lnTo>
                  <a:pt x="0" y="14630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13774036" y="8823730"/>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12"/>
            <a:stretch>
              <a:fillRect l="-2569" t="-138" r="-3809" b="-138"/>
            </a:stretch>
          </a:blipFill>
        </p:spPr>
      </p:sp>
      <p:sp>
        <p:nvSpPr>
          <p:cNvPr name="Freeform 13" id="13"/>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13"/>
            <a:stretch>
              <a:fillRect l="0" t="0" r="0" b="0"/>
            </a:stretch>
          </a:blipFill>
        </p:spPr>
      </p:sp>
      <p:sp>
        <p:nvSpPr>
          <p:cNvPr name="Freeform 14" id="14"/>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14"/>
            <a:stretch>
              <a:fillRect l="0" t="0" r="0" b="0"/>
            </a:stretch>
          </a:blipFill>
        </p:spPr>
      </p:sp>
      <p:sp>
        <p:nvSpPr>
          <p:cNvPr name="Freeform 15" id="15"/>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15"/>
            <a:stretch>
              <a:fillRect l="0" t="0" r="0" b="0"/>
            </a:stretch>
          </a:blipFill>
        </p:spPr>
      </p:sp>
      <p:sp>
        <p:nvSpPr>
          <p:cNvPr name="TextBox 16" id="16"/>
          <p:cNvSpPr txBox="true"/>
          <p:nvPr/>
        </p:nvSpPr>
        <p:spPr>
          <a:xfrm rot="0">
            <a:off x="3595602" y="3211152"/>
            <a:ext cx="11096796" cy="1816472"/>
          </a:xfrm>
          <a:prstGeom prst="rect">
            <a:avLst/>
          </a:prstGeom>
        </p:spPr>
        <p:txBody>
          <a:bodyPr anchor="t" rtlCol="false" tIns="0" lIns="0" bIns="0" rIns="0">
            <a:spAutoFit/>
          </a:bodyPr>
          <a:lstStyle/>
          <a:p>
            <a:pPr algn="ctr">
              <a:lnSpc>
                <a:spcPts val="7014"/>
              </a:lnSpc>
            </a:pPr>
            <a:r>
              <a:rPr lang="en-US" sz="7014">
                <a:solidFill>
                  <a:srgbClr val="FFFFFF"/>
                </a:solidFill>
                <a:latin typeface="Sniglet"/>
                <a:ea typeface="Sniglet"/>
                <a:cs typeface="Sniglet"/>
                <a:sym typeface="Sniglet"/>
              </a:rPr>
              <a:t>Water Collection Techniques</a:t>
            </a:r>
          </a:p>
        </p:txBody>
      </p:sp>
      <p:sp>
        <p:nvSpPr>
          <p:cNvPr name="TextBox 17" id="17"/>
          <p:cNvSpPr txBox="true"/>
          <p:nvPr/>
        </p:nvSpPr>
        <p:spPr>
          <a:xfrm rot="0">
            <a:off x="5411938" y="8261905"/>
            <a:ext cx="7464123" cy="554355"/>
          </a:xfrm>
          <a:prstGeom prst="rect">
            <a:avLst/>
          </a:prstGeom>
        </p:spPr>
        <p:txBody>
          <a:bodyPr anchor="t" rtlCol="false" tIns="0" lIns="0" bIns="0" rIns="0">
            <a:spAutoFit/>
          </a:bodyPr>
          <a:lstStyle/>
          <a:p>
            <a:pPr algn="ctr">
              <a:lnSpc>
                <a:spcPts val="4200"/>
              </a:lnSpc>
            </a:pPr>
            <a:r>
              <a:rPr lang="en-US" sz="4200">
                <a:solidFill>
                  <a:srgbClr val="135977"/>
                </a:solidFill>
                <a:latin typeface="Sniglet"/>
                <a:ea typeface="Sniglet"/>
                <a:cs typeface="Sniglet"/>
                <a:sym typeface="Sniglet"/>
              </a:rPr>
              <a:t>Sesim Sarpkaya Fen Lisesi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64677" y="2361196"/>
            <a:ext cx="14080368" cy="7042123"/>
            <a:chOff x="0" y="0"/>
            <a:chExt cx="766511" cy="383361"/>
          </a:xfrm>
        </p:grpSpPr>
        <p:sp>
          <p:nvSpPr>
            <p:cNvPr name="Freeform 4" id="4"/>
            <p:cNvSpPr/>
            <p:nvPr/>
          </p:nvSpPr>
          <p:spPr>
            <a:xfrm flipH="false" flipV="false" rot="0">
              <a:off x="0" y="0"/>
              <a:ext cx="766511" cy="383361"/>
            </a:xfrm>
            <a:custGeom>
              <a:avLst/>
              <a:gdLst/>
              <a:ahLst/>
              <a:cxnLst/>
              <a:rect r="r" b="b" t="t" l="l"/>
              <a:pathLst>
                <a:path h="383361" w="766511">
                  <a:moveTo>
                    <a:pt x="14296" y="0"/>
                  </a:moveTo>
                  <a:lnTo>
                    <a:pt x="752215" y="0"/>
                  </a:lnTo>
                  <a:cubicBezTo>
                    <a:pt x="756006" y="0"/>
                    <a:pt x="759642" y="1506"/>
                    <a:pt x="762323" y="4187"/>
                  </a:cubicBezTo>
                  <a:cubicBezTo>
                    <a:pt x="765004" y="6868"/>
                    <a:pt x="766511" y="10504"/>
                    <a:pt x="766511" y="14296"/>
                  </a:cubicBezTo>
                  <a:lnTo>
                    <a:pt x="766511" y="369065"/>
                  </a:lnTo>
                  <a:cubicBezTo>
                    <a:pt x="766511" y="372857"/>
                    <a:pt x="765004" y="376493"/>
                    <a:pt x="762323" y="379174"/>
                  </a:cubicBezTo>
                  <a:cubicBezTo>
                    <a:pt x="759642" y="381855"/>
                    <a:pt x="756006" y="383361"/>
                    <a:pt x="752215" y="383361"/>
                  </a:cubicBezTo>
                  <a:lnTo>
                    <a:pt x="14296" y="383361"/>
                  </a:lnTo>
                  <a:cubicBezTo>
                    <a:pt x="10504" y="383361"/>
                    <a:pt x="6868" y="381855"/>
                    <a:pt x="4187" y="379174"/>
                  </a:cubicBezTo>
                  <a:cubicBezTo>
                    <a:pt x="1506" y="376493"/>
                    <a:pt x="0" y="372857"/>
                    <a:pt x="0" y="369065"/>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421461"/>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764138" y="8497648"/>
            <a:ext cx="777082" cy="1158253"/>
          </a:xfrm>
          <a:custGeom>
            <a:avLst/>
            <a:gdLst/>
            <a:ahLst/>
            <a:cxnLst/>
            <a:rect r="r" b="b" t="t" l="l"/>
            <a:pathLst>
              <a:path h="1158253" w="777082">
                <a:moveTo>
                  <a:pt x="0" y="0"/>
                </a:moveTo>
                <a:lnTo>
                  <a:pt x="777082" y="0"/>
                </a:lnTo>
                <a:lnTo>
                  <a:pt x="777082" y="1158252"/>
                </a:lnTo>
                <a:lnTo>
                  <a:pt x="0" y="115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774036" y="8823730"/>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6"/>
            <a:stretch>
              <a:fillRect l="-2569" t="-138" r="-3809" b="-138"/>
            </a:stretch>
          </a:blipFill>
        </p:spPr>
      </p:sp>
      <p:sp>
        <p:nvSpPr>
          <p:cNvPr name="Freeform 8" id="8"/>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7"/>
            <a:stretch>
              <a:fillRect l="0" t="0" r="0" b="0"/>
            </a:stretch>
          </a:blipFill>
        </p:spPr>
      </p:sp>
      <p:sp>
        <p:nvSpPr>
          <p:cNvPr name="Freeform 9" id="9"/>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8"/>
            <a:stretch>
              <a:fillRect l="0" t="0" r="0" b="0"/>
            </a:stretch>
          </a:blipFill>
        </p:spPr>
      </p:sp>
      <p:sp>
        <p:nvSpPr>
          <p:cNvPr name="Freeform 10" id="10"/>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9"/>
            <a:stretch>
              <a:fillRect l="0" t="0" r="0" b="0"/>
            </a:stretch>
          </a:blipFill>
        </p:spPr>
      </p:sp>
      <p:sp>
        <p:nvSpPr>
          <p:cNvPr name="Freeform 11" id="11"/>
          <p:cNvSpPr/>
          <p:nvPr/>
        </p:nvSpPr>
        <p:spPr>
          <a:xfrm flipH="false" flipV="false" rot="0">
            <a:off x="6798805" y="2765236"/>
            <a:ext cx="4690390" cy="3907132"/>
          </a:xfrm>
          <a:custGeom>
            <a:avLst/>
            <a:gdLst/>
            <a:ahLst/>
            <a:cxnLst/>
            <a:rect r="r" b="b" t="t" l="l"/>
            <a:pathLst>
              <a:path h="3907132" w="4690390">
                <a:moveTo>
                  <a:pt x="0" y="0"/>
                </a:moveTo>
                <a:lnTo>
                  <a:pt x="4690390" y="0"/>
                </a:lnTo>
                <a:lnTo>
                  <a:pt x="4690390" y="3907132"/>
                </a:lnTo>
                <a:lnTo>
                  <a:pt x="0" y="3907132"/>
                </a:lnTo>
                <a:lnTo>
                  <a:pt x="0" y="0"/>
                </a:lnTo>
                <a:close/>
              </a:path>
            </a:pathLst>
          </a:custGeom>
          <a:blipFill>
            <a:blip r:embed="rId10"/>
            <a:stretch>
              <a:fillRect l="0" t="0" r="0" b="0"/>
            </a:stretch>
          </a:blipFill>
        </p:spPr>
      </p:sp>
      <p:sp>
        <p:nvSpPr>
          <p:cNvPr name="TextBox 12" id="12"/>
          <p:cNvSpPr txBox="true"/>
          <p:nvPr/>
        </p:nvSpPr>
        <p:spPr>
          <a:xfrm rot="0">
            <a:off x="2247900" y="7309022"/>
            <a:ext cx="12598548" cy="1461548"/>
          </a:xfrm>
          <a:prstGeom prst="rect">
            <a:avLst/>
          </a:prstGeom>
        </p:spPr>
        <p:txBody>
          <a:bodyPr anchor="t" rtlCol="false" tIns="0" lIns="0" bIns="0" rIns="0">
            <a:spAutoFit/>
          </a:bodyPr>
          <a:lstStyle/>
          <a:p>
            <a:pPr algn="ctr">
              <a:lnSpc>
                <a:spcPts val="3967"/>
              </a:lnSpc>
            </a:pPr>
            <a:r>
              <a:rPr lang="en-US" sz="2833" b="true">
                <a:solidFill>
                  <a:srgbClr val="000000"/>
                </a:solidFill>
                <a:latin typeface="Canva Sans Bold"/>
                <a:ea typeface="Canva Sans Bold"/>
                <a:cs typeface="Canva Sans Bold"/>
                <a:sym typeface="Canva Sans Bold"/>
              </a:rPr>
              <a:t>1. **Rainwater Harvesting**: Collect rainwater from rooftops and surfaces into storage tanks, which can be filtered and treated for safe drinking.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64677" y="2361196"/>
            <a:ext cx="14080368" cy="7042123"/>
            <a:chOff x="0" y="0"/>
            <a:chExt cx="766511" cy="383361"/>
          </a:xfrm>
        </p:grpSpPr>
        <p:sp>
          <p:nvSpPr>
            <p:cNvPr name="Freeform 4" id="4"/>
            <p:cNvSpPr/>
            <p:nvPr/>
          </p:nvSpPr>
          <p:spPr>
            <a:xfrm flipH="false" flipV="false" rot="0">
              <a:off x="0" y="0"/>
              <a:ext cx="766511" cy="383361"/>
            </a:xfrm>
            <a:custGeom>
              <a:avLst/>
              <a:gdLst/>
              <a:ahLst/>
              <a:cxnLst/>
              <a:rect r="r" b="b" t="t" l="l"/>
              <a:pathLst>
                <a:path h="383361" w="766511">
                  <a:moveTo>
                    <a:pt x="14296" y="0"/>
                  </a:moveTo>
                  <a:lnTo>
                    <a:pt x="752215" y="0"/>
                  </a:lnTo>
                  <a:cubicBezTo>
                    <a:pt x="756006" y="0"/>
                    <a:pt x="759642" y="1506"/>
                    <a:pt x="762323" y="4187"/>
                  </a:cubicBezTo>
                  <a:cubicBezTo>
                    <a:pt x="765004" y="6868"/>
                    <a:pt x="766511" y="10504"/>
                    <a:pt x="766511" y="14296"/>
                  </a:cubicBezTo>
                  <a:lnTo>
                    <a:pt x="766511" y="369065"/>
                  </a:lnTo>
                  <a:cubicBezTo>
                    <a:pt x="766511" y="372857"/>
                    <a:pt x="765004" y="376493"/>
                    <a:pt x="762323" y="379174"/>
                  </a:cubicBezTo>
                  <a:cubicBezTo>
                    <a:pt x="759642" y="381855"/>
                    <a:pt x="756006" y="383361"/>
                    <a:pt x="752215" y="383361"/>
                  </a:cubicBezTo>
                  <a:lnTo>
                    <a:pt x="14296" y="383361"/>
                  </a:lnTo>
                  <a:cubicBezTo>
                    <a:pt x="10504" y="383361"/>
                    <a:pt x="6868" y="381855"/>
                    <a:pt x="4187" y="379174"/>
                  </a:cubicBezTo>
                  <a:cubicBezTo>
                    <a:pt x="1506" y="376493"/>
                    <a:pt x="0" y="372857"/>
                    <a:pt x="0" y="369065"/>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421461"/>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764138" y="8497648"/>
            <a:ext cx="777082" cy="1158253"/>
          </a:xfrm>
          <a:custGeom>
            <a:avLst/>
            <a:gdLst/>
            <a:ahLst/>
            <a:cxnLst/>
            <a:rect r="r" b="b" t="t" l="l"/>
            <a:pathLst>
              <a:path h="1158253" w="777082">
                <a:moveTo>
                  <a:pt x="0" y="0"/>
                </a:moveTo>
                <a:lnTo>
                  <a:pt x="777082" y="0"/>
                </a:lnTo>
                <a:lnTo>
                  <a:pt x="777082" y="1158252"/>
                </a:lnTo>
                <a:lnTo>
                  <a:pt x="0" y="115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774036" y="8823730"/>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6"/>
            <a:stretch>
              <a:fillRect l="-2569" t="-138" r="-3809" b="-138"/>
            </a:stretch>
          </a:blipFill>
        </p:spPr>
      </p:sp>
      <p:sp>
        <p:nvSpPr>
          <p:cNvPr name="Freeform 8" id="8"/>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7"/>
            <a:stretch>
              <a:fillRect l="0" t="0" r="0" b="0"/>
            </a:stretch>
          </a:blipFill>
        </p:spPr>
      </p:sp>
      <p:sp>
        <p:nvSpPr>
          <p:cNvPr name="Freeform 9" id="9"/>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8"/>
            <a:stretch>
              <a:fillRect l="0" t="0" r="0" b="0"/>
            </a:stretch>
          </a:blipFill>
        </p:spPr>
      </p:sp>
      <p:sp>
        <p:nvSpPr>
          <p:cNvPr name="Freeform 10" id="10"/>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9"/>
            <a:stretch>
              <a:fillRect l="0" t="0" r="0" b="0"/>
            </a:stretch>
          </a:blipFill>
        </p:spPr>
      </p:sp>
      <p:sp>
        <p:nvSpPr>
          <p:cNvPr name="Freeform 11" id="11"/>
          <p:cNvSpPr/>
          <p:nvPr/>
        </p:nvSpPr>
        <p:spPr>
          <a:xfrm flipH="false" flipV="false" rot="0">
            <a:off x="7003725" y="2574217"/>
            <a:ext cx="4002271" cy="4562017"/>
          </a:xfrm>
          <a:custGeom>
            <a:avLst/>
            <a:gdLst/>
            <a:ahLst/>
            <a:cxnLst/>
            <a:rect r="r" b="b" t="t" l="l"/>
            <a:pathLst>
              <a:path h="4562017" w="4002271">
                <a:moveTo>
                  <a:pt x="0" y="0"/>
                </a:moveTo>
                <a:lnTo>
                  <a:pt x="4002271" y="0"/>
                </a:lnTo>
                <a:lnTo>
                  <a:pt x="4002271" y="4562018"/>
                </a:lnTo>
                <a:lnTo>
                  <a:pt x="0" y="4562018"/>
                </a:lnTo>
                <a:lnTo>
                  <a:pt x="0" y="0"/>
                </a:lnTo>
                <a:close/>
              </a:path>
            </a:pathLst>
          </a:custGeom>
          <a:blipFill>
            <a:blip r:embed="rId10"/>
            <a:stretch>
              <a:fillRect l="0" t="-448" r="-870" b="-7620"/>
            </a:stretch>
          </a:blipFill>
        </p:spPr>
      </p:sp>
      <p:sp>
        <p:nvSpPr>
          <p:cNvPr name="TextBox 12" id="12"/>
          <p:cNvSpPr txBox="true"/>
          <p:nvPr/>
        </p:nvSpPr>
        <p:spPr>
          <a:xfrm rot="0">
            <a:off x="2247900" y="7309022"/>
            <a:ext cx="12598548" cy="1461548"/>
          </a:xfrm>
          <a:prstGeom prst="rect">
            <a:avLst/>
          </a:prstGeom>
        </p:spPr>
        <p:txBody>
          <a:bodyPr anchor="t" rtlCol="false" tIns="0" lIns="0" bIns="0" rIns="0">
            <a:spAutoFit/>
          </a:bodyPr>
          <a:lstStyle/>
          <a:p>
            <a:pPr algn="ctr">
              <a:lnSpc>
                <a:spcPts val="3967"/>
              </a:lnSpc>
            </a:pPr>
            <a:r>
              <a:rPr lang="en-US" sz="2833" b="true">
                <a:solidFill>
                  <a:srgbClr val="000000"/>
                </a:solidFill>
                <a:latin typeface="Canva Sans Bold"/>
                <a:ea typeface="Canva Sans Bold"/>
                <a:cs typeface="Canva Sans Bold"/>
                <a:sym typeface="Canva Sans Bold"/>
              </a:rPr>
              <a:t>2. **Fog Harvesting**: In areas with frequent fog, use mesh nets to capture water droplets and direct them into storage tanks for filtration and use.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64677" y="2109575"/>
            <a:ext cx="14080368" cy="7293744"/>
            <a:chOff x="0" y="0"/>
            <a:chExt cx="766511" cy="397059"/>
          </a:xfrm>
        </p:grpSpPr>
        <p:sp>
          <p:nvSpPr>
            <p:cNvPr name="Freeform 4" id="4"/>
            <p:cNvSpPr/>
            <p:nvPr/>
          </p:nvSpPr>
          <p:spPr>
            <a:xfrm flipH="false" flipV="false" rot="0">
              <a:off x="0" y="0"/>
              <a:ext cx="766511" cy="397059"/>
            </a:xfrm>
            <a:custGeom>
              <a:avLst/>
              <a:gdLst/>
              <a:ahLst/>
              <a:cxnLst/>
              <a:rect r="r" b="b" t="t" l="l"/>
              <a:pathLst>
                <a:path h="397059" w="766511">
                  <a:moveTo>
                    <a:pt x="14296" y="0"/>
                  </a:moveTo>
                  <a:lnTo>
                    <a:pt x="752215" y="0"/>
                  </a:lnTo>
                  <a:cubicBezTo>
                    <a:pt x="756006" y="0"/>
                    <a:pt x="759642" y="1506"/>
                    <a:pt x="762323" y="4187"/>
                  </a:cubicBezTo>
                  <a:cubicBezTo>
                    <a:pt x="765004" y="6868"/>
                    <a:pt x="766511" y="10504"/>
                    <a:pt x="766511" y="14296"/>
                  </a:cubicBezTo>
                  <a:lnTo>
                    <a:pt x="766511" y="382763"/>
                  </a:lnTo>
                  <a:cubicBezTo>
                    <a:pt x="766511" y="386554"/>
                    <a:pt x="765004" y="390191"/>
                    <a:pt x="762323" y="392871"/>
                  </a:cubicBezTo>
                  <a:cubicBezTo>
                    <a:pt x="759642" y="395552"/>
                    <a:pt x="756006" y="397059"/>
                    <a:pt x="752215" y="397059"/>
                  </a:cubicBezTo>
                  <a:lnTo>
                    <a:pt x="14296" y="397059"/>
                  </a:lnTo>
                  <a:cubicBezTo>
                    <a:pt x="10504" y="397059"/>
                    <a:pt x="6868" y="395552"/>
                    <a:pt x="4187" y="392871"/>
                  </a:cubicBezTo>
                  <a:cubicBezTo>
                    <a:pt x="1506" y="390191"/>
                    <a:pt x="0" y="386554"/>
                    <a:pt x="0" y="382763"/>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43515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764138" y="8497648"/>
            <a:ext cx="777082" cy="1158253"/>
          </a:xfrm>
          <a:custGeom>
            <a:avLst/>
            <a:gdLst/>
            <a:ahLst/>
            <a:cxnLst/>
            <a:rect r="r" b="b" t="t" l="l"/>
            <a:pathLst>
              <a:path h="1158253" w="777082">
                <a:moveTo>
                  <a:pt x="0" y="0"/>
                </a:moveTo>
                <a:lnTo>
                  <a:pt x="777082" y="0"/>
                </a:lnTo>
                <a:lnTo>
                  <a:pt x="777082" y="1158252"/>
                </a:lnTo>
                <a:lnTo>
                  <a:pt x="0" y="115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774036" y="8823730"/>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6"/>
            <a:stretch>
              <a:fillRect l="-2569" t="-138" r="-3809" b="-138"/>
            </a:stretch>
          </a:blipFill>
        </p:spPr>
      </p:sp>
      <p:sp>
        <p:nvSpPr>
          <p:cNvPr name="Freeform 8" id="8"/>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7"/>
            <a:stretch>
              <a:fillRect l="0" t="0" r="0" b="0"/>
            </a:stretch>
          </a:blipFill>
        </p:spPr>
      </p:sp>
      <p:sp>
        <p:nvSpPr>
          <p:cNvPr name="Freeform 9" id="9"/>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8"/>
            <a:stretch>
              <a:fillRect l="0" t="0" r="0" b="0"/>
            </a:stretch>
          </a:blipFill>
        </p:spPr>
      </p:sp>
      <p:sp>
        <p:nvSpPr>
          <p:cNvPr name="Freeform 10" id="10"/>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9"/>
            <a:stretch>
              <a:fillRect l="0" t="0" r="0" b="0"/>
            </a:stretch>
          </a:blipFill>
        </p:spPr>
      </p:sp>
      <p:sp>
        <p:nvSpPr>
          <p:cNvPr name="Freeform 11" id="11"/>
          <p:cNvSpPr/>
          <p:nvPr/>
        </p:nvSpPr>
        <p:spPr>
          <a:xfrm flipH="false" flipV="false" rot="0">
            <a:off x="6696383" y="2809450"/>
            <a:ext cx="4895235" cy="4274275"/>
          </a:xfrm>
          <a:custGeom>
            <a:avLst/>
            <a:gdLst/>
            <a:ahLst/>
            <a:cxnLst/>
            <a:rect r="r" b="b" t="t" l="l"/>
            <a:pathLst>
              <a:path h="4274275" w="4895235">
                <a:moveTo>
                  <a:pt x="0" y="0"/>
                </a:moveTo>
                <a:lnTo>
                  <a:pt x="4895234" y="0"/>
                </a:lnTo>
                <a:lnTo>
                  <a:pt x="4895234" y="4274275"/>
                </a:lnTo>
                <a:lnTo>
                  <a:pt x="0" y="4274275"/>
                </a:lnTo>
                <a:lnTo>
                  <a:pt x="0" y="0"/>
                </a:lnTo>
                <a:close/>
              </a:path>
            </a:pathLst>
          </a:custGeom>
          <a:blipFill>
            <a:blip r:embed="rId10"/>
            <a:stretch>
              <a:fillRect l="0" t="0" r="0" b="0"/>
            </a:stretch>
          </a:blipFill>
        </p:spPr>
      </p:sp>
      <p:sp>
        <p:nvSpPr>
          <p:cNvPr name="TextBox 12" id="12"/>
          <p:cNvSpPr txBox="true"/>
          <p:nvPr/>
        </p:nvSpPr>
        <p:spPr>
          <a:xfrm rot="0">
            <a:off x="2705587" y="7036100"/>
            <a:ext cx="12598548" cy="1461548"/>
          </a:xfrm>
          <a:prstGeom prst="rect">
            <a:avLst/>
          </a:prstGeom>
        </p:spPr>
        <p:txBody>
          <a:bodyPr anchor="t" rtlCol="false" tIns="0" lIns="0" bIns="0" rIns="0">
            <a:spAutoFit/>
          </a:bodyPr>
          <a:lstStyle/>
          <a:p>
            <a:pPr algn="ctr">
              <a:lnSpc>
                <a:spcPts val="3967"/>
              </a:lnSpc>
            </a:pPr>
            <a:r>
              <a:rPr lang="en-US" sz="2833" b="true">
                <a:solidFill>
                  <a:srgbClr val="000000"/>
                </a:solidFill>
                <a:latin typeface="Canva Sans Bold"/>
                <a:ea typeface="Canva Sans Bold"/>
                <a:cs typeface="Canva Sans Bold"/>
                <a:sym typeface="Canva Sans Bold"/>
              </a:rPr>
              <a:t>3. **Groundwater Recharge**: Direct runoff or harvested rainwater into the ground through infiltration systems to replenish aquifers, ensuring sustainable groundwater supplies.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2247900" y="2361196"/>
            <a:ext cx="14080368" cy="6303144"/>
            <a:chOff x="0" y="0"/>
            <a:chExt cx="766511" cy="343132"/>
          </a:xfrm>
        </p:grpSpPr>
        <p:sp>
          <p:nvSpPr>
            <p:cNvPr name="Freeform 4" id="4"/>
            <p:cNvSpPr/>
            <p:nvPr/>
          </p:nvSpPr>
          <p:spPr>
            <a:xfrm flipH="false" flipV="false" rot="0">
              <a:off x="0" y="0"/>
              <a:ext cx="766511" cy="343132"/>
            </a:xfrm>
            <a:custGeom>
              <a:avLst/>
              <a:gdLst/>
              <a:ahLst/>
              <a:cxnLst/>
              <a:rect r="r" b="b" t="t" l="l"/>
              <a:pathLst>
                <a:path h="343132" w="766511">
                  <a:moveTo>
                    <a:pt x="14296" y="0"/>
                  </a:moveTo>
                  <a:lnTo>
                    <a:pt x="752215" y="0"/>
                  </a:lnTo>
                  <a:cubicBezTo>
                    <a:pt x="756006" y="0"/>
                    <a:pt x="759642" y="1506"/>
                    <a:pt x="762323" y="4187"/>
                  </a:cubicBezTo>
                  <a:cubicBezTo>
                    <a:pt x="765004" y="6868"/>
                    <a:pt x="766511" y="10504"/>
                    <a:pt x="766511" y="14296"/>
                  </a:cubicBezTo>
                  <a:lnTo>
                    <a:pt x="766511" y="328836"/>
                  </a:lnTo>
                  <a:cubicBezTo>
                    <a:pt x="766511" y="336732"/>
                    <a:pt x="760110" y="343132"/>
                    <a:pt x="752215" y="343132"/>
                  </a:cubicBezTo>
                  <a:lnTo>
                    <a:pt x="14296" y="343132"/>
                  </a:lnTo>
                  <a:cubicBezTo>
                    <a:pt x="10504" y="343132"/>
                    <a:pt x="6868" y="341626"/>
                    <a:pt x="4187" y="338945"/>
                  </a:cubicBezTo>
                  <a:cubicBezTo>
                    <a:pt x="1506" y="336264"/>
                    <a:pt x="0" y="332628"/>
                    <a:pt x="0" y="328836"/>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381232"/>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3668557" y="9075381"/>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4"/>
            <a:stretch>
              <a:fillRect l="-2569" t="-138" r="-3809" b="-138"/>
            </a:stretch>
          </a:blipFill>
        </p:spPr>
      </p:sp>
      <p:sp>
        <p:nvSpPr>
          <p:cNvPr name="Freeform 7" id="7"/>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5"/>
            <a:stretch>
              <a:fillRect l="0" t="0" r="0" b="0"/>
            </a:stretch>
          </a:blipFill>
        </p:spPr>
      </p:sp>
      <p:sp>
        <p:nvSpPr>
          <p:cNvPr name="Freeform 8" id="8"/>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6"/>
            <a:stretch>
              <a:fillRect l="0" t="0" r="0" b="0"/>
            </a:stretch>
          </a:blipFill>
        </p:spPr>
      </p:sp>
      <p:sp>
        <p:nvSpPr>
          <p:cNvPr name="Freeform 9" id="9"/>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7"/>
            <a:stretch>
              <a:fillRect l="0" t="0" r="0" b="0"/>
            </a:stretch>
          </a:blipFill>
        </p:spPr>
      </p:sp>
      <p:sp>
        <p:nvSpPr>
          <p:cNvPr name="Freeform 10" id="10"/>
          <p:cNvSpPr/>
          <p:nvPr/>
        </p:nvSpPr>
        <p:spPr>
          <a:xfrm flipH="false" flipV="false" rot="0">
            <a:off x="6589329" y="3281201"/>
            <a:ext cx="5397509" cy="3724597"/>
          </a:xfrm>
          <a:custGeom>
            <a:avLst/>
            <a:gdLst/>
            <a:ahLst/>
            <a:cxnLst/>
            <a:rect r="r" b="b" t="t" l="l"/>
            <a:pathLst>
              <a:path h="3724597" w="5397509">
                <a:moveTo>
                  <a:pt x="0" y="0"/>
                </a:moveTo>
                <a:lnTo>
                  <a:pt x="5397510" y="0"/>
                </a:lnTo>
                <a:lnTo>
                  <a:pt x="5397510" y="3724598"/>
                </a:lnTo>
                <a:lnTo>
                  <a:pt x="0" y="3724598"/>
                </a:lnTo>
                <a:lnTo>
                  <a:pt x="0" y="0"/>
                </a:lnTo>
                <a:close/>
              </a:path>
            </a:pathLst>
          </a:custGeom>
          <a:blipFill>
            <a:blip r:embed="rId8"/>
            <a:stretch>
              <a:fillRect l="0" t="0" r="0" b="0"/>
            </a:stretch>
          </a:blipFill>
        </p:spPr>
      </p:sp>
      <p:sp>
        <p:nvSpPr>
          <p:cNvPr name="TextBox 11" id="11"/>
          <p:cNvSpPr txBox="true"/>
          <p:nvPr/>
        </p:nvSpPr>
        <p:spPr>
          <a:xfrm rot="0">
            <a:off x="2844726" y="7118522"/>
            <a:ext cx="12598548" cy="966248"/>
          </a:xfrm>
          <a:prstGeom prst="rect">
            <a:avLst/>
          </a:prstGeom>
        </p:spPr>
        <p:txBody>
          <a:bodyPr anchor="t" rtlCol="false" tIns="0" lIns="0" bIns="0" rIns="0">
            <a:spAutoFit/>
          </a:bodyPr>
          <a:lstStyle/>
          <a:p>
            <a:pPr algn="ctr">
              <a:lnSpc>
                <a:spcPts val="3967"/>
              </a:lnSpc>
            </a:pPr>
            <a:r>
              <a:rPr lang="en-US" sz="2833" b="true">
                <a:solidFill>
                  <a:srgbClr val="000000"/>
                </a:solidFill>
                <a:latin typeface="Canva Sans Bold"/>
                <a:ea typeface="Canva Sans Bold"/>
                <a:cs typeface="Canva Sans Bold"/>
                <a:sym typeface="Canva Sans Bold"/>
              </a:rPr>
              <a:t>4. **Dew Harvesting**: Install condensation devices that collect water from air moisture, which can then be filtered and stored.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64677" y="2063386"/>
            <a:ext cx="14080368" cy="6760344"/>
            <a:chOff x="0" y="0"/>
            <a:chExt cx="766511" cy="368021"/>
          </a:xfrm>
        </p:grpSpPr>
        <p:sp>
          <p:nvSpPr>
            <p:cNvPr name="Freeform 4" id="4"/>
            <p:cNvSpPr/>
            <p:nvPr/>
          </p:nvSpPr>
          <p:spPr>
            <a:xfrm flipH="false" flipV="false" rot="0">
              <a:off x="0" y="0"/>
              <a:ext cx="766511" cy="368021"/>
            </a:xfrm>
            <a:custGeom>
              <a:avLst/>
              <a:gdLst/>
              <a:ahLst/>
              <a:cxnLst/>
              <a:rect r="r" b="b" t="t" l="l"/>
              <a:pathLst>
                <a:path h="368021" w="766511">
                  <a:moveTo>
                    <a:pt x="14296" y="0"/>
                  </a:moveTo>
                  <a:lnTo>
                    <a:pt x="752215" y="0"/>
                  </a:lnTo>
                  <a:cubicBezTo>
                    <a:pt x="756006" y="0"/>
                    <a:pt x="759642" y="1506"/>
                    <a:pt x="762323" y="4187"/>
                  </a:cubicBezTo>
                  <a:cubicBezTo>
                    <a:pt x="765004" y="6868"/>
                    <a:pt x="766511" y="10504"/>
                    <a:pt x="766511" y="14296"/>
                  </a:cubicBezTo>
                  <a:lnTo>
                    <a:pt x="766511" y="353725"/>
                  </a:lnTo>
                  <a:cubicBezTo>
                    <a:pt x="766511" y="357517"/>
                    <a:pt x="765004" y="361153"/>
                    <a:pt x="762323" y="363834"/>
                  </a:cubicBezTo>
                  <a:cubicBezTo>
                    <a:pt x="759642" y="366515"/>
                    <a:pt x="756006" y="368021"/>
                    <a:pt x="752215" y="368021"/>
                  </a:cubicBezTo>
                  <a:lnTo>
                    <a:pt x="14296" y="368021"/>
                  </a:lnTo>
                  <a:cubicBezTo>
                    <a:pt x="10504" y="368021"/>
                    <a:pt x="6868" y="366515"/>
                    <a:pt x="4187" y="363834"/>
                  </a:cubicBezTo>
                  <a:cubicBezTo>
                    <a:pt x="1506" y="361153"/>
                    <a:pt x="0" y="357517"/>
                    <a:pt x="0" y="353725"/>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406121"/>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764138" y="8497648"/>
            <a:ext cx="777082" cy="1158253"/>
          </a:xfrm>
          <a:custGeom>
            <a:avLst/>
            <a:gdLst/>
            <a:ahLst/>
            <a:cxnLst/>
            <a:rect r="r" b="b" t="t" l="l"/>
            <a:pathLst>
              <a:path h="1158253" w="777082">
                <a:moveTo>
                  <a:pt x="0" y="0"/>
                </a:moveTo>
                <a:lnTo>
                  <a:pt x="777082" y="0"/>
                </a:lnTo>
                <a:lnTo>
                  <a:pt x="777082" y="1158252"/>
                </a:lnTo>
                <a:lnTo>
                  <a:pt x="0" y="115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668557" y="9075381"/>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6"/>
            <a:stretch>
              <a:fillRect l="-2569" t="-138" r="-3809" b="-138"/>
            </a:stretch>
          </a:blipFill>
        </p:spPr>
      </p:sp>
      <p:sp>
        <p:nvSpPr>
          <p:cNvPr name="Freeform 8" id="8"/>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7"/>
            <a:stretch>
              <a:fillRect l="0" t="0" r="0" b="0"/>
            </a:stretch>
          </a:blipFill>
        </p:spPr>
      </p:sp>
      <p:sp>
        <p:nvSpPr>
          <p:cNvPr name="Freeform 9" id="9"/>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8"/>
            <a:stretch>
              <a:fillRect l="0" t="0" r="0" b="0"/>
            </a:stretch>
          </a:blipFill>
        </p:spPr>
      </p:sp>
      <p:sp>
        <p:nvSpPr>
          <p:cNvPr name="Freeform 10" id="10"/>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9"/>
            <a:stretch>
              <a:fillRect l="0" t="0" r="0" b="0"/>
            </a:stretch>
          </a:blipFill>
        </p:spPr>
      </p:sp>
      <p:sp>
        <p:nvSpPr>
          <p:cNvPr name="Freeform 11" id="11"/>
          <p:cNvSpPr/>
          <p:nvPr/>
        </p:nvSpPr>
        <p:spPr>
          <a:xfrm flipH="false" flipV="false" rot="0">
            <a:off x="3824942" y="2361196"/>
            <a:ext cx="4030167" cy="2876074"/>
          </a:xfrm>
          <a:custGeom>
            <a:avLst/>
            <a:gdLst/>
            <a:ahLst/>
            <a:cxnLst/>
            <a:rect r="r" b="b" t="t" l="l"/>
            <a:pathLst>
              <a:path h="2876074" w="4030167">
                <a:moveTo>
                  <a:pt x="0" y="0"/>
                </a:moveTo>
                <a:lnTo>
                  <a:pt x="4030167" y="0"/>
                </a:lnTo>
                <a:lnTo>
                  <a:pt x="4030167" y="2876074"/>
                </a:lnTo>
                <a:lnTo>
                  <a:pt x="0" y="2876074"/>
                </a:lnTo>
                <a:lnTo>
                  <a:pt x="0" y="0"/>
                </a:lnTo>
                <a:close/>
              </a:path>
            </a:pathLst>
          </a:custGeom>
          <a:blipFill>
            <a:blip r:embed="rId10"/>
            <a:stretch>
              <a:fillRect l="0" t="0" r="0" b="0"/>
            </a:stretch>
          </a:blipFill>
        </p:spPr>
      </p:sp>
      <p:sp>
        <p:nvSpPr>
          <p:cNvPr name="Freeform 12" id="12"/>
          <p:cNvSpPr/>
          <p:nvPr/>
        </p:nvSpPr>
        <p:spPr>
          <a:xfrm flipH="false" flipV="false" rot="0">
            <a:off x="10797242" y="2361196"/>
            <a:ext cx="4030167" cy="2762425"/>
          </a:xfrm>
          <a:custGeom>
            <a:avLst/>
            <a:gdLst/>
            <a:ahLst/>
            <a:cxnLst/>
            <a:rect r="r" b="b" t="t" l="l"/>
            <a:pathLst>
              <a:path h="2762425" w="4030167">
                <a:moveTo>
                  <a:pt x="0" y="0"/>
                </a:moveTo>
                <a:lnTo>
                  <a:pt x="4030167" y="0"/>
                </a:lnTo>
                <a:lnTo>
                  <a:pt x="4030167" y="2762425"/>
                </a:lnTo>
                <a:lnTo>
                  <a:pt x="0" y="2762425"/>
                </a:lnTo>
                <a:lnTo>
                  <a:pt x="0" y="0"/>
                </a:lnTo>
                <a:close/>
              </a:path>
            </a:pathLst>
          </a:custGeom>
          <a:blipFill>
            <a:blip r:embed="rId11"/>
            <a:stretch>
              <a:fillRect l="0" t="0" r="0" b="0"/>
            </a:stretch>
          </a:blipFill>
        </p:spPr>
      </p:sp>
      <p:sp>
        <p:nvSpPr>
          <p:cNvPr name="TextBox 13" id="13"/>
          <p:cNvSpPr txBox="true"/>
          <p:nvPr/>
        </p:nvSpPr>
        <p:spPr>
          <a:xfrm rot="0">
            <a:off x="2705587" y="5624533"/>
            <a:ext cx="12598548" cy="2452148"/>
          </a:xfrm>
          <a:prstGeom prst="rect">
            <a:avLst/>
          </a:prstGeom>
        </p:spPr>
        <p:txBody>
          <a:bodyPr anchor="t" rtlCol="false" tIns="0" lIns="0" bIns="0" rIns="0">
            <a:spAutoFit/>
          </a:bodyPr>
          <a:lstStyle/>
          <a:p>
            <a:pPr algn="ctr">
              <a:lnSpc>
                <a:spcPts val="3967"/>
              </a:lnSpc>
            </a:pPr>
            <a:r>
              <a:rPr lang="en-US" sz="2833" b="true">
                <a:solidFill>
                  <a:srgbClr val="000000"/>
                </a:solidFill>
                <a:latin typeface="Canva Sans Bold"/>
                <a:ea typeface="Canva Sans Bold"/>
                <a:cs typeface="Canva Sans Bold"/>
                <a:sym typeface="Canva Sans Bold"/>
              </a:rPr>
              <a:t>5. **Check Dams and Percolation Tanks**: Build small dams and tanks to slow down water flow, allowing water to percolate into the ground and replenish water tables. These methods should be combined with proper filtration and purification systems to ensure that the collected water is safe for drinking.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64677" y="2520586"/>
            <a:ext cx="14080368" cy="6303144"/>
            <a:chOff x="0" y="0"/>
            <a:chExt cx="766511" cy="343132"/>
          </a:xfrm>
        </p:grpSpPr>
        <p:sp>
          <p:nvSpPr>
            <p:cNvPr name="Freeform 4" id="4"/>
            <p:cNvSpPr/>
            <p:nvPr/>
          </p:nvSpPr>
          <p:spPr>
            <a:xfrm flipH="false" flipV="false" rot="0">
              <a:off x="0" y="0"/>
              <a:ext cx="766511" cy="343132"/>
            </a:xfrm>
            <a:custGeom>
              <a:avLst/>
              <a:gdLst/>
              <a:ahLst/>
              <a:cxnLst/>
              <a:rect r="r" b="b" t="t" l="l"/>
              <a:pathLst>
                <a:path h="343132" w="766511">
                  <a:moveTo>
                    <a:pt x="14296" y="0"/>
                  </a:moveTo>
                  <a:lnTo>
                    <a:pt x="752215" y="0"/>
                  </a:lnTo>
                  <a:cubicBezTo>
                    <a:pt x="756006" y="0"/>
                    <a:pt x="759642" y="1506"/>
                    <a:pt x="762323" y="4187"/>
                  </a:cubicBezTo>
                  <a:cubicBezTo>
                    <a:pt x="765004" y="6868"/>
                    <a:pt x="766511" y="10504"/>
                    <a:pt x="766511" y="14296"/>
                  </a:cubicBezTo>
                  <a:lnTo>
                    <a:pt x="766511" y="328836"/>
                  </a:lnTo>
                  <a:cubicBezTo>
                    <a:pt x="766511" y="336732"/>
                    <a:pt x="760110" y="343132"/>
                    <a:pt x="752215" y="343132"/>
                  </a:cubicBezTo>
                  <a:lnTo>
                    <a:pt x="14296" y="343132"/>
                  </a:lnTo>
                  <a:cubicBezTo>
                    <a:pt x="10504" y="343132"/>
                    <a:pt x="6868" y="341626"/>
                    <a:pt x="4187" y="338945"/>
                  </a:cubicBezTo>
                  <a:cubicBezTo>
                    <a:pt x="1506" y="336264"/>
                    <a:pt x="0" y="332628"/>
                    <a:pt x="0" y="328836"/>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381232"/>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764138" y="8497648"/>
            <a:ext cx="777082" cy="1158253"/>
          </a:xfrm>
          <a:custGeom>
            <a:avLst/>
            <a:gdLst/>
            <a:ahLst/>
            <a:cxnLst/>
            <a:rect r="r" b="b" t="t" l="l"/>
            <a:pathLst>
              <a:path h="1158253" w="777082">
                <a:moveTo>
                  <a:pt x="0" y="0"/>
                </a:moveTo>
                <a:lnTo>
                  <a:pt x="777082" y="0"/>
                </a:lnTo>
                <a:lnTo>
                  <a:pt x="777082" y="1158252"/>
                </a:lnTo>
                <a:lnTo>
                  <a:pt x="0" y="115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668557" y="9075381"/>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6"/>
            <a:stretch>
              <a:fillRect l="-2569" t="-138" r="-3809" b="-138"/>
            </a:stretch>
          </a:blipFill>
        </p:spPr>
      </p:sp>
      <p:sp>
        <p:nvSpPr>
          <p:cNvPr name="Freeform 8" id="8"/>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7"/>
            <a:stretch>
              <a:fillRect l="0" t="0" r="0" b="0"/>
            </a:stretch>
          </a:blipFill>
        </p:spPr>
      </p:sp>
      <p:sp>
        <p:nvSpPr>
          <p:cNvPr name="Freeform 9" id="9"/>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8"/>
            <a:stretch>
              <a:fillRect l="0" t="0" r="0" b="0"/>
            </a:stretch>
          </a:blipFill>
        </p:spPr>
      </p:sp>
      <p:sp>
        <p:nvSpPr>
          <p:cNvPr name="Freeform 10" id="10"/>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9"/>
            <a:stretch>
              <a:fillRect l="0" t="0" r="0" b="0"/>
            </a:stretch>
          </a:blipFill>
        </p:spPr>
      </p:sp>
      <p:sp>
        <p:nvSpPr>
          <p:cNvPr name="TextBox 11" id="11"/>
          <p:cNvSpPr txBox="true"/>
          <p:nvPr/>
        </p:nvSpPr>
        <p:spPr>
          <a:xfrm rot="0">
            <a:off x="2280892" y="3462518"/>
            <a:ext cx="12296422" cy="240036"/>
          </a:xfrm>
          <a:prstGeom prst="rect">
            <a:avLst/>
          </a:prstGeom>
        </p:spPr>
        <p:txBody>
          <a:bodyPr anchor="t" rtlCol="false" tIns="0" lIns="0" bIns="0" rIns="0">
            <a:spAutoFit/>
          </a:bodyPr>
          <a:lstStyle/>
          <a:p>
            <a:pPr algn="ctr">
              <a:lnSpc>
                <a:spcPts val="1994"/>
              </a:lnSpc>
            </a:pPr>
            <a:r>
              <a:rPr lang="en-US" b="true" sz="1424" u="sng">
                <a:solidFill>
                  <a:srgbClr val="000000"/>
                </a:solidFill>
                <a:latin typeface="DejaVu Serif Bold"/>
                <a:ea typeface="DejaVu Serif Bold"/>
                <a:cs typeface="DejaVu Serif Bold"/>
                <a:sym typeface="DejaVu Serif Bold"/>
                <a:hlinkClick r:id="rId10" tooltip="https://savethewater.org/rooftop-rainwater-harvesting-an-ancient-and-sustainable-technique-for-water-management/"/>
              </a:rPr>
              <a:t>https://savethewater.org/rooftop-rainwater-harvesting-an-ancient-and-sustainable-technique-for-water-management/</a:t>
            </a:r>
          </a:p>
        </p:txBody>
      </p:sp>
      <p:sp>
        <p:nvSpPr>
          <p:cNvPr name="TextBox 12" id="12"/>
          <p:cNvSpPr txBox="true"/>
          <p:nvPr/>
        </p:nvSpPr>
        <p:spPr>
          <a:xfrm rot="0">
            <a:off x="2618339" y="2650552"/>
            <a:ext cx="1792113" cy="615004"/>
          </a:xfrm>
          <a:prstGeom prst="rect">
            <a:avLst/>
          </a:prstGeom>
        </p:spPr>
        <p:txBody>
          <a:bodyPr anchor="t" rtlCol="false" tIns="0" lIns="0" bIns="0" rIns="0">
            <a:spAutoFit/>
          </a:bodyPr>
          <a:lstStyle/>
          <a:p>
            <a:pPr algn="ctr">
              <a:lnSpc>
                <a:spcPts val="4886"/>
              </a:lnSpc>
            </a:pPr>
            <a:r>
              <a:rPr lang="en-US" sz="3490" b="true">
                <a:solidFill>
                  <a:srgbClr val="000000"/>
                </a:solidFill>
                <a:latin typeface="Arimo Bold"/>
                <a:ea typeface="Arimo Bold"/>
                <a:cs typeface="Arimo Bold"/>
                <a:sym typeface="Arimo Bold"/>
              </a:rPr>
              <a:t>Source</a:t>
            </a:r>
          </a:p>
        </p:txBody>
      </p:sp>
      <p:sp>
        <p:nvSpPr>
          <p:cNvPr name="TextBox 13" id="13"/>
          <p:cNvSpPr txBox="true"/>
          <p:nvPr/>
        </p:nvSpPr>
        <p:spPr>
          <a:xfrm rot="0">
            <a:off x="2524884" y="3893055"/>
            <a:ext cx="6479977" cy="259713"/>
          </a:xfrm>
          <a:prstGeom prst="rect">
            <a:avLst/>
          </a:prstGeom>
        </p:spPr>
        <p:txBody>
          <a:bodyPr anchor="t" rtlCol="false" tIns="0" lIns="0" bIns="0" rIns="0">
            <a:spAutoFit/>
          </a:bodyPr>
          <a:lstStyle/>
          <a:p>
            <a:pPr algn="ctr">
              <a:lnSpc>
                <a:spcPts val="1960"/>
              </a:lnSpc>
            </a:pPr>
            <a:r>
              <a:rPr lang="en-US" b="true" sz="1400" u="sng">
                <a:solidFill>
                  <a:srgbClr val="000000"/>
                </a:solidFill>
                <a:latin typeface="DejaVu Serif Bold"/>
                <a:ea typeface="DejaVu Serif Bold"/>
                <a:cs typeface="DejaVu Serif Bold"/>
                <a:sym typeface="DejaVu Serif Bold"/>
                <a:hlinkClick r:id="rId11" tooltip="https://southernscientificireland.com/2024/04/19/fog-harvesting/"/>
              </a:rPr>
              <a:t>https://southernscientificireland.com/2024/04/19/fog-harvesting/</a:t>
            </a:r>
          </a:p>
        </p:txBody>
      </p:sp>
      <p:sp>
        <p:nvSpPr>
          <p:cNvPr name="TextBox 14" id="14"/>
          <p:cNvSpPr txBox="true"/>
          <p:nvPr/>
        </p:nvSpPr>
        <p:spPr>
          <a:xfrm rot="0">
            <a:off x="2524884" y="4343267"/>
            <a:ext cx="4439245" cy="259713"/>
          </a:xfrm>
          <a:prstGeom prst="rect">
            <a:avLst/>
          </a:prstGeom>
        </p:spPr>
        <p:txBody>
          <a:bodyPr anchor="t" rtlCol="false" tIns="0" lIns="0" bIns="0" rIns="0">
            <a:spAutoFit/>
          </a:bodyPr>
          <a:lstStyle/>
          <a:p>
            <a:pPr algn="ctr">
              <a:lnSpc>
                <a:spcPts val="1960"/>
              </a:lnSpc>
            </a:pPr>
            <a:r>
              <a:rPr lang="en-US" b="true" sz="1400" u="sng">
                <a:solidFill>
                  <a:srgbClr val="000000"/>
                </a:solidFill>
                <a:latin typeface="DejaVu Serif Bold"/>
                <a:ea typeface="DejaVu Serif Bold"/>
                <a:cs typeface="DejaVu Serif Bold"/>
                <a:sym typeface="DejaVu Serif Bold"/>
                <a:hlinkClick r:id="rId12" tooltip="https://www.intechopen.com/chapters/82293"/>
              </a:rPr>
              <a:t>https://www.intechopen.com/chapters/82293</a:t>
            </a:r>
          </a:p>
        </p:txBody>
      </p:sp>
      <p:sp>
        <p:nvSpPr>
          <p:cNvPr name="TextBox 15" id="15"/>
          <p:cNvSpPr txBox="true"/>
          <p:nvPr/>
        </p:nvSpPr>
        <p:spPr>
          <a:xfrm rot="0">
            <a:off x="2524884" y="4793480"/>
            <a:ext cx="7080410" cy="258485"/>
          </a:xfrm>
          <a:prstGeom prst="rect">
            <a:avLst/>
          </a:prstGeom>
        </p:spPr>
        <p:txBody>
          <a:bodyPr anchor="t" rtlCol="false" tIns="0" lIns="0" bIns="0" rIns="0">
            <a:spAutoFit/>
          </a:bodyPr>
          <a:lstStyle/>
          <a:p>
            <a:pPr algn="ctr">
              <a:lnSpc>
                <a:spcPts val="2027"/>
              </a:lnSpc>
            </a:pPr>
            <a:r>
              <a:rPr lang="en-US" b="true" sz="1448" u="sng">
                <a:solidFill>
                  <a:srgbClr val="000000"/>
                </a:solidFill>
                <a:latin typeface="DejaVu Serif Bold"/>
                <a:ea typeface="DejaVu Serif Bold"/>
                <a:cs typeface="DejaVu Serif Bold"/>
                <a:sym typeface="DejaVu Serif Bold"/>
                <a:hlinkClick r:id="rId13" tooltip="https://en.wikiversity.org/wiki/Rainwater_harvesting/Dew_harvesting"/>
              </a:rPr>
              <a:t>https://en.wikiversity.org/wiki/Rainwater_harvesting/Dew_harvesting</a:t>
            </a:r>
          </a:p>
        </p:txBody>
      </p:sp>
      <p:sp>
        <p:nvSpPr>
          <p:cNvPr name="TextBox 16" id="16"/>
          <p:cNvSpPr txBox="true"/>
          <p:nvPr/>
        </p:nvSpPr>
        <p:spPr>
          <a:xfrm rot="0">
            <a:off x="2524884" y="5232940"/>
            <a:ext cx="4439245" cy="276223"/>
          </a:xfrm>
          <a:prstGeom prst="rect">
            <a:avLst/>
          </a:prstGeom>
        </p:spPr>
        <p:txBody>
          <a:bodyPr anchor="t" rtlCol="false" tIns="0" lIns="0" bIns="0" rIns="0">
            <a:spAutoFit/>
          </a:bodyPr>
          <a:lstStyle/>
          <a:p>
            <a:pPr algn="ctr">
              <a:lnSpc>
                <a:spcPts val="2100"/>
              </a:lnSpc>
            </a:pPr>
            <a:r>
              <a:rPr lang="en-US" b="true" sz="1500" u="sng">
                <a:solidFill>
                  <a:srgbClr val="000000"/>
                </a:solidFill>
                <a:latin typeface="DejaVu Serif Bold"/>
                <a:ea typeface="DejaVu Serif Bold"/>
                <a:cs typeface="DejaVu Serif Bold"/>
                <a:sym typeface="DejaVu Serif Bold"/>
                <a:hlinkClick r:id="rId14" tooltip="https://en.wikipedia.org/wiki/Check_dam"/>
              </a:rPr>
              <a:t>https://en.wikipedia.org/wiki/Check_dam</a:t>
            </a:r>
          </a:p>
        </p:txBody>
      </p:sp>
      <p:sp>
        <p:nvSpPr>
          <p:cNvPr name="TextBox 17" id="17"/>
          <p:cNvSpPr txBox="true"/>
          <p:nvPr/>
        </p:nvSpPr>
        <p:spPr>
          <a:xfrm rot="0">
            <a:off x="2524884" y="5690138"/>
            <a:ext cx="7524750" cy="276223"/>
          </a:xfrm>
          <a:prstGeom prst="rect">
            <a:avLst/>
          </a:prstGeom>
        </p:spPr>
        <p:txBody>
          <a:bodyPr anchor="t" rtlCol="false" tIns="0" lIns="0" bIns="0" rIns="0">
            <a:spAutoFit/>
          </a:bodyPr>
          <a:lstStyle/>
          <a:p>
            <a:pPr algn="ctr">
              <a:lnSpc>
                <a:spcPts val="2100"/>
              </a:lnSpc>
            </a:pPr>
            <a:r>
              <a:rPr lang="en-US" b="true" sz="1500" u="sng">
                <a:solidFill>
                  <a:srgbClr val="000000"/>
                </a:solidFill>
                <a:latin typeface="DejaVu Serif Bold"/>
                <a:ea typeface="DejaVu Serif Bold"/>
                <a:cs typeface="DejaVu Serif Bold"/>
                <a:sym typeface="DejaVu Serif Bold"/>
                <a:hlinkClick r:id="rId15" tooltip="https://www.tandfonline.com/doi/full/10.1080/02626667.2011.585471"/>
              </a:rPr>
              <a:t>https://www.tandfonline.com/doi/full/10.1080/02626667.2011.585471</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B64D2"/>
        </a:solidFill>
      </p:bgPr>
    </p:bg>
    <p:spTree>
      <p:nvGrpSpPr>
        <p:cNvPr id="1" name=""/>
        <p:cNvGrpSpPr/>
        <p:nvPr/>
      </p:nvGrpSpPr>
      <p:grpSpPr>
        <a:xfrm>
          <a:off x="0" y="0"/>
          <a:ext cx="0" cy="0"/>
          <a:chOff x="0" y="0"/>
          <a:chExt cx="0" cy="0"/>
        </a:xfrm>
      </p:grpSpPr>
      <p:sp>
        <p:nvSpPr>
          <p:cNvPr name="Freeform 2" id="2"/>
          <p:cNvSpPr/>
          <p:nvPr/>
        </p:nvSpPr>
        <p:spPr>
          <a:xfrm flipH="false" flipV="false" rot="0">
            <a:off x="-530061" y="-276622"/>
            <a:ext cx="19069843" cy="19069843"/>
          </a:xfrm>
          <a:custGeom>
            <a:avLst/>
            <a:gdLst/>
            <a:ahLst/>
            <a:cxnLst/>
            <a:rect r="r" b="b" t="t" l="l"/>
            <a:pathLst>
              <a:path h="19069843" w="19069843">
                <a:moveTo>
                  <a:pt x="0" y="0"/>
                </a:moveTo>
                <a:lnTo>
                  <a:pt x="19069843" y="0"/>
                </a:lnTo>
                <a:lnTo>
                  <a:pt x="19069843" y="19069844"/>
                </a:lnTo>
                <a:lnTo>
                  <a:pt x="0" y="1906984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964677" y="2063386"/>
            <a:ext cx="14080368" cy="6760344"/>
            <a:chOff x="0" y="0"/>
            <a:chExt cx="766511" cy="368021"/>
          </a:xfrm>
        </p:grpSpPr>
        <p:sp>
          <p:nvSpPr>
            <p:cNvPr name="Freeform 4" id="4"/>
            <p:cNvSpPr/>
            <p:nvPr/>
          </p:nvSpPr>
          <p:spPr>
            <a:xfrm flipH="false" flipV="false" rot="0">
              <a:off x="0" y="0"/>
              <a:ext cx="766511" cy="368021"/>
            </a:xfrm>
            <a:custGeom>
              <a:avLst/>
              <a:gdLst/>
              <a:ahLst/>
              <a:cxnLst/>
              <a:rect r="r" b="b" t="t" l="l"/>
              <a:pathLst>
                <a:path h="368021" w="766511">
                  <a:moveTo>
                    <a:pt x="14296" y="0"/>
                  </a:moveTo>
                  <a:lnTo>
                    <a:pt x="752215" y="0"/>
                  </a:lnTo>
                  <a:cubicBezTo>
                    <a:pt x="756006" y="0"/>
                    <a:pt x="759642" y="1506"/>
                    <a:pt x="762323" y="4187"/>
                  </a:cubicBezTo>
                  <a:cubicBezTo>
                    <a:pt x="765004" y="6868"/>
                    <a:pt x="766511" y="10504"/>
                    <a:pt x="766511" y="14296"/>
                  </a:cubicBezTo>
                  <a:lnTo>
                    <a:pt x="766511" y="353725"/>
                  </a:lnTo>
                  <a:cubicBezTo>
                    <a:pt x="766511" y="357517"/>
                    <a:pt x="765004" y="361153"/>
                    <a:pt x="762323" y="363834"/>
                  </a:cubicBezTo>
                  <a:cubicBezTo>
                    <a:pt x="759642" y="366515"/>
                    <a:pt x="756006" y="368021"/>
                    <a:pt x="752215" y="368021"/>
                  </a:cubicBezTo>
                  <a:lnTo>
                    <a:pt x="14296" y="368021"/>
                  </a:lnTo>
                  <a:cubicBezTo>
                    <a:pt x="10504" y="368021"/>
                    <a:pt x="6868" y="366515"/>
                    <a:pt x="4187" y="363834"/>
                  </a:cubicBezTo>
                  <a:cubicBezTo>
                    <a:pt x="1506" y="361153"/>
                    <a:pt x="0" y="357517"/>
                    <a:pt x="0" y="353725"/>
                  </a:cubicBezTo>
                  <a:lnTo>
                    <a:pt x="0" y="14296"/>
                  </a:lnTo>
                  <a:cubicBezTo>
                    <a:pt x="0" y="10504"/>
                    <a:pt x="1506" y="6868"/>
                    <a:pt x="4187" y="4187"/>
                  </a:cubicBezTo>
                  <a:cubicBezTo>
                    <a:pt x="6868" y="1506"/>
                    <a:pt x="10504" y="0"/>
                    <a:pt x="14296" y="0"/>
                  </a:cubicBezTo>
                  <a:close/>
                </a:path>
              </a:pathLst>
            </a:custGeom>
            <a:solidFill>
              <a:srgbClr val="FFFFFF"/>
            </a:solidFill>
            <a:ln w="123825" cap="rnd">
              <a:solidFill>
                <a:srgbClr val="114594"/>
              </a:solidFill>
              <a:prstDash val="solid"/>
              <a:round/>
            </a:ln>
          </p:spPr>
        </p:sp>
        <p:sp>
          <p:nvSpPr>
            <p:cNvPr name="TextBox 5" id="5"/>
            <p:cNvSpPr txBox="true"/>
            <p:nvPr/>
          </p:nvSpPr>
          <p:spPr>
            <a:xfrm>
              <a:off x="0" y="-38100"/>
              <a:ext cx="766511" cy="406121"/>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764138" y="8497648"/>
            <a:ext cx="777082" cy="1158253"/>
          </a:xfrm>
          <a:custGeom>
            <a:avLst/>
            <a:gdLst/>
            <a:ahLst/>
            <a:cxnLst/>
            <a:rect r="r" b="b" t="t" l="l"/>
            <a:pathLst>
              <a:path h="1158253" w="777082">
                <a:moveTo>
                  <a:pt x="0" y="0"/>
                </a:moveTo>
                <a:lnTo>
                  <a:pt x="777082" y="0"/>
                </a:lnTo>
                <a:lnTo>
                  <a:pt x="777082" y="1158252"/>
                </a:lnTo>
                <a:lnTo>
                  <a:pt x="0" y="115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668557" y="9075381"/>
            <a:ext cx="4334043" cy="963618"/>
          </a:xfrm>
          <a:custGeom>
            <a:avLst/>
            <a:gdLst/>
            <a:ahLst/>
            <a:cxnLst/>
            <a:rect r="r" b="b" t="t" l="l"/>
            <a:pathLst>
              <a:path h="963618" w="4334043">
                <a:moveTo>
                  <a:pt x="0" y="0"/>
                </a:moveTo>
                <a:lnTo>
                  <a:pt x="4334043" y="0"/>
                </a:lnTo>
                <a:lnTo>
                  <a:pt x="4334043" y="963618"/>
                </a:lnTo>
                <a:lnTo>
                  <a:pt x="0" y="963618"/>
                </a:lnTo>
                <a:lnTo>
                  <a:pt x="0" y="0"/>
                </a:lnTo>
                <a:close/>
              </a:path>
            </a:pathLst>
          </a:custGeom>
          <a:blipFill>
            <a:blip r:embed="rId6"/>
            <a:stretch>
              <a:fillRect l="-2569" t="-138" r="-3809" b="-138"/>
            </a:stretch>
          </a:blipFill>
        </p:spPr>
      </p:sp>
      <p:sp>
        <p:nvSpPr>
          <p:cNvPr name="Freeform 8" id="8"/>
          <p:cNvSpPr/>
          <p:nvPr/>
        </p:nvSpPr>
        <p:spPr>
          <a:xfrm flipH="false" flipV="false" rot="0">
            <a:off x="379550" y="8823730"/>
            <a:ext cx="1298300" cy="1215269"/>
          </a:xfrm>
          <a:custGeom>
            <a:avLst/>
            <a:gdLst/>
            <a:ahLst/>
            <a:cxnLst/>
            <a:rect r="r" b="b" t="t" l="l"/>
            <a:pathLst>
              <a:path h="1215269" w="1298300">
                <a:moveTo>
                  <a:pt x="0" y="0"/>
                </a:moveTo>
                <a:lnTo>
                  <a:pt x="1298300" y="0"/>
                </a:lnTo>
                <a:lnTo>
                  <a:pt x="1298300" y="1215269"/>
                </a:lnTo>
                <a:lnTo>
                  <a:pt x="0" y="1215269"/>
                </a:lnTo>
                <a:lnTo>
                  <a:pt x="0" y="0"/>
                </a:lnTo>
                <a:close/>
              </a:path>
            </a:pathLst>
          </a:custGeom>
          <a:blipFill>
            <a:blip r:embed="rId7"/>
            <a:stretch>
              <a:fillRect l="0" t="0" r="0" b="0"/>
            </a:stretch>
          </a:blipFill>
        </p:spPr>
      </p:sp>
      <p:sp>
        <p:nvSpPr>
          <p:cNvPr name="Freeform 9" id="9"/>
          <p:cNvSpPr/>
          <p:nvPr/>
        </p:nvSpPr>
        <p:spPr>
          <a:xfrm flipH="false" flipV="false" rot="0">
            <a:off x="379550" y="258137"/>
            <a:ext cx="3802683" cy="1541126"/>
          </a:xfrm>
          <a:custGeom>
            <a:avLst/>
            <a:gdLst/>
            <a:ahLst/>
            <a:cxnLst/>
            <a:rect r="r" b="b" t="t" l="l"/>
            <a:pathLst>
              <a:path h="1541126" w="3802683">
                <a:moveTo>
                  <a:pt x="0" y="0"/>
                </a:moveTo>
                <a:lnTo>
                  <a:pt x="3802683" y="0"/>
                </a:lnTo>
                <a:lnTo>
                  <a:pt x="3802683" y="1541126"/>
                </a:lnTo>
                <a:lnTo>
                  <a:pt x="0" y="1541126"/>
                </a:lnTo>
                <a:lnTo>
                  <a:pt x="0" y="0"/>
                </a:lnTo>
                <a:close/>
              </a:path>
            </a:pathLst>
          </a:custGeom>
          <a:blipFill>
            <a:blip r:embed="rId8"/>
            <a:stretch>
              <a:fillRect l="0" t="0" r="0" b="0"/>
            </a:stretch>
          </a:blipFill>
        </p:spPr>
      </p:sp>
      <p:sp>
        <p:nvSpPr>
          <p:cNvPr name="Freeform 10" id="10"/>
          <p:cNvSpPr/>
          <p:nvPr/>
        </p:nvSpPr>
        <p:spPr>
          <a:xfrm flipH="false" flipV="false" rot="0">
            <a:off x="16516000" y="258137"/>
            <a:ext cx="1486600" cy="2103059"/>
          </a:xfrm>
          <a:custGeom>
            <a:avLst/>
            <a:gdLst/>
            <a:ahLst/>
            <a:cxnLst/>
            <a:rect r="r" b="b" t="t" l="l"/>
            <a:pathLst>
              <a:path h="2103059" w="1486600">
                <a:moveTo>
                  <a:pt x="0" y="0"/>
                </a:moveTo>
                <a:lnTo>
                  <a:pt x="1486600" y="0"/>
                </a:lnTo>
                <a:lnTo>
                  <a:pt x="1486600" y="2103059"/>
                </a:lnTo>
                <a:lnTo>
                  <a:pt x="0" y="2103059"/>
                </a:lnTo>
                <a:lnTo>
                  <a:pt x="0" y="0"/>
                </a:lnTo>
                <a:close/>
              </a:path>
            </a:pathLst>
          </a:custGeom>
          <a:blipFill>
            <a:blip r:embed="rId9"/>
            <a:stretch>
              <a:fillRect l="0" t="0" r="0" b="0"/>
            </a:stretch>
          </a:blipFill>
        </p:spPr>
      </p:sp>
      <p:sp>
        <p:nvSpPr>
          <p:cNvPr name="Freeform 11" id="11"/>
          <p:cNvSpPr/>
          <p:nvPr/>
        </p:nvSpPr>
        <p:spPr>
          <a:xfrm flipH="false" flipV="false" rot="0">
            <a:off x="8622030" y="7453708"/>
            <a:ext cx="1043940" cy="1043940"/>
          </a:xfrm>
          <a:custGeom>
            <a:avLst/>
            <a:gdLst/>
            <a:ahLst/>
            <a:cxnLst/>
            <a:rect r="r" b="b" t="t" l="l"/>
            <a:pathLst>
              <a:path h="1043940" w="1043940">
                <a:moveTo>
                  <a:pt x="0" y="0"/>
                </a:moveTo>
                <a:lnTo>
                  <a:pt x="1043940" y="0"/>
                </a:lnTo>
                <a:lnTo>
                  <a:pt x="1043940" y="1043940"/>
                </a:lnTo>
                <a:lnTo>
                  <a:pt x="0" y="10439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5411938" y="5922645"/>
            <a:ext cx="7464123" cy="554355"/>
          </a:xfrm>
          <a:prstGeom prst="rect">
            <a:avLst/>
          </a:prstGeom>
        </p:spPr>
        <p:txBody>
          <a:bodyPr anchor="t" rtlCol="false" tIns="0" lIns="0" bIns="0" rIns="0">
            <a:spAutoFit/>
          </a:bodyPr>
          <a:lstStyle/>
          <a:p>
            <a:pPr algn="ctr">
              <a:lnSpc>
                <a:spcPts val="4200"/>
              </a:lnSpc>
            </a:pPr>
            <a:r>
              <a:rPr lang="en-US" sz="4200">
                <a:solidFill>
                  <a:srgbClr val="135977"/>
                </a:solidFill>
                <a:latin typeface="Sniglet"/>
                <a:ea typeface="Sniglet"/>
                <a:cs typeface="Sniglet"/>
                <a:sym typeface="Sniglet"/>
              </a:rPr>
              <a:t>Sesim Sarpkaya Fen Lisesi</a:t>
            </a:r>
          </a:p>
        </p:txBody>
      </p:sp>
      <p:sp>
        <p:nvSpPr>
          <p:cNvPr name="TextBox 13" id="13"/>
          <p:cNvSpPr txBox="true"/>
          <p:nvPr/>
        </p:nvSpPr>
        <p:spPr>
          <a:xfrm rot="0">
            <a:off x="5913885" y="3365501"/>
            <a:ext cx="6460230" cy="1576069"/>
          </a:xfrm>
          <a:prstGeom prst="rect">
            <a:avLst/>
          </a:prstGeom>
        </p:spPr>
        <p:txBody>
          <a:bodyPr anchor="t" rtlCol="false" tIns="0" lIns="0" bIns="0" rIns="0">
            <a:spAutoFit/>
          </a:bodyPr>
          <a:lstStyle/>
          <a:p>
            <a:pPr algn="ctr">
              <a:lnSpc>
                <a:spcPts val="12880"/>
              </a:lnSpc>
            </a:pPr>
            <a:r>
              <a:rPr lang="en-US" sz="9200">
                <a:solidFill>
                  <a:srgbClr val="000000"/>
                </a:solidFill>
                <a:latin typeface="Sniglet"/>
                <a:ea typeface="Sniglet"/>
                <a:cs typeface="Sniglet"/>
                <a:sym typeface="Sniglet"/>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DAGU4_sRhBY</dc:identifier>
  <dcterms:modified xsi:type="dcterms:W3CDTF">2011-08-01T06:04:30Z</dcterms:modified>
  <cp:revision>1</cp:revision>
  <dc:title>Save Water</dc:title>
</cp:coreProperties>
</file>