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5" d="100"/>
          <a:sy n="45" d="100"/>
        </p:scale>
        <p:origin x="1234" y="34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ciencedirect.com/science/article/abs/pii/S001191641400070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ciencedirect.com/science/article/abs/pii/S096014811731243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ir_well_%28condenser%29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Renewable_energy" TargetMode="External"/><Relationship Id="rId5" Type="http://schemas.openxmlformats.org/officeDocument/2006/relationships/hyperlink" Target="https://en.wikipedia.org/wiki/Dehumidifier" TargetMode="External"/><Relationship Id="rId4" Type="http://schemas.openxmlformats.org/officeDocument/2006/relationships/hyperlink" Target="https://en.wikipedia.org/wiki/Air_well_%28condenser%29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n.wikipedia.org/wiki/Air_well_%28condenser%2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8366" y="-4024444"/>
            <a:ext cx="18864732" cy="12576488"/>
          </a:xfrm>
          <a:custGeom>
            <a:avLst/>
            <a:gdLst/>
            <a:ahLst/>
            <a:cxnLst/>
            <a:rect l="l" t="t" r="r" b="b"/>
            <a:pathLst>
              <a:path w="18864732" h="12576488">
                <a:moveTo>
                  <a:pt x="0" y="0"/>
                </a:moveTo>
                <a:lnTo>
                  <a:pt x="18864732" y="0"/>
                </a:lnTo>
                <a:lnTo>
                  <a:pt x="18864732" y="12576488"/>
                </a:lnTo>
                <a:lnTo>
                  <a:pt x="0" y="125764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3432347"/>
            <a:ext cx="12911119" cy="3075554"/>
            <a:chOff x="0" y="0"/>
            <a:chExt cx="3400459" cy="8100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00459" cy="810022"/>
            </a:xfrm>
            <a:custGeom>
              <a:avLst/>
              <a:gdLst/>
              <a:ahLst/>
              <a:cxnLst/>
              <a:rect l="l" t="t" r="r" b="b"/>
              <a:pathLst>
                <a:path w="3400459" h="810022">
                  <a:moveTo>
                    <a:pt x="0" y="0"/>
                  </a:moveTo>
                  <a:lnTo>
                    <a:pt x="3400459" y="0"/>
                  </a:lnTo>
                  <a:lnTo>
                    <a:pt x="3400459" y="810022"/>
                  </a:lnTo>
                  <a:lnTo>
                    <a:pt x="0" y="810022"/>
                  </a:lnTo>
                  <a:close/>
                </a:path>
              </a:pathLst>
            </a:custGeom>
            <a:solidFill>
              <a:srgbClr val="155D89">
                <a:alpha val="74902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00459" cy="8481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8552044"/>
            <a:ext cx="18288000" cy="1734956"/>
            <a:chOff x="0" y="0"/>
            <a:chExt cx="4816593" cy="4569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456943"/>
            </a:xfrm>
            <a:custGeom>
              <a:avLst/>
              <a:gdLst/>
              <a:ahLst/>
              <a:cxnLst/>
              <a:rect l="l" t="t" r="r" b="b"/>
              <a:pathLst>
                <a:path w="4816592" h="456943">
                  <a:moveTo>
                    <a:pt x="0" y="0"/>
                  </a:moveTo>
                  <a:lnTo>
                    <a:pt x="4816592" y="0"/>
                  </a:lnTo>
                  <a:lnTo>
                    <a:pt x="4816592" y="456943"/>
                  </a:lnTo>
                  <a:lnTo>
                    <a:pt x="0" y="456943"/>
                  </a:lnTo>
                  <a:close/>
                </a:path>
              </a:pathLst>
            </a:custGeom>
            <a:solidFill>
              <a:srgbClr val="FCFCFC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816593" cy="495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855700" y="367488"/>
            <a:ext cx="15096504" cy="1367468"/>
            <a:chOff x="0" y="0"/>
            <a:chExt cx="3976034" cy="36015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976034" cy="360156"/>
            </a:xfrm>
            <a:custGeom>
              <a:avLst/>
              <a:gdLst/>
              <a:ahLst/>
              <a:cxnLst/>
              <a:rect l="l" t="t" r="r" b="b"/>
              <a:pathLst>
                <a:path w="3976034" h="360156">
                  <a:moveTo>
                    <a:pt x="0" y="0"/>
                  </a:moveTo>
                  <a:lnTo>
                    <a:pt x="3976034" y="0"/>
                  </a:lnTo>
                  <a:lnTo>
                    <a:pt x="3976034" y="360156"/>
                  </a:lnTo>
                  <a:lnTo>
                    <a:pt x="0" y="360156"/>
                  </a:lnTo>
                  <a:close/>
                </a:path>
              </a:pathLst>
            </a:custGeom>
            <a:solidFill>
              <a:srgbClr val="155D89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976034" cy="398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799308" y="483235"/>
            <a:ext cx="14837325" cy="948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 spc="806" dirty="0">
                <a:solidFill>
                  <a:srgbClr val="FFFFFF"/>
                </a:solidFill>
                <a:latin typeface="Arial" panose="020B0604020202020204" pitchFamily="34" charset="0"/>
                <a:ea typeface="Garet Bold"/>
                <a:cs typeface="Arial" panose="020B0604020202020204" pitchFamily="34" charset="0"/>
                <a:sym typeface="Garet Bold"/>
              </a:rPr>
              <a:t>I.I.S.S.  E. MAJORANA BARI</a:t>
            </a:r>
          </a:p>
        </p:txBody>
      </p:sp>
      <p:sp>
        <p:nvSpPr>
          <p:cNvPr id="13" name="Freeform 13"/>
          <p:cNvSpPr/>
          <p:nvPr/>
        </p:nvSpPr>
        <p:spPr>
          <a:xfrm>
            <a:off x="386315" y="254152"/>
            <a:ext cx="2203533" cy="2203533"/>
          </a:xfrm>
          <a:custGeom>
            <a:avLst/>
            <a:gdLst/>
            <a:ahLst/>
            <a:cxnLst/>
            <a:rect l="l" t="t" r="r" b="b"/>
            <a:pathLst>
              <a:path w="2203533" h="2203533">
                <a:moveTo>
                  <a:pt x="0" y="0"/>
                </a:moveTo>
                <a:lnTo>
                  <a:pt x="2203533" y="0"/>
                </a:lnTo>
                <a:lnTo>
                  <a:pt x="2203533" y="2203533"/>
                </a:lnTo>
                <a:lnTo>
                  <a:pt x="0" y="22035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4362230" y="2457685"/>
            <a:ext cx="3926354" cy="5546754"/>
          </a:xfrm>
          <a:custGeom>
            <a:avLst/>
            <a:gdLst/>
            <a:ahLst/>
            <a:cxnLst/>
            <a:rect l="l" t="t" r="r" b="b"/>
            <a:pathLst>
              <a:path w="3926354" h="5546754">
                <a:moveTo>
                  <a:pt x="0" y="0"/>
                </a:moveTo>
                <a:lnTo>
                  <a:pt x="3926354" y="0"/>
                </a:lnTo>
                <a:lnTo>
                  <a:pt x="3926354" y="5546754"/>
                </a:lnTo>
                <a:lnTo>
                  <a:pt x="0" y="55467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386315" y="2872401"/>
            <a:ext cx="12524804" cy="4157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0"/>
              </a:lnSpc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6580"/>
              </a:lnSpc>
            </a:pPr>
            <a:r>
              <a:rPr lang="en-US" sz="4700" b="1" spc="653" dirty="0">
                <a:solidFill>
                  <a:srgbClr val="FFFFFF"/>
                </a:solidFill>
                <a:latin typeface="Arial" panose="020B0604020202020204" pitchFamily="34" charset="0"/>
                <a:ea typeface="Garet Bold"/>
                <a:cs typeface="Arial" panose="020B0604020202020204" pitchFamily="34" charset="0"/>
                <a:sym typeface="Garet Bold"/>
              </a:rPr>
              <a:t>SYSTEMS THAT PRODUCES WATER FOR PLANTS FROM THE HUMIDITY IN THE AIR</a:t>
            </a:r>
          </a:p>
          <a:p>
            <a:pPr algn="l">
              <a:lnSpc>
                <a:spcPts val="6580"/>
              </a:lnSpc>
            </a:pPr>
            <a:endParaRPr lang="en-US" sz="4700" b="1" spc="653" dirty="0">
              <a:solidFill>
                <a:srgbClr val="FFFFFF"/>
              </a:solidFill>
              <a:latin typeface="Arial" panose="020B0604020202020204" pitchFamily="34" charset="0"/>
              <a:ea typeface="Garet Bold"/>
              <a:cs typeface="Arial" panose="020B0604020202020204" pitchFamily="34" charset="0"/>
              <a:sym typeface="Garet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72019" y="8854372"/>
            <a:ext cx="4254578" cy="1244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0"/>
              </a:lnSpc>
            </a:pPr>
            <a:r>
              <a:rPr lang="en-US" sz="5000" dirty="0">
                <a:solidFill>
                  <a:srgbClr val="000000"/>
                </a:solidFill>
                <a:latin typeface="Arial" panose="020B0604020202020204" pitchFamily="34" charset="0"/>
                <a:ea typeface="League Spartan"/>
                <a:cs typeface="Arial" panose="020B0604020202020204" pitchFamily="34" charset="0"/>
                <a:sym typeface="League Spartan"/>
              </a:rPr>
              <a:t>Progetto Erasmus+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13497" y="9056869"/>
            <a:ext cx="7360638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39"/>
              </a:lnSpc>
            </a:pPr>
            <a:r>
              <a:rPr lang="en-US" sz="3799" b="1" spc="189" dirty="0">
                <a:solidFill>
                  <a:srgbClr val="000000"/>
                </a:solidFill>
                <a:latin typeface="Arial" panose="020B0604020202020204" pitchFamily="34" charset="0"/>
                <a:ea typeface="Montserrat Classic Bold"/>
                <a:cs typeface="Arial" panose="020B0604020202020204" pitchFamily="34" charset="0"/>
                <a:sym typeface="Montserrat Classic Bold"/>
              </a:rPr>
              <a:t>KA220 - SCH - 705199D0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55603" y="1226241"/>
            <a:ext cx="12392085" cy="7001178"/>
          </a:xfrm>
          <a:custGeom>
            <a:avLst/>
            <a:gdLst/>
            <a:ahLst/>
            <a:cxnLst/>
            <a:rect l="l" t="t" r="r" b="b"/>
            <a:pathLst>
              <a:path w="12392085" h="7001178">
                <a:moveTo>
                  <a:pt x="0" y="0"/>
                </a:moveTo>
                <a:lnTo>
                  <a:pt x="12392084" y="0"/>
                </a:lnTo>
                <a:lnTo>
                  <a:pt x="12392084" y="7001178"/>
                </a:lnTo>
                <a:lnTo>
                  <a:pt x="0" y="7001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15214" y="1226241"/>
            <a:ext cx="5455603" cy="6863279"/>
            <a:chOff x="0" y="0"/>
            <a:chExt cx="1436867" cy="15605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36867" cy="1560534"/>
            </a:xfrm>
            <a:custGeom>
              <a:avLst/>
              <a:gdLst/>
              <a:ahLst/>
              <a:cxnLst/>
              <a:rect l="l" t="t" r="r" b="b"/>
              <a:pathLst>
                <a:path w="1436867" h="1560534">
                  <a:moveTo>
                    <a:pt x="0" y="0"/>
                  </a:moveTo>
                  <a:lnTo>
                    <a:pt x="1436867" y="0"/>
                  </a:lnTo>
                  <a:lnTo>
                    <a:pt x="1436867" y="1560534"/>
                  </a:lnTo>
                  <a:lnTo>
                    <a:pt x="0" y="1560534"/>
                  </a:lnTo>
                  <a:close/>
                </a:path>
              </a:pathLst>
            </a:custGeom>
            <a:solidFill>
              <a:srgbClr val="155D89">
                <a:alpha val="72941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436867" cy="15986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79472" y="2643668"/>
            <a:ext cx="5066232" cy="6400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599"/>
              </a:lnSpc>
            </a:pPr>
            <a:r>
              <a:rPr lang="en-US" sz="3999" b="1" dirty="0">
                <a:solidFill>
                  <a:srgbClr val="FCFCFC"/>
                </a:solidFill>
                <a:latin typeface="Arial" panose="020B0604020202020204" pitchFamily="34" charset="0"/>
                <a:ea typeface="Garet Bold"/>
                <a:cs typeface="Arial" panose="020B0604020202020204" pitchFamily="34" charset="0"/>
                <a:sym typeface="Garet Bold"/>
              </a:rPr>
              <a:t>SYSTEM ANALYSIS OF MEMBRANE FACILITATED WATER GENERATION FROM AIR HUMIDITY</a:t>
            </a:r>
          </a:p>
          <a:p>
            <a:pPr algn="r">
              <a:lnSpc>
                <a:spcPts val="5599"/>
              </a:lnSpc>
            </a:pPr>
            <a:endParaRPr lang="en-US" sz="3999" b="1" dirty="0">
              <a:solidFill>
                <a:srgbClr val="FCFCFC"/>
              </a:solidFill>
              <a:latin typeface="Arial" panose="020B0604020202020204" pitchFamily="34" charset="0"/>
              <a:ea typeface="Garet Bold"/>
              <a:cs typeface="Arial" panose="020B0604020202020204" pitchFamily="34" charset="0"/>
              <a:sym typeface="Garet Bold"/>
            </a:endParaRPr>
          </a:p>
          <a:p>
            <a:pPr algn="r">
              <a:lnSpc>
                <a:spcPts val="5599"/>
              </a:lnSpc>
            </a:pPr>
            <a:endParaRPr lang="en-US" sz="3999" b="1" dirty="0">
              <a:solidFill>
                <a:srgbClr val="FCFCFC"/>
              </a:solidFill>
              <a:latin typeface="Arial" panose="020B0604020202020204" pitchFamily="34" charset="0"/>
              <a:ea typeface="Garet Bold"/>
              <a:cs typeface="Arial" panose="020B0604020202020204" pitchFamily="34" charset="0"/>
              <a:sym typeface="Garet Bold"/>
            </a:endParaRPr>
          </a:p>
          <a:p>
            <a:pPr algn="r">
              <a:lnSpc>
                <a:spcPts val="5599"/>
              </a:lnSpc>
              <a:spcBef>
                <a:spcPct val="0"/>
              </a:spcBef>
            </a:pPr>
            <a:endParaRPr lang="en-US" sz="3999" b="1" dirty="0">
              <a:solidFill>
                <a:srgbClr val="FCFCFC"/>
              </a:solidFill>
              <a:latin typeface="Arial" panose="020B0604020202020204" pitchFamily="34" charset="0"/>
              <a:ea typeface="Garet Bold"/>
              <a:cs typeface="Arial" panose="020B0604020202020204" pitchFamily="34" charset="0"/>
              <a:sym typeface="Garet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0" y="8831866"/>
            <a:ext cx="18288000" cy="995348"/>
            <a:chOff x="0" y="0"/>
            <a:chExt cx="4816593" cy="26214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62149"/>
            </a:xfrm>
            <a:custGeom>
              <a:avLst/>
              <a:gdLst/>
              <a:ahLst/>
              <a:cxnLst/>
              <a:rect l="l" t="t" r="r" b="b"/>
              <a:pathLst>
                <a:path w="4816592" h="262149">
                  <a:moveTo>
                    <a:pt x="0" y="0"/>
                  </a:moveTo>
                  <a:lnTo>
                    <a:pt x="4816592" y="0"/>
                  </a:lnTo>
                  <a:lnTo>
                    <a:pt x="4816592" y="262149"/>
                  </a:lnTo>
                  <a:lnTo>
                    <a:pt x="0" y="262149"/>
                  </a:lnTo>
                  <a:close/>
                </a:path>
              </a:pathLst>
            </a:custGeom>
            <a:solidFill>
              <a:srgbClr val="155D8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816593" cy="3002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66232" y="8970352"/>
            <a:ext cx="15795422" cy="480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7"/>
              </a:lnSpc>
            </a:pPr>
            <a:r>
              <a:rPr lang="en-US" sz="2826" b="1" u="sng" dirty="0">
                <a:solidFill>
                  <a:schemeClr val="bg1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  <a:hlinkClick r:id="rId4" tooltip="https://www.sciencedirect.com/science/article/abs/pii/S001191641400070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https://www.sciencedirect.com/science/article/abs/pii/S0011916414000708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331554"/>
            <a:ext cx="18288000" cy="1194820"/>
            <a:chOff x="0" y="0"/>
            <a:chExt cx="4816593" cy="3146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14685"/>
            </a:xfrm>
            <a:custGeom>
              <a:avLst/>
              <a:gdLst/>
              <a:ahLst/>
              <a:cxnLst/>
              <a:rect l="l" t="t" r="r" b="b"/>
              <a:pathLst>
                <a:path w="4816592" h="314685">
                  <a:moveTo>
                    <a:pt x="0" y="0"/>
                  </a:moveTo>
                  <a:lnTo>
                    <a:pt x="4816592" y="0"/>
                  </a:lnTo>
                  <a:lnTo>
                    <a:pt x="4816592" y="314685"/>
                  </a:lnTo>
                  <a:lnTo>
                    <a:pt x="0" y="314685"/>
                  </a:lnTo>
                  <a:close/>
                </a:path>
              </a:pathLst>
            </a:custGeom>
            <a:solidFill>
              <a:srgbClr val="155D8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527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989435" y="462991"/>
            <a:ext cx="12403319" cy="83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2"/>
              </a:lnSpc>
              <a:spcBef>
                <a:spcPct val="0"/>
              </a:spcBef>
            </a:pPr>
            <a:r>
              <a:rPr lang="en-US" sz="4916" b="1" dirty="0">
                <a:solidFill>
                  <a:srgbClr val="FCFCFC"/>
                </a:solidFill>
                <a:latin typeface="Arial" panose="020B0604020202020204" pitchFamily="34" charset="0"/>
                <a:ea typeface="Garet Bold"/>
                <a:cs typeface="Arial" panose="020B0604020202020204" pitchFamily="34" charset="0"/>
                <a:sym typeface="Garet Bold"/>
              </a:rPr>
              <a:t>THE TERRARIUN WATER CYCLE</a:t>
            </a:r>
          </a:p>
        </p:txBody>
      </p:sp>
      <p:sp>
        <p:nvSpPr>
          <p:cNvPr id="7" name="Freeform 7"/>
          <p:cNvSpPr/>
          <p:nvPr/>
        </p:nvSpPr>
        <p:spPr>
          <a:xfrm>
            <a:off x="2153303" y="1809244"/>
            <a:ext cx="13313596" cy="7449056"/>
          </a:xfrm>
          <a:custGeom>
            <a:avLst/>
            <a:gdLst/>
            <a:ahLst/>
            <a:cxnLst/>
            <a:rect l="l" t="t" r="r" b="b"/>
            <a:pathLst>
              <a:path w="13313596" h="7449056">
                <a:moveTo>
                  <a:pt x="0" y="0"/>
                </a:moveTo>
                <a:lnTo>
                  <a:pt x="13313596" y="0"/>
                </a:lnTo>
                <a:lnTo>
                  <a:pt x="13313596" y="7449056"/>
                </a:lnTo>
                <a:lnTo>
                  <a:pt x="0" y="74490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4046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800100"/>
            <a:ext cx="6117377" cy="7479131"/>
            <a:chOff x="0" y="0"/>
            <a:chExt cx="1611161" cy="144045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11161" cy="1440452"/>
            </a:xfrm>
            <a:custGeom>
              <a:avLst/>
              <a:gdLst/>
              <a:ahLst/>
              <a:cxnLst/>
              <a:rect l="l" t="t" r="r" b="b"/>
              <a:pathLst>
                <a:path w="1611161" h="1440452">
                  <a:moveTo>
                    <a:pt x="0" y="0"/>
                  </a:moveTo>
                  <a:lnTo>
                    <a:pt x="1611161" y="0"/>
                  </a:lnTo>
                  <a:lnTo>
                    <a:pt x="1611161" y="1440452"/>
                  </a:lnTo>
                  <a:lnTo>
                    <a:pt x="0" y="1440452"/>
                  </a:lnTo>
                  <a:close/>
                </a:path>
              </a:pathLst>
            </a:custGeom>
            <a:solidFill>
              <a:srgbClr val="155D89">
                <a:alpha val="72941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611161" cy="14785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52400" y="2095500"/>
            <a:ext cx="5395057" cy="6115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6859"/>
              </a:lnSpc>
            </a:pPr>
            <a:r>
              <a:rPr lang="en-US" sz="4899" b="1" dirty="0">
                <a:solidFill>
                  <a:srgbClr val="FCFCFC"/>
                </a:solidFill>
                <a:latin typeface="Arial" panose="020B0604020202020204" pitchFamily="34" charset="0"/>
                <a:ea typeface="Garet Bold"/>
                <a:cs typeface="Arial" panose="020B0604020202020204" pitchFamily="34" charset="0"/>
                <a:sym typeface="Garet Bold"/>
              </a:rPr>
              <a:t>OFFSHORE STRUCTURES COULD HARVEST CITY DRINKING WATER FROM OCEAN AIR</a:t>
            </a:r>
          </a:p>
          <a:p>
            <a:pPr algn="r">
              <a:lnSpc>
                <a:spcPts val="6859"/>
              </a:lnSpc>
              <a:spcBef>
                <a:spcPct val="0"/>
              </a:spcBef>
            </a:pPr>
            <a:endParaRPr lang="en-US" sz="4899" b="1" dirty="0">
              <a:solidFill>
                <a:srgbClr val="FCFCFC"/>
              </a:solidFill>
              <a:latin typeface="Arial" panose="020B0604020202020204" pitchFamily="34" charset="0"/>
              <a:ea typeface="Garet Bold"/>
              <a:cs typeface="Arial" panose="020B0604020202020204" pitchFamily="34" charset="0"/>
              <a:sym typeface="Garet Bold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8903ADF-BAB3-C28D-D3E7-60B073FC8DA3}"/>
              </a:ext>
            </a:extLst>
          </p:cNvPr>
          <p:cNvSpPr txBox="1"/>
          <p:nvPr/>
        </p:nvSpPr>
        <p:spPr>
          <a:xfrm>
            <a:off x="4477407" y="4962775"/>
            <a:ext cx="92070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An artist's impression of a new hypothetical system that could harvest natural water vapor from above the ocean to provide drinking water to coastal cities">
            <a:extLst>
              <a:ext uri="{FF2B5EF4-FFF2-40B4-BE49-F238E27FC236}">
                <a16:creationId xmlns:a16="http://schemas.microsoft.com/office/drawing/2014/main" id="{543ED27D-E487-4DEB-AD3D-F3A390A57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770" y="659231"/>
            <a:ext cx="1143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5">
            <a:extLst>
              <a:ext uri="{FF2B5EF4-FFF2-40B4-BE49-F238E27FC236}">
                <a16:creationId xmlns:a16="http://schemas.microsoft.com/office/drawing/2014/main" id="{7855EE91-09E4-DDFC-912D-C8D5C7F28234}"/>
              </a:ext>
            </a:extLst>
          </p:cNvPr>
          <p:cNvSpPr txBox="1"/>
          <p:nvPr/>
        </p:nvSpPr>
        <p:spPr>
          <a:xfrm>
            <a:off x="2984" y="8472118"/>
            <a:ext cx="18316547" cy="152297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just">
              <a:lnSpc>
                <a:spcPts val="2520"/>
              </a:lnSpc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30CE8A9A-7BB4-AB92-DA97-356D365E18FA}"/>
              </a:ext>
            </a:extLst>
          </p:cNvPr>
          <p:cNvGrpSpPr/>
          <p:nvPr/>
        </p:nvGrpSpPr>
        <p:grpSpPr>
          <a:xfrm>
            <a:off x="-76200" y="8837877"/>
            <a:ext cx="18288001" cy="1173361"/>
            <a:chOff x="0" y="-38100"/>
            <a:chExt cx="4816593" cy="309033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0953CEE4-2D4E-8036-73DB-A83AC727F247}"/>
                </a:ext>
              </a:extLst>
            </p:cNvPr>
            <p:cNvSpPr/>
            <p:nvPr/>
          </p:nvSpPr>
          <p:spPr>
            <a:xfrm>
              <a:off x="8498" y="0"/>
              <a:ext cx="4808095" cy="270933"/>
            </a:xfrm>
            <a:custGeom>
              <a:avLst/>
              <a:gdLst/>
              <a:ahLst/>
              <a:cxnLst/>
              <a:rect l="l" t="t" r="r" b="b"/>
              <a:pathLst>
                <a:path w="4808095" h="270933">
                  <a:moveTo>
                    <a:pt x="0" y="0"/>
                  </a:moveTo>
                  <a:lnTo>
                    <a:pt x="4808095" y="0"/>
                  </a:lnTo>
                  <a:lnTo>
                    <a:pt x="4808095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155D89"/>
            </a:solidFill>
          </p:spPr>
        </p:sp>
        <p:sp>
          <p:nvSpPr>
            <p:cNvPr id="18" name="TextBox 6">
              <a:extLst>
                <a:ext uri="{FF2B5EF4-FFF2-40B4-BE49-F238E27FC236}">
                  <a16:creationId xmlns:a16="http://schemas.microsoft.com/office/drawing/2014/main" id="{497802B3-0BFE-D269-B5D4-B1AC170FF186}"/>
                </a:ext>
              </a:extLst>
            </p:cNvPr>
            <p:cNvSpPr txBox="1"/>
            <p:nvPr/>
          </p:nvSpPr>
          <p:spPr>
            <a:xfrm>
              <a:off x="0" y="-38100"/>
              <a:ext cx="4808095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0CDB605-A48D-62B8-773B-23B9B78955D4}"/>
              </a:ext>
            </a:extLst>
          </p:cNvPr>
          <p:cNvSpPr txBox="1"/>
          <p:nvPr/>
        </p:nvSpPr>
        <p:spPr>
          <a:xfrm>
            <a:off x="533400" y="8994716"/>
            <a:ext cx="17373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https://newatlas.com/</a:t>
            </a:r>
            <a:r>
              <a:rPr lang="it-IT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/drinking-water-vapor-offshore-</a:t>
            </a:r>
            <a:r>
              <a:rPr lang="it-IT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structures</a:t>
            </a:r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/#:~:text=The%20team%20proposes%20that%20structures,a%20region%20needs%20it%20for.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955798" y="849036"/>
            <a:ext cx="10702446" cy="7981824"/>
          </a:xfrm>
          <a:custGeom>
            <a:avLst/>
            <a:gdLst/>
            <a:ahLst/>
            <a:cxnLst/>
            <a:rect l="l" t="t" r="r" b="b"/>
            <a:pathLst>
              <a:path w="10702446" h="7981824">
                <a:moveTo>
                  <a:pt x="0" y="0"/>
                </a:moveTo>
                <a:lnTo>
                  <a:pt x="10702446" y="0"/>
                </a:lnTo>
                <a:lnTo>
                  <a:pt x="10702446" y="7981824"/>
                </a:lnTo>
                <a:lnTo>
                  <a:pt x="0" y="79818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2265" y="9258300"/>
            <a:ext cx="18255735" cy="1028700"/>
            <a:chOff x="0" y="0"/>
            <a:chExt cx="4808095" cy="2709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08095" cy="270933"/>
            </a:xfrm>
            <a:custGeom>
              <a:avLst/>
              <a:gdLst/>
              <a:ahLst/>
              <a:cxnLst/>
              <a:rect l="l" t="t" r="r" b="b"/>
              <a:pathLst>
                <a:path w="4808095" h="270933">
                  <a:moveTo>
                    <a:pt x="0" y="0"/>
                  </a:moveTo>
                  <a:lnTo>
                    <a:pt x="4808095" y="0"/>
                  </a:lnTo>
                  <a:lnTo>
                    <a:pt x="4808095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155D89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808095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440331" y="9400464"/>
            <a:ext cx="13407339" cy="49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3"/>
              </a:lnSpc>
            </a:pPr>
            <a:r>
              <a:rPr lang="en-US" sz="2988" b="1" u="sng" dirty="0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  <a:hlinkClick r:id="rId4" tooltip="https://www.sciencedirect.com/science/article/abs/pii/S09601481173124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https://www.sciencedirect.com/science/article/abs/pii/S0960148117312430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2265" y="849036"/>
            <a:ext cx="6923533" cy="7981824"/>
            <a:chOff x="0" y="0"/>
            <a:chExt cx="1823482" cy="15380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23482" cy="1538018"/>
            </a:xfrm>
            <a:custGeom>
              <a:avLst/>
              <a:gdLst/>
              <a:ahLst/>
              <a:cxnLst/>
              <a:rect l="l" t="t" r="r" b="b"/>
              <a:pathLst>
                <a:path w="1823482" h="1538018">
                  <a:moveTo>
                    <a:pt x="0" y="0"/>
                  </a:moveTo>
                  <a:lnTo>
                    <a:pt x="1823482" y="0"/>
                  </a:lnTo>
                  <a:lnTo>
                    <a:pt x="1823482" y="1538018"/>
                  </a:lnTo>
                  <a:lnTo>
                    <a:pt x="0" y="1538018"/>
                  </a:lnTo>
                  <a:close/>
                </a:path>
              </a:pathLst>
            </a:custGeom>
            <a:solidFill>
              <a:srgbClr val="155D89">
                <a:alpha val="72941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823482" cy="1576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2510362"/>
            <a:ext cx="5459124" cy="5231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882"/>
              </a:lnSpc>
              <a:spcBef>
                <a:spcPct val="0"/>
              </a:spcBef>
            </a:pPr>
            <a:r>
              <a:rPr lang="en-US" sz="4916" b="1" dirty="0">
                <a:solidFill>
                  <a:srgbClr val="FCFCFC"/>
                </a:solidFill>
                <a:latin typeface="Arial" panose="020B0604020202020204" pitchFamily="34" charset="0"/>
                <a:ea typeface="Garet Bold"/>
                <a:cs typeface="Arial" panose="020B0604020202020204" pitchFamily="34" charset="0"/>
                <a:sym typeface="Garet Bold"/>
              </a:rPr>
              <a:t>EXTRACTING POTABLE WATER FROM HUMID AIR PLUS ELECTRIC WIND GENERATION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" y="2223669"/>
            <a:ext cx="7258138" cy="6086491"/>
            <a:chOff x="0" y="0"/>
            <a:chExt cx="1962241" cy="15380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62241" cy="1538018"/>
            </a:xfrm>
            <a:custGeom>
              <a:avLst/>
              <a:gdLst/>
              <a:ahLst/>
              <a:cxnLst/>
              <a:rect l="l" t="t" r="r" b="b"/>
              <a:pathLst>
                <a:path w="1962241" h="1538018">
                  <a:moveTo>
                    <a:pt x="0" y="0"/>
                  </a:moveTo>
                  <a:lnTo>
                    <a:pt x="1962241" y="0"/>
                  </a:lnTo>
                  <a:lnTo>
                    <a:pt x="1962241" y="1538018"/>
                  </a:lnTo>
                  <a:lnTo>
                    <a:pt x="0" y="1538018"/>
                  </a:lnTo>
                  <a:close/>
                </a:path>
              </a:pathLst>
            </a:custGeom>
            <a:solidFill>
              <a:srgbClr val="155D89">
                <a:alpha val="72941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62241" cy="1576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70507" y="2919045"/>
            <a:ext cx="5669387" cy="434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882"/>
              </a:lnSpc>
              <a:spcBef>
                <a:spcPct val="0"/>
              </a:spcBef>
            </a:pPr>
            <a:r>
              <a:rPr lang="en-US" sz="4916" b="1" dirty="0">
                <a:solidFill>
                  <a:srgbClr val="FCFCFC"/>
                </a:solidFill>
                <a:latin typeface="Arial" panose="020B0604020202020204" pitchFamily="34" charset="0"/>
                <a:ea typeface="Garet Bold"/>
                <a:cs typeface="Arial" panose="020B0604020202020204" pitchFamily="34" charset="0"/>
                <a:sym typeface="Garet Bold"/>
              </a:rPr>
              <a:t>WATER EXTRACTION FROM THE ATMOSPHERE FOR ARID ZONES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744AD01D-1EC1-7454-39C6-7CE31DAECE08}"/>
              </a:ext>
            </a:extLst>
          </p:cNvPr>
          <p:cNvSpPr/>
          <p:nvPr/>
        </p:nvSpPr>
        <p:spPr>
          <a:xfrm>
            <a:off x="-28903" y="8853627"/>
            <a:ext cx="18255735" cy="1028700"/>
          </a:xfrm>
          <a:custGeom>
            <a:avLst/>
            <a:gdLst/>
            <a:ahLst/>
            <a:cxnLst/>
            <a:rect l="l" t="t" r="r" b="b"/>
            <a:pathLst>
              <a:path w="4808095" h="270933">
                <a:moveTo>
                  <a:pt x="0" y="0"/>
                </a:moveTo>
                <a:lnTo>
                  <a:pt x="4808095" y="0"/>
                </a:lnTo>
                <a:lnTo>
                  <a:pt x="4808095" y="270933"/>
                </a:lnTo>
                <a:lnTo>
                  <a:pt x="0" y="270933"/>
                </a:lnTo>
                <a:close/>
              </a:path>
            </a:pathLst>
          </a:custGeom>
          <a:solidFill>
            <a:srgbClr val="155D89"/>
          </a:solidFill>
        </p:spPr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C0904C8-17FF-5570-5897-A2C6F04B7618}"/>
              </a:ext>
            </a:extLst>
          </p:cNvPr>
          <p:cNvSpPr txBox="1"/>
          <p:nvPr/>
        </p:nvSpPr>
        <p:spPr>
          <a:xfrm>
            <a:off x="6172200" y="8999697"/>
            <a:ext cx="9144000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4183"/>
              </a:lnSpc>
              <a:defRPr sz="2988" b="1" u="sng">
                <a:solidFill>
                  <a:schemeClr val="bg1"/>
                </a:solidFill>
                <a:latin typeface="Arial Bold"/>
                <a:ea typeface="Arial Bold"/>
                <a:cs typeface="Arial Bold"/>
              </a:defRPr>
            </a:lvl1pPr>
          </a:lstStyle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https://encyclopedia.pub/entry/18035</a:t>
            </a:r>
          </a:p>
        </p:txBody>
      </p:sp>
      <p:pic>
        <p:nvPicPr>
          <p:cNvPr id="2050" name="Picture 2" descr="Energies 15 00421 g004 550">
            <a:extLst>
              <a:ext uri="{FF2B5EF4-FFF2-40B4-BE49-F238E27FC236}">
                <a16:creationId xmlns:a16="http://schemas.microsoft.com/office/drawing/2014/main" id="{E7966ABC-B8CB-38AE-C334-6DC8A4A40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138" y="2117251"/>
            <a:ext cx="11058765" cy="619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957388" y="1947906"/>
            <a:ext cx="10330612" cy="7508466"/>
            <a:chOff x="0" y="0"/>
            <a:chExt cx="2720820" cy="202520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20820" cy="2025203"/>
            </a:xfrm>
            <a:custGeom>
              <a:avLst/>
              <a:gdLst/>
              <a:ahLst/>
              <a:cxnLst/>
              <a:rect l="l" t="t" r="r" b="b"/>
              <a:pathLst>
                <a:path w="2720820" h="2025203">
                  <a:moveTo>
                    <a:pt x="0" y="0"/>
                  </a:moveTo>
                  <a:lnTo>
                    <a:pt x="2720820" y="0"/>
                  </a:lnTo>
                  <a:lnTo>
                    <a:pt x="2720820" y="2025203"/>
                  </a:lnTo>
                  <a:lnTo>
                    <a:pt x="0" y="2025203"/>
                  </a:lnTo>
                  <a:close/>
                </a:path>
              </a:pathLst>
            </a:custGeom>
            <a:solidFill>
              <a:srgbClr val="155D89">
                <a:alpha val="72941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20820" cy="2063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286800"/>
            <a:ext cx="18288000" cy="1298403"/>
            <a:chOff x="0" y="0"/>
            <a:chExt cx="4816593" cy="34196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341966"/>
            </a:xfrm>
            <a:custGeom>
              <a:avLst/>
              <a:gdLst/>
              <a:ahLst/>
              <a:cxnLst/>
              <a:rect l="l" t="t" r="r" b="b"/>
              <a:pathLst>
                <a:path w="4816592" h="341966">
                  <a:moveTo>
                    <a:pt x="0" y="0"/>
                  </a:moveTo>
                  <a:lnTo>
                    <a:pt x="4816592" y="0"/>
                  </a:lnTo>
                  <a:lnTo>
                    <a:pt x="4816592" y="341966"/>
                  </a:lnTo>
                  <a:lnTo>
                    <a:pt x="0" y="341966"/>
                  </a:lnTo>
                  <a:close/>
                </a:path>
              </a:pathLst>
            </a:custGeom>
            <a:solidFill>
              <a:srgbClr val="155D89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816593" cy="3800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806030" y="191550"/>
            <a:ext cx="14452130" cy="837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2"/>
              </a:lnSpc>
              <a:spcBef>
                <a:spcPct val="0"/>
              </a:spcBef>
            </a:pPr>
            <a:r>
              <a:rPr lang="en-US" sz="4916" b="1" dirty="0">
                <a:solidFill>
                  <a:srgbClr val="FCFCFC"/>
                </a:solidFill>
                <a:latin typeface="Arial" panose="020B0604020202020204" pitchFamily="34" charset="0"/>
                <a:ea typeface="Garet Bold"/>
                <a:cs typeface="Arial" panose="020B0604020202020204" pitchFamily="34" charset="0"/>
                <a:sym typeface="Garet Bold"/>
              </a:rPr>
              <a:t>TRADITIONAL METHODS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19780" y="1153404"/>
            <a:ext cx="11648440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u="sng" dirty="0">
                <a:solidFill>
                  <a:schemeClr val="bg1"/>
                </a:solidFill>
                <a:latin typeface="Arial" panose="020B0604020202020204" pitchFamily="34" charset="0"/>
                <a:ea typeface="Garet Bold"/>
                <a:cs typeface="Arial" panose="020B0604020202020204" pitchFamily="34" charset="0"/>
                <a:sym typeface="Garet Bold"/>
                <a:hlinkClick r:id="rId3" tooltip="https://en.wikipedia.org/wiki/Air_well_%28condenser%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HTTPS://EN.WIKIPEDIA.ORG/WIKI/AIR_WELL_%28CONDENSER%29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4285" y="9608770"/>
            <a:ext cx="6897741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53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Garet Bold"/>
                <a:cs typeface="Arial" panose="020B0604020202020204" pitchFamily="34" charset="0"/>
                <a:sym typeface="Garet Bold"/>
              </a:rPr>
              <a:t>HIGH-MASS AIR WELL OF BELGIAN ENGINEER ACHILLE KNAPEN IN TRANS-EN-PROVENCE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Garet Bold"/>
                <a:cs typeface="Arial" panose="020B0604020202020204" pitchFamily="34" charset="0"/>
                <a:sym typeface="Garet Bold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032095" y="2445189"/>
            <a:ext cx="8540661" cy="6981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FCFCFC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An air well or aerial well is a structure or device that collects water by promoting the 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condensation of moisture </a:t>
            </a:r>
            <a:r>
              <a:rPr lang="en-US" sz="3000" b="1" dirty="0">
                <a:solidFill>
                  <a:srgbClr val="FCFCFC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from air. Designs for air wells are many and varied, but the simplest designs are completely passive, require no external energy source and have few, if any, moving parts.</a:t>
            </a:r>
          </a:p>
          <a:p>
            <a:pPr algn="l">
              <a:lnSpc>
                <a:spcPts val="4200"/>
              </a:lnSpc>
            </a:pPr>
            <a:endParaRPr lang="en-US" sz="3000" b="1" dirty="0">
              <a:solidFill>
                <a:srgbClr val="FCFCFC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FCFCFC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Three principal designs are used for air wells, designated as high mass, radiative, and active: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b="1" dirty="0">
                <a:solidFill>
                  <a:srgbClr val="FCFCFC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High-mass air wells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b="1" dirty="0">
                <a:solidFill>
                  <a:srgbClr val="FCFCFC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Low-mass, radiative collectors</a:t>
            </a:r>
          </a:p>
          <a:p>
            <a:pPr marL="647700" lvl="1" indent="-323850" algn="l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 b="1" dirty="0">
                <a:solidFill>
                  <a:srgbClr val="FCFCFC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Active collectors</a:t>
            </a:r>
          </a:p>
        </p:txBody>
      </p:sp>
      <p:sp>
        <p:nvSpPr>
          <p:cNvPr id="13" name="Freeform 13"/>
          <p:cNvSpPr/>
          <p:nvPr/>
        </p:nvSpPr>
        <p:spPr>
          <a:xfrm>
            <a:off x="448922" y="1947905"/>
            <a:ext cx="7508466" cy="7508466"/>
          </a:xfrm>
          <a:custGeom>
            <a:avLst/>
            <a:gdLst/>
            <a:ahLst/>
            <a:cxnLst/>
            <a:rect l="l" t="t" r="r" b="b"/>
            <a:pathLst>
              <a:path w="7508466" h="7508466">
                <a:moveTo>
                  <a:pt x="0" y="0"/>
                </a:moveTo>
                <a:lnTo>
                  <a:pt x="7508466" y="0"/>
                </a:lnTo>
                <a:lnTo>
                  <a:pt x="7508466" y="7508465"/>
                </a:lnTo>
                <a:lnTo>
                  <a:pt x="0" y="75084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" y="2254906"/>
            <a:ext cx="9144000" cy="6878689"/>
          </a:xfrm>
          <a:custGeom>
            <a:avLst/>
            <a:gdLst/>
            <a:ahLst/>
            <a:cxnLst/>
            <a:rect l="l" t="t" r="r" b="b"/>
            <a:pathLst>
              <a:path w="8871808" h="5645696">
                <a:moveTo>
                  <a:pt x="0" y="0"/>
                </a:moveTo>
                <a:lnTo>
                  <a:pt x="8871808" y="0"/>
                </a:lnTo>
                <a:lnTo>
                  <a:pt x="8871808" y="5645697"/>
                </a:lnTo>
                <a:lnTo>
                  <a:pt x="0" y="56456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135049"/>
            <a:ext cx="18288000" cy="1787302"/>
            <a:chOff x="0" y="0"/>
            <a:chExt cx="4816593" cy="4707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470730"/>
            </a:xfrm>
            <a:custGeom>
              <a:avLst/>
              <a:gdLst/>
              <a:ahLst/>
              <a:cxnLst/>
              <a:rect l="l" t="t" r="r" b="b"/>
              <a:pathLst>
                <a:path w="4816592" h="470730">
                  <a:moveTo>
                    <a:pt x="0" y="0"/>
                  </a:moveTo>
                  <a:lnTo>
                    <a:pt x="4816592" y="0"/>
                  </a:lnTo>
                  <a:lnTo>
                    <a:pt x="4816592" y="470730"/>
                  </a:lnTo>
                  <a:lnTo>
                    <a:pt x="0" y="470730"/>
                  </a:lnTo>
                  <a:close/>
                </a:path>
              </a:pathLst>
            </a:custGeom>
            <a:solidFill>
              <a:srgbClr val="155D89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816593" cy="5088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806030" y="191550"/>
            <a:ext cx="14452130" cy="837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2"/>
              </a:lnSpc>
              <a:spcBef>
                <a:spcPct val="0"/>
              </a:spcBef>
            </a:pPr>
            <a:r>
              <a:rPr lang="en-US" sz="4916" b="1" dirty="0">
                <a:solidFill>
                  <a:srgbClr val="FCFCFC"/>
                </a:solidFill>
                <a:latin typeface="Arial" panose="020B0604020202020204" pitchFamily="34" charset="0"/>
                <a:ea typeface="Garet Bold"/>
                <a:cs typeface="Arial" panose="020B0604020202020204" pitchFamily="34" charset="0"/>
                <a:sym typeface="Garet Bold"/>
              </a:rPr>
              <a:t>TRADITIONAL METHODS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19780" y="1153404"/>
            <a:ext cx="11648440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u="sng" dirty="0">
                <a:solidFill>
                  <a:schemeClr val="bg1"/>
                </a:solidFill>
                <a:latin typeface="Arial" panose="020B0604020202020204" pitchFamily="34" charset="0"/>
                <a:ea typeface="Garet"/>
                <a:cs typeface="Arial" panose="020B0604020202020204" pitchFamily="34" charset="0"/>
                <a:sym typeface="Garet"/>
                <a:hlinkClick r:id="rId4" tooltip="https://en.wikipedia.org/wiki/Air_well_%28condenser%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HTTPS://EN.WIKIPEDIA.ORG/WIKI/AIR_WELL_%28CONDENSER%29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144000" y="2223669"/>
            <a:ext cx="9144000" cy="8259958"/>
            <a:chOff x="0" y="0"/>
            <a:chExt cx="2408296" cy="21754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08296" cy="2175462"/>
            </a:xfrm>
            <a:custGeom>
              <a:avLst/>
              <a:gdLst/>
              <a:ahLst/>
              <a:cxnLst/>
              <a:rect l="l" t="t" r="r" b="b"/>
              <a:pathLst>
                <a:path w="2408296" h="2175462">
                  <a:moveTo>
                    <a:pt x="0" y="0"/>
                  </a:moveTo>
                  <a:lnTo>
                    <a:pt x="2408296" y="0"/>
                  </a:lnTo>
                  <a:lnTo>
                    <a:pt x="2408296" y="2175462"/>
                  </a:lnTo>
                  <a:lnTo>
                    <a:pt x="0" y="2175462"/>
                  </a:lnTo>
                  <a:close/>
                </a:path>
              </a:pathLst>
            </a:custGeom>
            <a:solidFill>
              <a:srgbClr val="155D89">
                <a:alpha val="72941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408296" cy="22135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431038" y="1901602"/>
            <a:ext cx="8482542" cy="858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b="1" dirty="0">
                <a:solidFill>
                  <a:srgbClr val="FCFCFC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High-mass air wells: used in the early 20th century, but the approach failed.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b="1" dirty="0">
                <a:solidFill>
                  <a:srgbClr val="FCFCFC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Low-mass, radiative collectors: Developed in the late 20th century onwards, proved to be much more successful.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b="1" dirty="0">
                <a:solidFill>
                  <a:srgbClr val="FCFCFC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Active collectors: these collect water in the same way as 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a </a:t>
            </a:r>
            <a:r>
              <a:rPr lang="en-US" sz="3000" b="1" u="sng" dirty="0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  <a:hlinkClick r:id="rId5" tooltip="https://en.wikipedia.org/wiki/Dehumidifi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dehumidifier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; although the designs work well, they require an energy source, making them uneconomical except in special circumstances. New, innovative designs seek to 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minimise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the energy requirements of active condensers or make use of sustainable and </a:t>
            </a:r>
            <a:r>
              <a:rPr lang="en-US" sz="3000" b="1" u="sng" dirty="0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  <a:hlinkClick r:id="rId6" tooltip="https://en.wikipedia.org/wiki/Renewable_energ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renewable energy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resources.</a:t>
            </a:r>
          </a:p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endParaRPr lang="en-US" sz="3000" b="1" dirty="0">
              <a:solidFill>
                <a:srgbClr val="FCFCFC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72219" y="8648700"/>
            <a:ext cx="8115300" cy="258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dirty="0">
                <a:solidFill>
                  <a:srgbClr val="FFFFFF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 550 M2 (660 SQ YD) RADIATIVE CONDENSER IN NORTHWEST INDIA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26911" y="1766178"/>
            <a:ext cx="10457631" cy="7827379"/>
          </a:xfrm>
          <a:custGeom>
            <a:avLst/>
            <a:gdLst/>
            <a:ahLst/>
            <a:cxnLst/>
            <a:rect l="l" t="t" r="r" b="b"/>
            <a:pathLst>
              <a:path w="10457631" h="7827379">
                <a:moveTo>
                  <a:pt x="0" y="0"/>
                </a:moveTo>
                <a:lnTo>
                  <a:pt x="10457632" y="0"/>
                </a:lnTo>
                <a:lnTo>
                  <a:pt x="10457632" y="7827379"/>
                </a:lnTo>
                <a:lnTo>
                  <a:pt x="0" y="78273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2275"/>
            <a:ext cx="18288000" cy="1763903"/>
            <a:chOff x="0" y="-38100"/>
            <a:chExt cx="4816593" cy="4645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426467"/>
            </a:xfrm>
            <a:custGeom>
              <a:avLst/>
              <a:gdLst/>
              <a:ahLst/>
              <a:cxnLst/>
              <a:rect l="l" t="t" r="r" b="b"/>
              <a:pathLst>
                <a:path w="4816592" h="426467">
                  <a:moveTo>
                    <a:pt x="0" y="0"/>
                  </a:moveTo>
                  <a:lnTo>
                    <a:pt x="4816592" y="0"/>
                  </a:lnTo>
                  <a:lnTo>
                    <a:pt x="4816592" y="426467"/>
                  </a:lnTo>
                  <a:lnTo>
                    <a:pt x="0" y="426467"/>
                  </a:lnTo>
                  <a:close/>
                </a:path>
              </a:pathLst>
            </a:custGeom>
            <a:solidFill>
              <a:srgbClr val="155D89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816593" cy="464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806030" y="191550"/>
            <a:ext cx="14452130" cy="837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2"/>
              </a:lnSpc>
              <a:spcBef>
                <a:spcPct val="0"/>
              </a:spcBef>
            </a:pPr>
            <a:r>
              <a:rPr lang="en-US" sz="4916" b="1" dirty="0">
                <a:solidFill>
                  <a:srgbClr val="FCFCFC"/>
                </a:solidFill>
                <a:latin typeface="Arial" panose="020B0604020202020204" pitchFamily="34" charset="0"/>
                <a:ea typeface="Garet Bold"/>
                <a:cs typeface="Arial" panose="020B0604020202020204" pitchFamily="34" charset="0"/>
                <a:sym typeface="Garet Bold"/>
              </a:rPr>
              <a:t>TRADITIONAL METHODS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19780" y="1153404"/>
            <a:ext cx="11648440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u="sng" dirty="0">
                <a:solidFill>
                  <a:schemeClr val="bg1"/>
                </a:solidFill>
                <a:latin typeface="Arial" panose="020B0604020202020204" pitchFamily="34" charset="0"/>
                <a:ea typeface="Garet Bold"/>
                <a:cs typeface="Arial" panose="020B0604020202020204" pitchFamily="34" charset="0"/>
                <a:sym typeface="Garet Bold"/>
                <a:hlinkClick r:id="rId4" tooltip="https://en.wikipedia.org/wiki/Air_well_%28condenser%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HTTPS://EN.WIKIPEDIA.ORG/WIKI/AIR_WELL_%28CONDENSER%29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084543" y="1890883"/>
            <a:ext cx="7203457" cy="7702674"/>
            <a:chOff x="0" y="0"/>
            <a:chExt cx="1897207" cy="171147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97207" cy="1711477"/>
            </a:xfrm>
            <a:custGeom>
              <a:avLst/>
              <a:gdLst/>
              <a:ahLst/>
              <a:cxnLst/>
              <a:rect l="l" t="t" r="r" b="b"/>
              <a:pathLst>
                <a:path w="1897207" h="1711477">
                  <a:moveTo>
                    <a:pt x="0" y="0"/>
                  </a:moveTo>
                  <a:lnTo>
                    <a:pt x="1897207" y="0"/>
                  </a:lnTo>
                  <a:lnTo>
                    <a:pt x="1897207" y="1711477"/>
                  </a:lnTo>
                  <a:lnTo>
                    <a:pt x="0" y="1711477"/>
                  </a:lnTo>
                  <a:close/>
                </a:path>
              </a:pathLst>
            </a:custGeom>
            <a:solidFill>
              <a:srgbClr val="155D89">
                <a:alpha val="72941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897207" cy="17495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596011" y="3028435"/>
            <a:ext cx="5472789" cy="4686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28"/>
              </a:lnSpc>
              <a:spcBef>
                <a:spcPct val="0"/>
              </a:spcBef>
            </a:pPr>
            <a:r>
              <a:rPr lang="en-US" sz="2948" b="1" dirty="0">
                <a:solidFill>
                  <a:srgbClr val="FCFCFC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Structures with metal roofing, such as this one, can be used to harvest dew water simply by adding gutters and, for increased output, a layer of insulation underside. without the insulation the output is nearly half of that from plastic condensers.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9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527479CA-A8F2-F127-B205-0B5CD867E1AC}"/>
              </a:ext>
            </a:extLst>
          </p:cNvPr>
          <p:cNvSpPr/>
          <p:nvPr/>
        </p:nvSpPr>
        <p:spPr>
          <a:xfrm>
            <a:off x="0" y="4636302"/>
            <a:ext cx="18287996" cy="5650697"/>
          </a:xfrm>
          <a:custGeom>
            <a:avLst/>
            <a:gdLst/>
            <a:ahLst/>
            <a:cxnLst/>
            <a:rect l="l" t="t" r="r" b="b"/>
            <a:pathLst>
              <a:path w="4816592" h="426467">
                <a:moveTo>
                  <a:pt x="0" y="0"/>
                </a:moveTo>
                <a:lnTo>
                  <a:pt x="4816592" y="0"/>
                </a:lnTo>
                <a:lnTo>
                  <a:pt x="4816592" y="426467"/>
                </a:lnTo>
                <a:lnTo>
                  <a:pt x="0" y="426467"/>
                </a:lnTo>
                <a:close/>
              </a:path>
            </a:pathLst>
          </a:custGeom>
          <a:solidFill>
            <a:srgbClr val="155D89"/>
          </a:solidFill>
        </p:spPr>
      </p:sp>
      <p:sp>
        <p:nvSpPr>
          <p:cNvPr id="2" name="Freeform 2"/>
          <p:cNvSpPr/>
          <p:nvPr/>
        </p:nvSpPr>
        <p:spPr>
          <a:xfrm>
            <a:off x="5079771" y="7514896"/>
            <a:ext cx="7682072" cy="2077340"/>
          </a:xfrm>
          <a:custGeom>
            <a:avLst/>
            <a:gdLst/>
            <a:ahLst/>
            <a:cxnLst/>
            <a:rect l="l" t="t" r="r" b="b"/>
            <a:pathLst>
              <a:path w="7682072" h="2077340">
                <a:moveTo>
                  <a:pt x="0" y="0"/>
                </a:moveTo>
                <a:lnTo>
                  <a:pt x="7682072" y="0"/>
                </a:lnTo>
                <a:lnTo>
                  <a:pt x="7682072" y="2077340"/>
                </a:lnTo>
                <a:lnTo>
                  <a:pt x="0" y="207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26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93636" y="5462727"/>
            <a:ext cx="17259300" cy="1516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3"/>
              </a:lnSpc>
              <a:spcBef>
                <a:spcPct val="0"/>
              </a:spcBef>
            </a:pPr>
            <a:r>
              <a:rPr lang="en-US" sz="2909" dirty="0">
                <a:solidFill>
                  <a:srgbClr val="FCFCFC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The European Commission support for the production of this publication does not constitute </a:t>
            </a:r>
          </a:p>
          <a:p>
            <a:pPr algn="ctr">
              <a:lnSpc>
                <a:spcPts val="4073"/>
              </a:lnSpc>
              <a:spcBef>
                <a:spcPct val="0"/>
              </a:spcBef>
            </a:pPr>
            <a:r>
              <a:rPr lang="en-US" sz="2909" dirty="0">
                <a:solidFill>
                  <a:srgbClr val="FCFCFC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an endorsement of the contents which reflects the views only of the authors, and the Commission </a:t>
            </a:r>
          </a:p>
          <a:p>
            <a:pPr algn="ctr">
              <a:lnSpc>
                <a:spcPts val="4073"/>
              </a:lnSpc>
              <a:spcBef>
                <a:spcPct val="0"/>
              </a:spcBef>
            </a:pPr>
            <a:r>
              <a:rPr lang="en-US" sz="2909" dirty="0">
                <a:solidFill>
                  <a:srgbClr val="FCFCFC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cannot be held responsible for any use which may be made of the information contained therein.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-7658101"/>
            <a:ext cx="18864732" cy="12294403"/>
          </a:xfrm>
          <a:custGeom>
            <a:avLst/>
            <a:gdLst/>
            <a:ahLst/>
            <a:cxnLst/>
            <a:rect l="l" t="t" r="r" b="b"/>
            <a:pathLst>
              <a:path w="18864732" h="12576488">
                <a:moveTo>
                  <a:pt x="0" y="0"/>
                </a:moveTo>
                <a:lnTo>
                  <a:pt x="18864732" y="0"/>
                </a:lnTo>
                <a:lnTo>
                  <a:pt x="18864732" y="12576488"/>
                </a:lnTo>
                <a:lnTo>
                  <a:pt x="0" y="12576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500</Words>
  <Application>Microsoft Office PowerPoint</Application>
  <PresentationFormat>Personalizzato</PresentationFormat>
  <Paragraphs>37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 system that produces water for plants from the humidity in the air</dc:title>
  <cp:lastModifiedBy>arch Vitarella</cp:lastModifiedBy>
  <cp:revision>8</cp:revision>
  <dcterms:created xsi:type="dcterms:W3CDTF">2006-08-16T00:00:00Z</dcterms:created>
  <dcterms:modified xsi:type="dcterms:W3CDTF">2024-11-05T16:05:15Z</dcterms:modified>
  <dc:identifier>DAGVm6EU9zc</dc:identifier>
</cp:coreProperties>
</file>