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Garet Bold" charset="1" panose="00000000000000000000"/>
      <p:regular r:id="rId16"/>
    </p:embeddedFont>
    <p:embeddedFont>
      <p:font typeface="League Spartan" charset="1" panose="00000800000000000000"/>
      <p:regular r:id="rId17"/>
    </p:embeddedFont>
    <p:embeddedFont>
      <p:font typeface="Montserrat Classic Bold" charset="1" panose="00000800000000000000"/>
      <p:regular r:id="rId18"/>
    </p:embeddedFont>
    <p:embeddedFont>
      <p:font typeface="Open Sans" charset="1" panose="020B0606030504020204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jpeg" Type="http://schemas.openxmlformats.org/officeDocument/2006/relationships/image"/><Relationship Id="rId4" Target="../media/image6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jpeg" Type="http://schemas.openxmlformats.org/officeDocument/2006/relationships/image"/><Relationship Id="rId4" Target="https://www.youtube.com/watch?v=OwvVsIvM4J4" TargetMode="External" Type="http://schemas.openxmlformats.org/officeDocument/2006/relationships/video"/><Relationship Id="rId5" Target="https://www.youtube.com/watch?v=O9e1kR-8Xmc" TargetMode="External" Type="http://schemas.openxmlformats.org/officeDocument/2006/relationships/video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8.jpeg" Type="http://schemas.openxmlformats.org/officeDocument/2006/relationships/image"/><Relationship Id="rId4" Target="https://www.youtube.com/watch?v=3dyq9qSnhxs" TargetMode="External" Type="http://schemas.openxmlformats.org/officeDocument/2006/relationships/video"/><Relationship Id="rId5" Target="https://www.youtube.com/watch?v=1xcGmv25rxM" TargetMode="External" Type="http://schemas.openxmlformats.org/officeDocument/2006/relationships/video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Relationship Id="rId3" Target="https://www.youtube.com/watch?v=oW-iuvCZnNA" TargetMode="External" Type="http://schemas.openxmlformats.org/officeDocument/2006/relationships/video"/><Relationship Id="rId4" Target="https://www.youtube.com/watch?v=IcyM43z0UE8" TargetMode="External" Type="http://schemas.openxmlformats.org/officeDocument/2006/relationships/video"/><Relationship Id="rId5" Target="https://www.youtube.com/watch?v=v1k6BKsTELc" TargetMode="External" Type="http://schemas.openxmlformats.org/officeDocument/2006/relationships/video"/><Relationship Id="rId6" Target="../media/image10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Relationship Id="rId3" Target="https://www.youtube.com/watch?v=uZhG_vxLCR8" TargetMode="External" Type="http://schemas.openxmlformats.org/officeDocument/2006/relationships/video"/><Relationship Id="rId4" Target="../media/image11.png" Type="http://schemas.openxmlformats.org/officeDocument/2006/relationships/image"/><Relationship Id="rId5" Target="https://www.youtube.com/watch?v=q4AFkCk7uj0" TargetMode="External" Type="http://schemas.openxmlformats.org/officeDocument/2006/relationships/video"/><Relationship Id="rId6" Target="https://www.youtube.com/watch?v=Tap01nJeSAU" TargetMode="External" Type="http://schemas.openxmlformats.org/officeDocument/2006/relationships/video"/><Relationship Id="rId7" Target="https://www.youtube.com/watch?v=xJLTuJZ2vL8" TargetMode="External" Type="http://schemas.openxmlformats.org/officeDocument/2006/relationships/video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Relationship Id="rId3" Target="https://www.youtube.com/watch?v=WF-GNL3KfrY" TargetMode="External" Type="http://schemas.openxmlformats.org/officeDocument/2006/relationships/video"/><Relationship Id="rId4" Target="https://www.youtube.com/watch?v=B5Fwl4P4EW8" TargetMode="External" Type="http://schemas.openxmlformats.org/officeDocument/2006/relationships/video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8.jpeg" Type="http://schemas.openxmlformats.org/officeDocument/2006/relationships/image"/><Relationship Id="rId4" Target="https://www.youtube.com/watch?v=WCli0gyNwL0&amp;list=PLNdMkGYdEqOArISsDK7sYZw7UbIaCdhYX" TargetMode="External" Type="http://schemas.openxmlformats.org/officeDocument/2006/relationships/video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8.jpeg" Type="http://schemas.openxmlformats.org/officeDocument/2006/relationships/image"/><Relationship Id="rId4" Target="https://www.youtube.com/watch?v=vJnnrpSDWPI" TargetMode="External" Type="http://schemas.openxmlformats.org/officeDocument/2006/relationships/video"/><Relationship Id="rId5" Target="https://www.youtube.com/watch?v=nH_S2EXGLIw" TargetMode="External" Type="http://schemas.openxmlformats.org/officeDocument/2006/relationships/video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1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32A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293869"/>
            <a:ext cx="18288000" cy="8229600"/>
          </a:xfrm>
          <a:custGeom>
            <a:avLst/>
            <a:gdLst/>
            <a:ahLst/>
            <a:cxnLst/>
            <a:rect r="r" b="b" t="t" l="l"/>
            <a:pathLst>
              <a:path h="8229600" w="18288000">
                <a:moveTo>
                  <a:pt x="0" y="0"/>
                </a:moveTo>
                <a:lnTo>
                  <a:pt x="18288000" y="0"/>
                </a:lnTo>
                <a:lnTo>
                  <a:pt x="182880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4166" r="0" b="-2416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364182" y="4400204"/>
            <a:ext cx="12882623" cy="1935715"/>
            <a:chOff x="0" y="0"/>
            <a:chExt cx="3392954" cy="50981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392954" cy="509818"/>
            </a:xfrm>
            <a:custGeom>
              <a:avLst/>
              <a:gdLst/>
              <a:ahLst/>
              <a:cxnLst/>
              <a:rect r="r" b="b" t="t" l="l"/>
              <a:pathLst>
                <a:path h="509818" w="3392954">
                  <a:moveTo>
                    <a:pt x="0" y="0"/>
                  </a:moveTo>
                  <a:lnTo>
                    <a:pt x="3392954" y="0"/>
                  </a:lnTo>
                  <a:lnTo>
                    <a:pt x="3392954" y="509818"/>
                  </a:lnTo>
                  <a:lnTo>
                    <a:pt x="0" y="509818"/>
                  </a:lnTo>
                  <a:close/>
                </a:path>
              </a:pathLst>
            </a:custGeom>
            <a:solidFill>
              <a:srgbClr val="94DF66">
                <a:alpha val="40784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392954" cy="5479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just">
                <a:lnSpc>
                  <a:spcPts val="2520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86843" y="3731985"/>
            <a:ext cx="17315866" cy="32810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580"/>
              </a:lnSpc>
            </a:pPr>
          </a:p>
          <a:p>
            <a:pPr algn="l">
              <a:lnSpc>
                <a:spcPts val="6580"/>
              </a:lnSpc>
            </a:pPr>
            <a:r>
              <a:rPr lang="en-US" b="true" sz="4700" spc="653">
                <a:solidFill>
                  <a:srgbClr val="94DF66"/>
                </a:solidFill>
                <a:latin typeface="Garet Bold"/>
                <a:ea typeface="Garet Bold"/>
                <a:cs typeface="Garet Bold"/>
                <a:sym typeface="Garet Bold"/>
              </a:rPr>
              <a:t>HOW TO CONTROL THE WATER CONSUMPTION</a:t>
            </a:r>
          </a:p>
          <a:p>
            <a:pPr algn="l">
              <a:lnSpc>
                <a:spcPts val="6580"/>
              </a:lnSpc>
            </a:pPr>
          </a:p>
        </p:txBody>
      </p:sp>
      <p:grpSp>
        <p:nvGrpSpPr>
          <p:cNvPr name="Group 7" id="7"/>
          <p:cNvGrpSpPr/>
          <p:nvPr/>
        </p:nvGrpSpPr>
        <p:grpSpPr>
          <a:xfrm rot="0">
            <a:off x="0" y="8552044"/>
            <a:ext cx="18288000" cy="1734956"/>
            <a:chOff x="0" y="0"/>
            <a:chExt cx="4816593" cy="45694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816592" cy="456943"/>
            </a:xfrm>
            <a:custGeom>
              <a:avLst/>
              <a:gdLst/>
              <a:ahLst/>
              <a:cxnLst/>
              <a:rect r="r" b="b" t="t" l="l"/>
              <a:pathLst>
                <a:path h="45694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456943"/>
                  </a:lnTo>
                  <a:lnTo>
                    <a:pt x="0" y="456943"/>
                  </a:lnTo>
                  <a:close/>
                </a:path>
              </a:pathLst>
            </a:custGeom>
            <a:solidFill>
              <a:srgbClr val="FCFCFC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816593" cy="4950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0" y="6946990"/>
            <a:ext cx="9853194" cy="904875"/>
            <a:chOff x="0" y="0"/>
            <a:chExt cx="2595080" cy="23832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595080" cy="238321"/>
            </a:xfrm>
            <a:custGeom>
              <a:avLst/>
              <a:gdLst/>
              <a:ahLst/>
              <a:cxnLst/>
              <a:rect r="r" b="b" t="t" l="l"/>
              <a:pathLst>
                <a:path h="238321" w="2595080">
                  <a:moveTo>
                    <a:pt x="0" y="0"/>
                  </a:moveTo>
                  <a:lnTo>
                    <a:pt x="2595080" y="0"/>
                  </a:lnTo>
                  <a:lnTo>
                    <a:pt x="2595080" y="238321"/>
                  </a:lnTo>
                  <a:lnTo>
                    <a:pt x="0" y="238321"/>
                  </a:lnTo>
                  <a:close/>
                </a:path>
              </a:pathLst>
            </a:custGeom>
            <a:solidFill>
              <a:srgbClr val="94DF66">
                <a:alpha val="40784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2595080" cy="2764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386315" y="440690"/>
            <a:ext cx="2203533" cy="2203533"/>
          </a:xfrm>
          <a:custGeom>
            <a:avLst/>
            <a:gdLst/>
            <a:ahLst/>
            <a:cxnLst/>
            <a:rect r="r" b="b" t="t" l="l"/>
            <a:pathLst>
              <a:path h="2203533" w="2203533">
                <a:moveTo>
                  <a:pt x="0" y="0"/>
                </a:moveTo>
                <a:lnTo>
                  <a:pt x="2203533" y="0"/>
                </a:lnTo>
                <a:lnTo>
                  <a:pt x="2203533" y="2203533"/>
                </a:lnTo>
                <a:lnTo>
                  <a:pt x="0" y="220353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86843" y="2729319"/>
            <a:ext cx="14837325" cy="2014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b="true" sz="5799" spc="806">
                <a:solidFill>
                  <a:srgbClr val="94DF66"/>
                </a:solidFill>
                <a:latin typeface="Garet Bold"/>
                <a:ea typeface="Garet Bold"/>
                <a:cs typeface="Garet Bold"/>
                <a:sym typeface="Garet Bold"/>
              </a:rPr>
              <a:t>WATER COLLECTION TECHNICS</a:t>
            </a:r>
          </a:p>
          <a:p>
            <a:pPr algn="ctr">
              <a:lnSpc>
                <a:spcPts val="8119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-190184" y="6842215"/>
            <a:ext cx="9407361" cy="1009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b="true" sz="5999" spc="833">
                <a:solidFill>
                  <a:srgbClr val="94DF66"/>
                </a:solidFill>
                <a:latin typeface="Garet Bold"/>
                <a:ea typeface="Garet Bold"/>
                <a:cs typeface="Garet Bold"/>
                <a:sym typeface="Garet Bold"/>
              </a:rPr>
              <a:t>DEFORESTATION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488082" y="923925"/>
            <a:ext cx="14837325" cy="9861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b="true" sz="5799" spc="806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I.I.S.S.  E. MAJORANA BARI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-117007" y="2673524"/>
            <a:ext cx="18288000" cy="1115610"/>
            <a:chOff x="0" y="0"/>
            <a:chExt cx="4816593" cy="293823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816592" cy="293823"/>
            </a:xfrm>
            <a:custGeom>
              <a:avLst/>
              <a:gdLst/>
              <a:ahLst/>
              <a:cxnLst/>
              <a:rect r="r" b="b" t="t" l="l"/>
              <a:pathLst>
                <a:path h="29382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93823"/>
                  </a:lnTo>
                  <a:lnTo>
                    <a:pt x="0" y="293823"/>
                  </a:lnTo>
                  <a:close/>
                </a:path>
              </a:pathLst>
            </a:custGeom>
            <a:solidFill>
              <a:srgbClr val="94DF66">
                <a:alpha val="40784"/>
              </a:srgbClr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4816593" cy="3319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20" id="20"/>
          <p:cNvSpPr/>
          <p:nvPr/>
        </p:nvSpPr>
        <p:spPr>
          <a:xfrm flipH="false" flipV="false" rot="0">
            <a:off x="13835345" y="4239653"/>
            <a:ext cx="3926354" cy="5546754"/>
          </a:xfrm>
          <a:custGeom>
            <a:avLst/>
            <a:gdLst/>
            <a:ahLst/>
            <a:cxnLst/>
            <a:rect r="r" b="b" t="t" l="l"/>
            <a:pathLst>
              <a:path h="5546754" w="3926354">
                <a:moveTo>
                  <a:pt x="0" y="0"/>
                </a:moveTo>
                <a:lnTo>
                  <a:pt x="3926353" y="0"/>
                </a:lnTo>
                <a:lnTo>
                  <a:pt x="3926353" y="5546753"/>
                </a:lnTo>
                <a:lnTo>
                  <a:pt x="0" y="554675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672019" y="8854372"/>
            <a:ext cx="4254578" cy="1244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0"/>
              </a:lnSpc>
            </a:pPr>
            <a:r>
              <a:rPr lang="en-US" sz="500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Progetto Erasmus+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4513497" y="9056869"/>
            <a:ext cx="7360638" cy="6089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39"/>
              </a:lnSpc>
            </a:pPr>
            <a:r>
              <a:rPr lang="en-US" b="true" sz="3799" spc="189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KA220 - SCH - 705199D0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F39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4643026"/>
            <a:ext cx="6594787" cy="5643974"/>
          </a:xfrm>
          <a:custGeom>
            <a:avLst/>
            <a:gdLst/>
            <a:ahLst/>
            <a:cxnLst/>
            <a:rect r="r" b="b" t="t" l="l"/>
            <a:pathLst>
              <a:path h="5643974" w="6594787">
                <a:moveTo>
                  <a:pt x="0" y="0"/>
                </a:moveTo>
                <a:lnTo>
                  <a:pt x="6594787" y="0"/>
                </a:lnTo>
                <a:lnTo>
                  <a:pt x="6594787" y="5643974"/>
                </a:lnTo>
                <a:lnTo>
                  <a:pt x="0" y="56439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7000"/>
            </a:blip>
            <a:stretch>
              <a:fillRect l="-12468" t="0" r="-12468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924793" y="4643026"/>
            <a:ext cx="11363207" cy="5643974"/>
          </a:xfrm>
          <a:custGeom>
            <a:avLst/>
            <a:gdLst/>
            <a:ahLst/>
            <a:cxnLst/>
            <a:rect r="r" b="b" t="t" l="l"/>
            <a:pathLst>
              <a:path h="5643974" w="11363207">
                <a:moveTo>
                  <a:pt x="0" y="0"/>
                </a:moveTo>
                <a:lnTo>
                  <a:pt x="11363207" y="0"/>
                </a:lnTo>
                <a:lnTo>
                  <a:pt x="11363207" y="5643974"/>
                </a:lnTo>
                <a:lnTo>
                  <a:pt x="0" y="56439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5999"/>
            </a:blip>
            <a:stretch>
              <a:fillRect l="0" t="-6499" r="0" b="-6499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13326" y="2839253"/>
            <a:ext cx="15645974" cy="1058442"/>
          </a:xfrm>
          <a:custGeom>
            <a:avLst/>
            <a:gdLst/>
            <a:ahLst/>
            <a:cxnLst/>
            <a:rect r="r" b="b" t="t" l="l"/>
            <a:pathLst>
              <a:path h="1058442" w="15645974">
                <a:moveTo>
                  <a:pt x="0" y="0"/>
                </a:moveTo>
                <a:lnTo>
                  <a:pt x="15645974" y="0"/>
                </a:lnTo>
                <a:lnTo>
                  <a:pt x="15645974" y="1058443"/>
                </a:lnTo>
                <a:lnTo>
                  <a:pt x="0" y="10584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0311" t="-241569" r="-6574" b="-241569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924793" y="408371"/>
            <a:ext cx="11050385" cy="3489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b="true">
                <a:solidFill>
                  <a:srgbClr val="94DF66"/>
                </a:solidFill>
                <a:latin typeface="Garet Bold"/>
                <a:ea typeface="Garet Bold"/>
                <a:cs typeface="Garet Bold"/>
                <a:sym typeface="Garet Bold"/>
              </a:rPr>
              <a:t>ITALY WATER STATISTICS - 2020/2023</a:t>
            </a:r>
          </a:p>
          <a:p>
            <a:pPr algn="l">
              <a:lnSpc>
                <a:spcPts val="5599"/>
              </a:lnSpc>
            </a:pPr>
            <a:r>
              <a:rPr lang="en-US" sz="3999" b="true">
                <a:solidFill>
                  <a:srgbClr val="94DF66"/>
                </a:solidFill>
                <a:latin typeface="Garet Bold"/>
                <a:ea typeface="Garet Bold"/>
                <a:cs typeface="Garet Bold"/>
                <a:sym typeface="Garet Bold"/>
              </a:rPr>
              <a:t>Still too high total water losses </a:t>
            </a:r>
          </a:p>
          <a:p>
            <a:pPr algn="l">
              <a:lnSpc>
                <a:spcPts val="5599"/>
              </a:lnSpc>
            </a:pPr>
            <a:r>
              <a:rPr lang="en-US" sz="3999" b="true">
                <a:solidFill>
                  <a:srgbClr val="94DF66"/>
                </a:solidFill>
                <a:latin typeface="Garet Bold"/>
                <a:ea typeface="Garet Bold"/>
                <a:cs typeface="Garet Bold"/>
                <a:sym typeface="Garet Bold"/>
              </a:rPr>
              <a:t>in public supply network</a:t>
            </a:r>
          </a:p>
          <a:p>
            <a:pPr algn="l">
              <a:lnSpc>
                <a:spcPts val="5599"/>
              </a:lnSpc>
            </a:pPr>
          </a:p>
          <a:p>
            <a:pPr algn="ctr">
              <a:lnSpc>
                <a:spcPts val="5599"/>
              </a:lnSpc>
              <a:spcBef>
                <a:spcPct val="0"/>
              </a:spcBef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282486" y="217871"/>
            <a:ext cx="7684542" cy="2216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12"/>
              </a:lnSpc>
              <a:spcBef>
                <a:spcPct val="0"/>
              </a:spcBef>
            </a:pPr>
            <a:r>
              <a:rPr lang="en-US" b="true" sz="12866">
                <a:solidFill>
                  <a:srgbClr val="94DF66"/>
                </a:solidFill>
                <a:latin typeface="Garet Bold"/>
                <a:ea typeface="Garet Bold"/>
                <a:cs typeface="Garet Bold"/>
                <a:sym typeface="Garet Bold"/>
              </a:rPr>
              <a:t> STATS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983773" y="2958747"/>
            <a:ext cx="14306703" cy="7718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7"/>
              </a:lnSpc>
              <a:spcBef>
                <a:spcPct val="0"/>
              </a:spcBef>
            </a:pPr>
            <a:r>
              <a:rPr lang="en-US" b="true" sz="2226">
                <a:solidFill>
                  <a:srgbClr val="2D612A"/>
                </a:solidFill>
                <a:latin typeface="Garet Bold"/>
                <a:ea typeface="Garet Bold"/>
                <a:cs typeface="Garet Bold"/>
                <a:sym typeface="Garet Bold"/>
              </a:rPr>
              <a:t>CHROME-EXTENSION://EFAIDNBMNNNIBPCAJPCGLCLEFINDMKAJ/HTTPS://WWW.ISTAT.IT/WP-CONTENT/UPLOADS/2024/06/WWD-2024-ENG.PDF</a:t>
            </a:r>
          </a:p>
        </p:txBody>
      </p:sp>
    </p:spTree>
  </p:cSld>
  <p:clrMapOvr>
    <a:masterClrMapping/>
  </p:clrMapOvr>
  <p:transition spd="slow">
    <p:wipe dir="l"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F39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68529" y="1972821"/>
            <a:ext cx="18456529" cy="8798611"/>
          </a:xfrm>
          <a:custGeom>
            <a:avLst/>
            <a:gdLst/>
            <a:ahLst/>
            <a:cxnLst/>
            <a:rect r="r" b="b" t="t" l="l"/>
            <a:pathLst>
              <a:path h="8798611" w="18456529">
                <a:moveTo>
                  <a:pt x="0" y="0"/>
                </a:moveTo>
                <a:lnTo>
                  <a:pt x="18456529" y="0"/>
                </a:lnTo>
                <a:lnTo>
                  <a:pt x="18456529" y="8798610"/>
                </a:lnTo>
                <a:lnTo>
                  <a:pt x="0" y="87986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7324" r="0" b="0"/>
            </a:stretch>
          </a:blipFill>
        </p:spPr>
      </p:sp>
      <p:pic>
        <p:nvPicPr>
          <p:cNvPr name="Picture 3" id="3"/>
          <p:cNvPicPr>
            <a:picLocks noChangeAspect="true"/>
          </p:cNvPicPr>
          <p:nvPr>
            <a:videoFile r:link="rId4"/>
          </p:nvPr>
        </p:nvPicPr>
        <p:blipFill>
          <a:blip r:embed="rId3"/>
          <a:stretch>
            <a:fillRect/>
          </a:stretch>
        </p:blipFill>
        <p:spPr>
          <a:xfrm rot="0">
            <a:off x="256464" y="3517412"/>
            <a:ext cx="8434257" cy="4740566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>
            <a:videoFile r:link="rId5"/>
          </p:nvPr>
        </p:nvPicPr>
        <p:blipFill>
          <a:blip r:embed="rId3"/>
          <a:stretch>
            <a:fillRect/>
          </a:stretch>
        </p:blipFill>
        <p:spPr>
          <a:xfrm rot="0">
            <a:off x="9454800" y="3517412"/>
            <a:ext cx="8434257" cy="4740566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256464" y="562727"/>
            <a:ext cx="12403319" cy="8366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82"/>
              </a:lnSpc>
              <a:spcBef>
                <a:spcPct val="0"/>
              </a:spcBef>
            </a:pPr>
            <a:r>
              <a:rPr lang="en-US" b="true" sz="4916">
                <a:solidFill>
                  <a:srgbClr val="94DF66"/>
                </a:solidFill>
                <a:latin typeface="Garet Bold"/>
                <a:ea typeface="Garet Bold"/>
                <a:cs typeface="Garet Bold"/>
                <a:sym typeface="Garet Bold"/>
              </a:rPr>
              <a:t>WATER COLLECTION TECNIQUES</a:t>
            </a:r>
          </a:p>
        </p:txBody>
      </p:sp>
    </p:spTree>
  </p:cSld>
  <p:clrMapOvr>
    <a:masterClrMapping/>
  </p:clrMapOvr>
  <p:transition spd="slow">
    <p:wipe dir="l"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F39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2184022"/>
            <a:ext cx="18288000" cy="10149815"/>
          </a:xfrm>
          <a:custGeom>
            <a:avLst/>
            <a:gdLst/>
            <a:ahLst/>
            <a:cxnLst/>
            <a:rect r="r" b="b" t="t" l="l"/>
            <a:pathLst>
              <a:path h="10149815" w="18288000">
                <a:moveTo>
                  <a:pt x="0" y="0"/>
                </a:moveTo>
                <a:lnTo>
                  <a:pt x="18288000" y="0"/>
                </a:lnTo>
                <a:lnTo>
                  <a:pt x="18288000" y="10149815"/>
                </a:lnTo>
                <a:lnTo>
                  <a:pt x="0" y="101498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0214" r="0" b="0"/>
            </a:stretch>
          </a:blipFill>
        </p:spPr>
      </p:sp>
      <p:pic>
        <p:nvPicPr>
          <p:cNvPr name="Picture 3" id="3"/>
          <p:cNvPicPr>
            <a:picLocks noChangeAspect="true"/>
          </p:cNvPicPr>
          <p:nvPr>
            <a:videoFile r:link="rId4"/>
          </p:nvPr>
        </p:nvPicPr>
        <p:blipFill>
          <a:blip r:embed="rId3"/>
          <a:stretch>
            <a:fillRect/>
          </a:stretch>
        </p:blipFill>
        <p:spPr>
          <a:xfrm rot="0">
            <a:off x="256464" y="3323860"/>
            <a:ext cx="7959583" cy="447377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>
            <a:videoFile r:link="rId5"/>
          </p:nvPr>
        </p:nvPicPr>
        <p:blipFill>
          <a:blip r:embed="rId3"/>
          <a:stretch>
            <a:fillRect/>
          </a:stretch>
        </p:blipFill>
        <p:spPr>
          <a:xfrm rot="0">
            <a:off x="9398066" y="2374360"/>
            <a:ext cx="8690462" cy="4884569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256464" y="562727"/>
            <a:ext cx="12403319" cy="8366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82"/>
              </a:lnSpc>
              <a:spcBef>
                <a:spcPct val="0"/>
              </a:spcBef>
            </a:pPr>
            <a:r>
              <a:rPr lang="en-US" b="true" sz="4916">
                <a:solidFill>
                  <a:srgbClr val="94DF66"/>
                </a:solidFill>
                <a:latin typeface="Garet Bold"/>
                <a:ea typeface="Garet Bold"/>
                <a:cs typeface="Garet Bold"/>
                <a:sym typeface="Garet Bold"/>
              </a:rPr>
              <a:t>WATER COLLECTION TECNIQUES</a:t>
            </a:r>
          </a:p>
        </p:txBody>
      </p:sp>
    </p:spTree>
  </p:cSld>
  <p:clrMapOvr>
    <a:masterClrMapping/>
  </p:clrMapOvr>
  <p:transition spd="slow">
    <p:wipe dir="l"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F39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>
            <a:videoFile r:link="rId3"/>
          </p:nvPr>
        </p:nvPicPr>
        <p:blipFill>
          <a:blip r:embed="rId2"/>
          <a:stretch>
            <a:fillRect/>
          </a:stretch>
        </p:blipFill>
        <p:spPr>
          <a:xfrm rot="0">
            <a:off x="0" y="6345387"/>
            <a:ext cx="5954238" cy="3346644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>
            <a:videoFile r:link="rId4"/>
          </p:nvPr>
        </p:nvPicPr>
        <p:blipFill>
          <a:blip r:embed="rId2"/>
          <a:stretch>
            <a:fillRect/>
          </a:stretch>
        </p:blipFill>
        <p:spPr>
          <a:xfrm rot="0">
            <a:off x="6706435" y="6345387"/>
            <a:ext cx="5954238" cy="3346644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>
            <a:videoFile r:link="rId5"/>
          </p:nvPr>
        </p:nvPicPr>
        <p:blipFill>
          <a:blip r:embed="rId2"/>
          <a:stretch>
            <a:fillRect/>
          </a:stretch>
        </p:blipFill>
        <p:spPr>
          <a:xfrm rot="0">
            <a:off x="6706435" y="1908635"/>
            <a:ext cx="5954238" cy="3346644"/>
          </a:xfrm>
          <a:prstGeom prst="rect">
            <a:avLst/>
          </a:prstGeom>
        </p:spPr>
      </p:pic>
      <p:sp>
        <p:nvSpPr>
          <p:cNvPr name="Freeform 5" id="5"/>
          <p:cNvSpPr/>
          <p:nvPr/>
        </p:nvSpPr>
        <p:spPr>
          <a:xfrm flipH="false" flipV="false" rot="0">
            <a:off x="12660673" y="0"/>
            <a:ext cx="5932280" cy="10287000"/>
          </a:xfrm>
          <a:custGeom>
            <a:avLst/>
            <a:gdLst/>
            <a:ahLst/>
            <a:cxnLst/>
            <a:rect r="r" b="b" t="t" l="l"/>
            <a:pathLst>
              <a:path h="10287000" w="5932280">
                <a:moveTo>
                  <a:pt x="0" y="0"/>
                </a:moveTo>
                <a:lnTo>
                  <a:pt x="5932280" y="0"/>
                </a:lnTo>
                <a:lnTo>
                  <a:pt x="593228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25148" y="1819618"/>
            <a:ext cx="5685554" cy="34356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82"/>
              </a:lnSpc>
              <a:spcBef>
                <a:spcPct val="0"/>
              </a:spcBef>
            </a:pPr>
            <a:r>
              <a:rPr lang="en-US" b="true" sz="4916">
                <a:solidFill>
                  <a:srgbClr val="94DF66"/>
                </a:solidFill>
                <a:latin typeface="Garet Bold"/>
                <a:ea typeface="Garet Bold"/>
                <a:cs typeface="Garet Bold"/>
                <a:sym typeface="Garet Bold"/>
              </a:rPr>
              <a:t>HOW TO CONTROL THE WATER CONSUMPTION</a:t>
            </a:r>
          </a:p>
        </p:txBody>
      </p:sp>
    </p:spTree>
  </p:cSld>
  <p:clrMapOvr>
    <a:masterClrMapping/>
  </p:clrMapOvr>
  <p:transition spd="slow">
    <p:wipe dir="l"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F39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>
            <a:videoFile r:link="rId3"/>
          </p:nvPr>
        </p:nvPicPr>
        <p:blipFill>
          <a:blip r:embed="rId2"/>
          <a:stretch>
            <a:fillRect/>
          </a:stretch>
        </p:blipFill>
        <p:spPr>
          <a:xfrm rot="0">
            <a:off x="0" y="1857132"/>
            <a:ext cx="5954238" cy="3346644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flipH="false" flipV="false" rot="0">
            <a:off x="12574335" y="1857132"/>
            <a:ext cx="5713665" cy="8577349"/>
          </a:xfrm>
          <a:custGeom>
            <a:avLst/>
            <a:gdLst/>
            <a:ahLst/>
            <a:cxnLst/>
            <a:rect r="r" b="b" t="t" l="l"/>
            <a:pathLst>
              <a:path h="8577349" w="5713665">
                <a:moveTo>
                  <a:pt x="0" y="0"/>
                </a:moveTo>
                <a:lnTo>
                  <a:pt x="5713665" y="0"/>
                </a:lnTo>
                <a:lnTo>
                  <a:pt x="5713665" y="8577348"/>
                </a:lnTo>
                <a:lnTo>
                  <a:pt x="0" y="8577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pic>
        <p:nvPicPr>
          <p:cNvPr name="Picture 4" id="4"/>
          <p:cNvPicPr>
            <a:picLocks noChangeAspect="true"/>
          </p:cNvPicPr>
          <p:nvPr>
            <a:videoFile r:link="rId5"/>
          </p:nvPr>
        </p:nvPicPr>
        <p:blipFill>
          <a:blip r:embed="rId2"/>
          <a:stretch>
            <a:fillRect/>
          </a:stretch>
        </p:blipFill>
        <p:spPr>
          <a:xfrm rot="0">
            <a:off x="6706435" y="1857640"/>
            <a:ext cx="6061093" cy="3406703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>
            <a:videoFile r:link="rId6"/>
          </p:nvPr>
        </p:nvPicPr>
        <p:blipFill>
          <a:blip r:embed="rId2"/>
          <a:stretch>
            <a:fillRect/>
          </a:stretch>
        </p:blipFill>
        <p:spPr>
          <a:xfrm rot="0">
            <a:off x="0" y="5911656"/>
            <a:ext cx="5954238" cy="3346644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>
            <a:videoFile r:link="rId7"/>
          </p:nvPr>
        </p:nvPicPr>
        <p:blipFill>
          <a:blip r:embed="rId2"/>
          <a:stretch>
            <a:fillRect/>
          </a:stretch>
        </p:blipFill>
        <p:spPr>
          <a:xfrm rot="0">
            <a:off x="6706435" y="5912891"/>
            <a:ext cx="6061093" cy="3406703"/>
          </a:xfrm>
          <a:prstGeom prst="rect">
            <a:avLst/>
          </a:prstGeom>
        </p:spPr>
      </p:pic>
      <p:sp>
        <p:nvSpPr>
          <p:cNvPr name="TextBox 7" id="7"/>
          <p:cNvSpPr txBox="true"/>
          <p:nvPr/>
        </p:nvSpPr>
        <p:spPr>
          <a:xfrm rot="0">
            <a:off x="507428" y="315585"/>
            <a:ext cx="16751872" cy="8366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82"/>
              </a:lnSpc>
              <a:spcBef>
                <a:spcPct val="0"/>
              </a:spcBef>
            </a:pPr>
            <a:r>
              <a:rPr lang="en-US" b="true" sz="4916">
                <a:solidFill>
                  <a:srgbClr val="94DF66"/>
                </a:solidFill>
                <a:latin typeface="Garet Bold"/>
                <a:ea typeface="Garet Bold"/>
                <a:cs typeface="Garet Bold"/>
                <a:sym typeface="Garet Bold"/>
              </a:rPr>
              <a:t>HOW TO CONTROL THE WATER CONSUMPTION</a:t>
            </a:r>
          </a:p>
        </p:txBody>
      </p:sp>
    </p:spTree>
  </p:cSld>
  <p:clrMapOvr>
    <a:masterClrMapping/>
  </p:clrMapOvr>
  <p:transition spd="slow">
    <p:wipe dir="l"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F39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561506"/>
            <a:ext cx="8115300" cy="837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82"/>
              </a:lnSpc>
              <a:spcBef>
                <a:spcPct val="0"/>
              </a:spcBef>
            </a:pPr>
            <a:r>
              <a:rPr lang="en-US" b="true" sz="4916">
                <a:solidFill>
                  <a:srgbClr val="94DF66"/>
                </a:solidFill>
                <a:latin typeface="Garet Bold"/>
                <a:ea typeface="Garet Bold"/>
                <a:cs typeface="Garet Bold"/>
                <a:sym typeface="Garet Bold"/>
              </a:rPr>
              <a:t>DEFORESTATION</a:t>
            </a:r>
          </a:p>
        </p:txBody>
      </p:sp>
      <p:pic>
        <p:nvPicPr>
          <p:cNvPr name="Picture 3" id="3"/>
          <p:cNvPicPr>
            <a:picLocks noChangeAspect="true"/>
          </p:cNvPicPr>
          <p:nvPr>
            <a:videoFile r:link="rId3"/>
          </p:nvPr>
        </p:nvPicPr>
        <p:blipFill>
          <a:blip r:embed="rId2"/>
          <a:stretch>
            <a:fillRect/>
          </a:stretch>
        </p:blipFill>
        <p:spPr>
          <a:xfrm rot="0">
            <a:off x="1424798" y="1760606"/>
            <a:ext cx="6979930" cy="3923146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>
            <a:videoFile r:link="rId4"/>
          </p:nvPr>
        </p:nvPicPr>
        <p:blipFill>
          <a:blip r:embed="rId2"/>
          <a:stretch>
            <a:fillRect/>
          </a:stretch>
        </p:blipFill>
        <p:spPr>
          <a:xfrm rot="0">
            <a:off x="1424798" y="6045702"/>
            <a:ext cx="6979930" cy="3923146"/>
          </a:xfrm>
          <a:prstGeom prst="rect">
            <a:avLst/>
          </a:prstGeom>
        </p:spPr>
      </p:pic>
    </p:spTree>
  </p:cSld>
  <p:clrMapOvr>
    <a:masterClrMapping/>
  </p:clrMapOvr>
  <p:transition spd="slow">
    <p:wipe dir="l"/>
  </p:transition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F39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673339" y="1659586"/>
            <a:ext cx="18288000" cy="14630400"/>
          </a:xfrm>
          <a:custGeom>
            <a:avLst/>
            <a:gdLst/>
            <a:ahLst/>
            <a:cxnLst/>
            <a:rect r="r" b="b" t="t" l="l"/>
            <a:pathLst>
              <a:path h="14630400" w="18288000">
                <a:moveTo>
                  <a:pt x="0" y="0"/>
                </a:moveTo>
                <a:lnTo>
                  <a:pt x="18288000" y="0"/>
                </a:lnTo>
                <a:lnTo>
                  <a:pt x="18288000" y="14630400"/>
                </a:lnTo>
                <a:lnTo>
                  <a:pt x="0" y="146304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pic>
        <p:nvPicPr>
          <p:cNvPr name="Picture 3" id="3"/>
          <p:cNvPicPr>
            <a:picLocks noChangeAspect="true"/>
          </p:cNvPicPr>
          <p:nvPr>
            <a:videoFile r:link="rId4"/>
          </p:nvPr>
        </p:nvPicPr>
        <p:blipFill>
          <a:blip r:embed="rId3"/>
          <a:stretch>
            <a:fillRect/>
          </a:stretch>
        </p:blipFill>
        <p:spPr>
          <a:xfrm rot="0">
            <a:off x="7412392" y="1659586"/>
            <a:ext cx="10302844" cy="5790825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676233" y="562500"/>
            <a:ext cx="8115300" cy="837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82"/>
              </a:lnSpc>
              <a:spcBef>
                <a:spcPct val="0"/>
              </a:spcBef>
            </a:pPr>
            <a:r>
              <a:rPr lang="en-US" b="true" sz="4916">
                <a:solidFill>
                  <a:srgbClr val="94DF66"/>
                </a:solidFill>
                <a:latin typeface="Garet Bold"/>
                <a:ea typeface="Garet Bold"/>
                <a:cs typeface="Garet Bold"/>
                <a:sym typeface="Garet Bold"/>
              </a:rPr>
              <a:t>DEFORESTATION</a:t>
            </a:r>
          </a:p>
        </p:txBody>
      </p:sp>
    </p:spTree>
  </p:cSld>
  <p:clrMapOvr>
    <a:masterClrMapping/>
  </p:clrMapOvr>
  <p:transition spd="slow">
    <p:wipe dir="l"/>
  </p:transition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F39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08965" y="3673614"/>
            <a:ext cx="18396965" cy="10314364"/>
          </a:xfrm>
          <a:custGeom>
            <a:avLst/>
            <a:gdLst/>
            <a:ahLst/>
            <a:cxnLst/>
            <a:rect r="r" b="b" t="t" l="l"/>
            <a:pathLst>
              <a:path h="10314364" w="18396965">
                <a:moveTo>
                  <a:pt x="0" y="0"/>
                </a:moveTo>
                <a:lnTo>
                  <a:pt x="18396965" y="0"/>
                </a:lnTo>
                <a:lnTo>
                  <a:pt x="18396965" y="10314365"/>
                </a:lnTo>
                <a:lnTo>
                  <a:pt x="0" y="103143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pic>
        <p:nvPicPr>
          <p:cNvPr name="Picture 3" id="3"/>
          <p:cNvPicPr>
            <a:picLocks noChangeAspect="true"/>
          </p:cNvPicPr>
          <p:nvPr>
            <a:videoFile r:link="rId4"/>
          </p:nvPr>
        </p:nvPicPr>
        <p:blipFill>
          <a:blip r:embed="rId3"/>
          <a:stretch>
            <a:fillRect/>
          </a:stretch>
        </p:blipFill>
        <p:spPr>
          <a:xfrm rot="0">
            <a:off x="500239" y="2106049"/>
            <a:ext cx="8589278" cy="4827697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>
            <a:videoFile r:link="rId5"/>
          </p:nvPr>
        </p:nvPicPr>
        <p:blipFill>
          <a:blip r:embed="rId3"/>
          <a:stretch>
            <a:fillRect/>
          </a:stretch>
        </p:blipFill>
        <p:spPr>
          <a:xfrm rot="0">
            <a:off x="9427484" y="2106049"/>
            <a:ext cx="8589278" cy="4827697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737228" y="562500"/>
            <a:ext cx="8115300" cy="837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82"/>
              </a:lnSpc>
              <a:spcBef>
                <a:spcPct val="0"/>
              </a:spcBef>
            </a:pPr>
            <a:r>
              <a:rPr lang="en-US" b="true" sz="4916">
                <a:solidFill>
                  <a:srgbClr val="94DF66"/>
                </a:solidFill>
                <a:latin typeface="Garet Bold"/>
                <a:ea typeface="Garet Bold"/>
                <a:cs typeface="Garet Bold"/>
                <a:sym typeface="Garet Bold"/>
              </a:rPr>
              <a:t>DEFORESTATION</a:t>
            </a:r>
          </a:p>
        </p:txBody>
      </p:sp>
    </p:spTree>
  </p:cSld>
  <p:clrMapOvr>
    <a:masterClrMapping/>
  </p:clrMapOvr>
  <p:transition spd="slow">
    <p:wipe dir="l"/>
  </p:transition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F39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079771" y="7514896"/>
            <a:ext cx="7682072" cy="2077340"/>
          </a:xfrm>
          <a:custGeom>
            <a:avLst/>
            <a:gdLst/>
            <a:ahLst/>
            <a:cxnLst/>
            <a:rect r="r" b="b" t="t" l="l"/>
            <a:pathLst>
              <a:path h="2077340" w="7682072">
                <a:moveTo>
                  <a:pt x="0" y="0"/>
                </a:moveTo>
                <a:lnTo>
                  <a:pt x="7682072" y="0"/>
                </a:lnTo>
                <a:lnTo>
                  <a:pt x="7682072" y="2077340"/>
                </a:lnTo>
                <a:lnTo>
                  <a:pt x="0" y="20773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265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-1092305"/>
            <a:ext cx="18288000" cy="5852059"/>
          </a:xfrm>
          <a:custGeom>
            <a:avLst/>
            <a:gdLst/>
            <a:ahLst/>
            <a:cxnLst/>
            <a:rect r="r" b="b" t="t" l="l"/>
            <a:pathLst>
              <a:path h="5852059" w="18288000">
                <a:moveTo>
                  <a:pt x="0" y="0"/>
                </a:moveTo>
                <a:lnTo>
                  <a:pt x="18288000" y="0"/>
                </a:lnTo>
                <a:lnTo>
                  <a:pt x="18288000" y="5852059"/>
                </a:lnTo>
                <a:lnTo>
                  <a:pt x="0" y="58520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56447" r="0" b="-56447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93636" y="5462727"/>
            <a:ext cx="17259300" cy="15167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73"/>
              </a:lnSpc>
              <a:spcBef>
                <a:spcPct val="0"/>
              </a:spcBef>
            </a:pPr>
            <a:r>
              <a:rPr lang="en-US" sz="2909">
                <a:solidFill>
                  <a:srgbClr val="FCFCFC"/>
                </a:solidFill>
                <a:latin typeface="Open Sans"/>
                <a:ea typeface="Open Sans"/>
                <a:cs typeface="Open Sans"/>
                <a:sym typeface="Open Sans"/>
              </a:rPr>
              <a:t>The European Commission support for the production of this publication does not constitute </a:t>
            </a:r>
          </a:p>
          <a:p>
            <a:pPr algn="ctr">
              <a:lnSpc>
                <a:spcPts val="4073"/>
              </a:lnSpc>
              <a:spcBef>
                <a:spcPct val="0"/>
              </a:spcBef>
            </a:pPr>
            <a:r>
              <a:rPr lang="en-US" sz="2909">
                <a:solidFill>
                  <a:srgbClr val="FCFCFC"/>
                </a:solidFill>
                <a:latin typeface="Open Sans"/>
                <a:ea typeface="Open Sans"/>
                <a:cs typeface="Open Sans"/>
                <a:sym typeface="Open Sans"/>
              </a:rPr>
              <a:t>an endorsement of the contents which reflects the views only of the authors, and the Commission </a:t>
            </a:r>
          </a:p>
          <a:p>
            <a:pPr algn="ctr">
              <a:lnSpc>
                <a:spcPts val="4073"/>
              </a:lnSpc>
              <a:spcBef>
                <a:spcPct val="0"/>
              </a:spcBef>
            </a:pPr>
            <a:r>
              <a:rPr lang="en-US" sz="2909">
                <a:solidFill>
                  <a:srgbClr val="FCFCFC"/>
                </a:solidFill>
                <a:latin typeface="Open Sans"/>
                <a:ea typeface="Open Sans"/>
                <a:cs typeface="Open Sans"/>
                <a:sym typeface="Open Sans"/>
              </a:rPr>
              <a:t>cannot be held responsible for any use which may be made of the information contained therein.</a:t>
            </a:r>
          </a:p>
        </p:txBody>
      </p:sp>
    </p:spTree>
  </p:cSld>
  <p:clrMapOvr>
    <a:masterClrMapping/>
  </p:clrMapOvr>
  <p:transition spd="slow">
    <p:wipe dir="l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DAGVhcPJEBM</dc:identifier>
  <dcterms:modified xsi:type="dcterms:W3CDTF">2011-08-01T06:04:30Z</dcterms:modified>
  <cp:revision>1</cp:revision>
  <dc:title>Majorana group work</dc:title>
</cp:coreProperties>
</file>