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Lst>
  <p:sldSz cx="18288000" cy="10287000"/>
  <p:notesSz cx="6858000" cy="9144000"/>
  <p:embeddedFontLst>
    <p:embeddedFont>
      <p:font typeface="Barlow Condensed Thin" panose="020B0604020202020204" charset="-94"/>
      <p:regular r:id="rId27"/>
    </p:embeddedFont>
    <p:embeddedFont>
      <p:font typeface="DejaVu Serif" panose="020B0604020202020204" charset="0"/>
      <p:regular r:id="rId28"/>
    </p:embeddedFont>
    <p:embeddedFont>
      <p:font typeface="Barlow Condensed Semi-Bold" panose="020B0604020202020204" charset="-94"/>
      <p:regular r:id="rId29"/>
    </p:embeddedFont>
    <p:embeddedFont>
      <p:font typeface="Calibri" panose="020F0502020204030204" pitchFamily="34" charset="0"/>
      <p:regular r:id="rId30"/>
      <p:bold r:id="rId31"/>
      <p:italic r:id="rId32"/>
      <p:boldItalic r:id="rId33"/>
    </p:embeddedFont>
    <p:embeddedFont>
      <p:font typeface="Comic Sans" panose="020B0604020202020204" charset="0"/>
      <p:regular r:id="rId34"/>
    </p:embeddedFont>
    <p:embeddedFont>
      <p:font typeface="Gladiola" panose="020B0604020202020204" charset="-94"/>
      <p:regular r:id="rId35"/>
    </p:embeddedFont>
    <p:embeddedFont>
      <p:font typeface="Comic Sans Bold" panose="020B0604020202020204" charset="0"/>
      <p:regular r:id="rId36"/>
    </p:embeddedFont>
    <p:embeddedFont>
      <p:font typeface="Barlow Condensed Bold" panose="020B0604020202020204" charset="-94"/>
      <p:regular r:id="rId37"/>
    </p:embeddedFont>
    <p:embeddedFont>
      <p:font typeface="Arimo" panose="020B0604020202020204" charset="0"/>
      <p:regular r:id="rId3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43" d="100"/>
          <a:sy n="43" d="100"/>
        </p:scale>
        <p:origin x="102" y="12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8.fntdata"/><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7.fntdata"/><Relationship Id="rId38" Type="http://schemas.openxmlformats.org/officeDocument/2006/relationships/font" Target="fonts/font1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6.fntdata"/><Relationship Id="rId37" Type="http://schemas.openxmlformats.org/officeDocument/2006/relationships/font" Target="fonts/font11.fntdata"/><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36" Type="http://schemas.openxmlformats.org/officeDocument/2006/relationships/font" Target="fonts/font10.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 Id="rId35" Type="http://schemas.openxmlformats.org/officeDocument/2006/relationships/font" Target="fonts/font9.fntdata"/></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9/8/2024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9/8/2024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9/8/2024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9/8/2024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9/8/2024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2.jpe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8.png"/><Relationship Id="rId7"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image" Target="../media/image2.jpeg"/><Relationship Id="rId5" Type="http://schemas.openxmlformats.org/officeDocument/2006/relationships/image" Target="../media/image3.jpeg"/><Relationship Id="rId4" Type="http://schemas.openxmlformats.org/officeDocument/2006/relationships/image" Target="../media/image10.svg"/></Relationships>
</file>

<file path=ppt/slides/_rels/slide3.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8.png"/><Relationship Id="rId7"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image" Target="../media/image2.jpeg"/><Relationship Id="rId5" Type="http://schemas.openxmlformats.org/officeDocument/2006/relationships/image" Target="../media/image3.jpeg"/><Relationship Id="rId4" Type="http://schemas.openxmlformats.org/officeDocument/2006/relationships/image" Target="../media/image10.svg"/></Relationships>
</file>

<file path=ppt/slides/_rels/slide4.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8.png"/><Relationship Id="rId7"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image" Target="../media/image2.jpeg"/><Relationship Id="rId5" Type="http://schemas.openxmlformats.org/officeDocument/2006/relationships/image" Target="../media/image3.jpeg"/><Relationship Id="rId4" Type="http://schemas.openxmlformats.org/officeDocument/2006/relationships/image" Target="../media/image10.sv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6.jpeg"/><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2.jpeg"/><Relationship Id="rId4" Type="http://schemas.openxmlformats.org/officeDocument/2006/relationships/image" Target="../media/image3.jpeg"/></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image" Target="../media/image6.jpeg"/><Relationship Id="rId5" Type="http://schemas.openxmlformats.org/officeDocument/2006/relationships/image" Target="../media/image4.png"/><Relationship Id="rId4" Type="http://schemas.openxmlformats.org/officeDocument/2006/relationships/image" Target="../media/image2.jpeg"/></Relationships>
</file>

<file path=ppt/slides/_rels/slide7.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10.png"/><Relationship Id="rId7"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image" Target="../media/image2.jpeg"/><Relationship Id="rId5" Type="http://schemas.openxmlformats.org/officeDocument/2006/relationships/image" Target="../media/image3.jpeg"/><Relationship Id="rId4" Type="http://schemas.openxmlformats.org/officeDocument/2006/relationships/image" Target="../media/image13.svg"/></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image" Target="../media/image6.jpeg"/><Relationship Id="rId5" Type="http://schemas.openxmlformats.org/officeDocument/2006/relationships/image" Target="../media/image4.png"/><Relationship Id="rId4" Type="http://schemas.openxmlformats.org/officeDocument/2006/relationships/image" Target="../media/image2.jpeg"/></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image" Target="../media/image6.jpeg"/><Relationship Id="rId5" Type="http://schemas.openxmlformats.org/officeDocument/2006/relationships/image" Target="../media/image4.png"/><Relationship Id="rId4" Type="http://schemas.openxmlformats.org/officeDocument/2006/relationships/image" Target="../media/image2.jpeg"/></Relationships>
</file>

<file path=ppt/slides/_rels/slide10.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11.png"/><Relationship Id="rId7"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image" Target="../media/image2.jpeg"/><Relationship Id="rId5" Type="http://schemas.openxmlformats.org/officeDocument/2006/relationships/image" Target="../media/image3.jpeg"/><Relationship Id="rId4" Type="http://schemas.openxmlformats.org/officeDocument/2006/relationships/image" Target="../media/image15.svg"/></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image" Target="../media/image6.jpeg"/><Relationship Id="rId5" Type="http://schemas.openxmlformats.org/officeDocument/2006/relationships/image" Target="../media/image4.png"/><Relationship Id="rId4" Type="http://schemas.openxmlformats.org/officeDocument/2006/relationships/image" Target="../media/image2.jpeg"/></Relationships>
</file>

<file path=ppt/slides/_rels/slide12.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3.jpeg"/><Relationship Id="rId7"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image" Target="../media/image6.jpeg"/><Relationship Id="rId5" Type="http://schemas.openxmlformats.org/officeDocument/2006/relationships/image" Target="../media/image4.png"/><Relationship Id="rId4" Type="http://schemas.openxmlformats.org/officeDocument/2006/relationships/image" Target="../media/image2.jpeg"/></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image" Target="../media/image6.jpeg"/><Relationship Id="rId5" Type="http://schemas.openxmlformats.org/officeDocument/2006/relationships/image" Target="../media/image4.png"/><Relationship Id="rId4" Type="http://schemas.openxmlformats.org/officeDocument/2006/relationships/image" Target="../media/image2.jpeg"/></Relationships>
</file>

<file path=ppt/slides/_rels/slide14.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13.png"/><Relationship Id="rId7"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image" Target="../media/image2.jpeg"/><Relationship Id="rId5" Type="http://schemas.openxmlformats.org/officeDocument/2006/relationships/image" Target="../media/image3.jpeg"/><Relationship Id="rId4" Type="http://schemas.openxmlformats.org/officeDocument/2006/relationships/image" Target="../media/image19.svg"/></Relationships>
</file>

<file path=ppt/slides/_rels/slide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image" Target="../media/image6.jpeg"/><Relationship Id="rId5" Type="http://schemas.openxmlformats.org/officeDocument/2006/relationships/image" Target="../media/image4.png"/><Relationship Id="rId4" Type="http://schemas.openxmlformats.org/officeDocument/2006/relationships/image" Target="../media/image2.jpeg"/></Relationships>
</file>

<file path=ppt/slides/_rels/slide16.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14.png"/><Relationship Id="rId7"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image" Target="../media/image2.jpeg"/><Relationship Id="rId5" Type="http://schemas.openxmlformats.org/officeDocument/2006/relationships/image" Target="../media/image3.jpeg"/><Relationship Id="rId4" Type="http://schemas.openxmlformats.org/officeDocument/2006/relationships/image" Target="../media/image21.svg"/></Relationships>
</file>

<file path=ppt/slides/_rels/slide17.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3.jpeg"/><Relationship Id="rId7" Type="http://schemas.openxmlformats.org/officeDocument/2006/relationships/image" Target="../media/image23.svg"/><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4.png"/><Relationship Id="rId4" Type="http://schemas.openxmlformats.org/officeDocument/2006/relationships/image" Target="../media/image2.jpeg"/></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6.jpeg"/><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2.jpeg"/><Relationship Id="rId4" Type="http://schemas.openxmlformats.org/officeDocument/2006/relationships/image" Target="../media/image3.jpeg"/></Relationships>
</file>

<file path=ppt/slides/_rels/slide1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image" Target="../media/image6.jpeg"/><Relationship Id="rId5" Type="http://schemas.openxmlformats.org/officeDocument/2006/relationships/image" Target="../media/image4.png"/><Relationship Id="rId4" Type="http://schemas.openxmlformats.org/officeDocument/2006/relationships/image" Target="../media/image2.jpeg"/></Relationships>
</file>

<file path=ppt/slides/_rels/slide20.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17.png"/><Relationship Id="rId7"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image" Target="../media/image2.jpeg"/><Relationship Id="rId5" Type="http://schemas.openxmlformats.org/officeDocument/2006/relationships/image" Target="../media/image3.jpeg"/><Relationship Id="rId4" Type="http://schemas.openxmlformats.org/officeDocument/2006/relationships/image" Target="../media/image26.svg"/></Relationships>
</file>

<file path=ppt/slides/_rels/slide21.xml.rels><?xml version="1.0" encoding="UTF-8" standalone="yes"?>
<Relationships xmlns="http://schemas.openxmlformats.org/package/2006/relationships"><Relationship Id="rId3" Type="http://schemas.openxmlformats.org/officeDocument/2006/relationships/image" Target="../media/image18.jpeg"/><Relationship Id="rId7" Type="http://schemas.openxmlformats.org/officeDocument/2006/relationships/image" Target="../media/image6.jpeg"/><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2.jpeg"/><Relationship Id="rId4" Type="http://schemas.openxmlformats.org/officeDocument/2006/relationships/image" Target="../media/image3.jpeg"/></Relationships>
</file>

<file path=ppt/slides/_rels/slide22.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19.png"/><Relationship Id="rId7"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image" Target="../media/image2.jpeg"/><Relationship Id="rId5" Type="http://schemas.openxmlformats.org/officeDocument/2006/relationships/image" Target="../media/image3.jpeg"/><Relationship Id="rId4" Type="http://schemas.openxmlformats.org/officeDocument/2006/relationships/image" Target="../media/image29.svg"/></Relationships>
</file>

<file path=ppt/slides/_rels/slide23.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20.png"/><Relationship Id="rId7"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image" Target="../media/image2.jpeg"/><Relationship Id="rId5" Type="http://schemas.openxmlformats.org/officeDocument/2006/relationships/image" Target="../media/image3.jpeg"/><Relationship Id="rId4" Type="http://schemas.openxmlformats.org/officeDocument/2006/relationships/image" Target="../media/image31.svg"/></Relationships>
</file>

<file path=ppt/slides/_rels/slide24.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hyperlink" Target="https://dergipark.org.tr/tr/download/article-file/93152" TargetMode="External"/><Relationship Id="rId7" Type="http://schemas.openxmlformats.org/officeDocument/2006/relationships/image" Target="../media/image3.jpeg"/><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hyperlink" Target="https://egitimpedia.com/ogretmen/mufredat-tasarimi/" TargetMode="External"/><Relationship Id="rId11" Type="http://schemas.openxmlformats.org/officeDocument/2006/relationships/hyperlink" Target="https://tr.wikipedia.org/wiki/M%C3%BCfredat_(e%C4%9Fitim)" TargetMode="External"/><Relationship Id="rId5" Type="http://schemas.openxmlformats.org/officeDocument/2006/relationships/hyperlink" Target="https://dergipark.org.tr/tr/pub/iuhayefd/issue/8782/109760" TargetMode="External"/><Relationship Id="rId10" Type="http://schemas.openxmlformats.org/officeDocument/2006/relationships/image" Target="../media/image6.jpeg"/><Relationship Id="rId4" Type="http://schemas.openxmlformats.org/officeDocument/2006/relationships/hyperlink" Target="https://dergipark.org.tr/tr/download/article-file/1048119" TargetMode="External"/><Relationship Id="rId9" Type="http://schemas.openxmlformats.org/officeDocument/2006/relationships/image" Target="../media/image4.png"/></Relationships>
</file>

<file path=ppt/slides/_rels/slide2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image" Target="../media/image6.jpeg"/><Relationship Id="rId5" Type="http://schemas.openxmlformats.org/officeDocument/2006/relationships/image" Target="../media/image4.png"/><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75638" b="-75638"/>
            </a:stretch>
          </a:blipFill>
        </p:spPr>
      </p:sp>
      <p:sp>
        <p:nvSpPr>
          <p:cNvPr id="3" name="Freeform 3"/>
          <p:cNvSpPr/>
          <p:nvPr/>
        </p:nvSpPr>
        <p:spPr>
          <a:xfrm>
            <a:off x="13096299" y="9061952"/>
            <a:ext cx="5115501" cy="1145339"/>
          </a:xfrm>
          <a:custGeom>
            <a:avLst/>
            <a:gdLst/>
            <a:ahLst/>
            <a:cxnLst/>
            <a:rect l="l" t="t" r="r" b="b"/>
            <a:pathLst>
              <a:path w="5115501" h="1145339">
                <a:moveTo>
                  <a:pt x="0" y="0"/>
                </a:moveTo>
                <a:lnTo>
                  <a:pt x="5115501" y="0"/>
                </a:lnTo>
                <a:lnTo>
                  <a:pt x="5115501" y="1145338"/>
                </a:lnTo>
                <a:lnTo>
                  <a:pt x="0" y="1145338"/>
                </a:lnTo>
                <a:lnTo>
                  <a:pt x="0" y="0"/>
                </a:lnTo>
                <a:close/>
              </a:path>
            </a:pathLst>
          </a:custGeom>
          <a:blipFill>
            <a:blip r:embed="rId3"/>
            <a:stretch>
              <a:fillRect l="-2672" r="-4156"/>
            </a:stretch>
          </a:blipFill>
        </p:spPr>
      </p:sp>
      <p:sp>
        <p:nvSpPr>
          <p:cNvPr id="4" name="Freeform 4"/>
          <p:cNvSpPr/>
          <p:nvPr/>
        </p:nvSpPr>
        <p:spPr>
          <a:xfrm>
            <a:off x="122713" y="196454"/>
            <a:ext cx="4696931" cy="1664493"/>
          </a:xfrm>
          <a:custGeom>
            <a:avLst/>
            <a:gdLst/>
            <a:ahLst/>
            <a:cxnLst/>
            <a:rect l="l" t="t" r="r" b="b"/>
            <a:pathLst>
              <a:path w="4696931" h="1664493">
                <a:moveTo>
                  <a:pt x="0" y="0"/>
                </a:moveTo>
                <a:lnTo>
                  <a:pt x="4696931" y="0"/>
                </a:lnTo>
                <a:lnTo>
                  <a:pt x="4696931" y="1664492"/>
                </a:lnTo>
                <a:lnTo>
                  <a:pt x="0" y="1664492"/>
                </a:lnTo>
                <a:lnTo>
                  <a:pt x="0" y="0"/>
                </a:lnTo>
                <a:close/>
              </a:path>
            </a:pathLst>
          </a:custGeom>
          <a:blipFill>
            <a:blip r:embed="rId4"/>
            <a:stretch>
              <a:fillRect l="-5726" t="-15148" r="-6442" b="-13128"/>
            </a:stretch>
          </a:blipFill>
        </p:spPr>
      </p:sp>
      <p:sp>
        <p:nvSpPr>
          <p:cNvPr id="5" name="Freeform 5"/>
          <p:cNvSpPr/>
          <p:nvPr/>
        </p:nvSpPr>
        <p:spPr>
          <a:xfrm>
            <a:off x="16795514" y="196454"/>
            <a:ext cx="1416286" cy="2003587"/>
          </a:xfrm>
          <a:custGeom>
            <a:avLst/>
            <a:gdLst/>
            <a:ahLst/>
            <a:cxnLst/>
            <a:rect l="l" t="t" r="r" b="b"/>
            <a:pathLst>
              <a:path w="1416286" h="2003587">
                <a:moveTo>
                  <a:pt x="0" y="0"/>
                </a:moveTo>
                <a:lnTo>
                  <a:pt x="1416286" y="0"/>
                </a:lnTo>
                <a:lnTo>
                  <a:pt x="1416286" y="2003587"/>
                </a:lnTo>
                <a:lnTo>
                  <a:pt x="0" y="2003587"/>
                </a:lnTo>
                <a:lnTo>
                  <a:pt x="0" y="0"/>
                </a:lnTo>
                <a:close/>
              </a:path>
            </a:pathLst>
          </a:custGeom>
          <a:blipFill>
            <a:blip r:embed="rId5"/>
            <a:stretch>
              <a:fillRect/>
            </a:stretch>
          </a:blipFill>
        </p:spPr>
      </p:sp>
      <p:sp>
        <p:nvSpPr>
          <p:cNvPr id="6" name="Freeform 6"/>
          <p:cNvSpPr/>
          <p:nvPr/>
        </p:nvSpPr>
        <p:spPr>
          <a:xfrm>
            <a:off x="7118480" y="5575500"/>
            <a:ext cx="3359020" cy="2057400"/>
          </a:xfrm>
          <a:custGeom>
            <a:avLst/>
            <a:gdLst/>
            <a:ahLst/>
            <a:cxnLst/>
            <a:rect l="l" t="t" r="r" b="b"/>
            <a:pathLst>
              <a:path w="3359020" h="2057400">
                <a:moveTo>
                  <a:pt x="0" y="0"/>
                </a:moveTo>
                <a:lnTo>
                  <a:pt x="3359020" y="0"/>
                </a:lnTo>
                <a:lnTo>
                  <a:pt x="3359020" y="2057400"/>
                </a:lnTo>
                <a:lnTo>
                  <a:pt x="0" y="2057400"/>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7" name="Freeform 7"/>
          <p:cNvSpPr/>
          <p:nvPr/>
        </p:nvSpPr>
        <p:spPr>
          <a:xfrm>
            <a:off x="122713" y="9122570"/>
            <a:ext cx="1093855" cy="1024102"/>
          </a:xfrm>
          <a:custGeom>
            <a:avLst/>
            <a:gdLst/>
            <a:ahLst/>
            <a:cxnLst/>
            <a:rect l="l" t="t" r="r" b="b"/>
            <a:pathLst>
              <a:path w="1093855" h="1024102">
                <a:moveTo>
                  <a:pt x="0" y="0"/>
                </a:moveTo>
                <a:lnTo>
                  <a:pt x="1093855" y="0"/>
                </a:lnTo>
                <a:lnTo>
                  <a:pt x="1093855" y="1024102"/>
                </a:lnTo>
                <a:lnTo>
                  <a:pt x="0" y="1024102"/>
                </a:lnTo>
                <a:lnTo>
                  <a:pt x="0" y="0"/>
                </a:lnTo>
                <a:close/>
              </a:path>
            </a:pathLst>
          </a:custGeom>
          <a:blipFill>
            <a:blip r:embed="rId8"/>
            <a:stretch>
              <a:fillRect/>
            </a:stretch>
          </a:blipFill>
        </p:spPr>
      </p:sp>
      <p:sp>
        <p:nvSpPr>
          <p:cNvPr id="8" name="TextBox 8"/>
          <p:cNvSpPr txBox="1"/>
          <p:nvPr/>
        </p:nvSpPr>
        <p:spPr>
          <a:xfrm>
            <a:off x="3045252" y="3215285"/>
            <a:ext cx="12197496" cy="1735502"/>
          </a:xfrm>
          <a:prstGeom prst="rect">
            <a:avLst/>
          </a:prstGeom>
        </p:spPr>
        <p:txBody>
          <a:bodyPr lIns="0" tIns="0" rIns="0" bIns="0" rtlCol="0" anchor="t">
            <a:spAutoFit/>
          </a:bodyPr>
          <a:lstStyle/>
          <a:p>
            <a:pPr algn="l">
              <a:lnSpc>
                <a:spcPts val="6926"/>
              </a:lnSpc>
            </a:pPr>
            <a:r>
              <a:rPr lang="en-US" sz="4947" b="1" dirty="0">
                <a:solidFill>
                  <a:srgbClr val="00FF12"/>
                </a:solidFill>
                <a:latin typeface="Barlow Condensed Semi-Bold"/>
                <a:ea typeface="Barlow Condensed Semi-Bold"/>
                <a:cs typeface="Barlow Condensed Semi-Bold"/>
                <a:sym typeface="Barlow Condensed Semi-Bold"/>
              </a:rPr>
              <a:t>CURRICULUM DESIGN: DEFINITION, PURPOSE AND TYPES</a:t>
            </a:r>
          </a:p>
          <a:p>
            <a:pPr algn="l">
              <a:lnSpc>
                <a:spcPts val="6926"/>
              </a:lnSpc>
              <a:spcBef>
                <a:spcPct val="0"/>
              </a:spcBef>
            </a:pPr>
            <a:endParaRPr lang="en-US" sz="4947" b="1" dirty="0">
              <a:solidFill>
                <a:srgbClr val="00FF12"/>
              </a:solidFill>
              <a:latin typeface="Barlow Condensed Semi-Bold"/>
              <a:ea typeface="Barlow Condensed Semi-Bold"/>
              <a:cs typeface="Barlow Condensed Semi-Bold"/>
              <a:sym typeface="Barlow Condensed Semi-Bold"/>
            </a:endParaRPr>
          </a:p>
        </p:txBody>
      </p:sp>
      <p:sp>
        <p:nvSpPr>
          <p:cNvPr id="9" name="TextBox 9"/>
          <p:cNvSpPr txBox="1"/>
          <p:nvPr/>
        </p:nvSpPr>
        <p:spPr>
          <a:xfrm rot="-5400000">
            <a:off x="-1815603" y="4654772"/>
            <a:ext cx="5911942" cy="1269553"/>
          </a:xfrm>
          <a:prstGeom prst="rect">
            <a:avLst/>
          </a:prstGeom>
        </p:spPr>
        <p:txBody>
          <a:bodyPr lIns="0" tIns="0" rIns="0" bIns="0" rtlCol="0" anchor="t">
            <a:spAutoFit/>
          </a:bodyPr>
          <a:lstStyle/>
          <a:p>
            <a:pPr algn="r">
              <a:lnSpc>
                <a:spcPts val="10355"/>
              </a:lnSpc>
              <a:spcBef>
                <a:spcPct val="0"/>
              </a:spcBef>
            </a:pPr>
            <a:r>
              <a:rPr lang="en-US" sz="7397">
                <a:solidFill>
                  <a:srgbClr val="00FF40"/>
                </a:solidFill>
                <a:latin typeface="Barlow Condensed Thin"/>
                <a:ea typeface="Barlow Condensed Thin"/>
                <a:cs typeface="Barlow Condensed Thin"/>
                <a:sym typeface="Barlow Condensed Thin"/>
              </a:rPr>
              <a:t>TÜRKİYE MEETING </a:t>
            </a:r>
          </a:p>
        </p:txBody>
      </p:sp>
      <p:sp>
        <p:nvSpPr>
          <p:cNvPr id="10" name="TextBox 10"/>
          <p:cNvSpPr txBox="1"/>
          <p:nvPr/>
        </p:nvSpPr>
        <p:spPr>
          <a:xfrm>
            <a:off x="6350824" y="4317140"/>
            <a:ext cx="4894331" cy="641201"/>
          </a:xfrm>
          <a:prstGeom prst="rect">
            <a:avLst/>
          </a:prstGeom>
        </p:spPr>
        <p:txBody>
          <a:bodyPr wrap="square" lIns="0" tIns="0" rIns="0" bIns="0" rtlCol="0" anchor="t">
            <a:spAutoFit/>
          </a:bodyPr>
          <a:lstStyle/>
          <a:p>
            <a:pPr algn="ctr">
              <a:lnSpc>
                <a:spcPts val="5040"/>
              </a:lnSpc>
            </a:pPr>
            <a:r>
              <a:rPr lang="en-US" sz="3600" b="1" dirty="0">
                <a:solidFill>
                  <a:srgbClr val="D2F400"/>
                </a:solidFill>
                <a:latin typeface="Barlow Condensed Bold"/>
                <a:ea typeface="Barlow Condensed Bold"/>
                <a:cs typeface="Barlow Condensed Bold"/>
                <a:sym typeface="Barlow Condensed Bold"/>
              </a:rPr>
              <a:t>(Workshop for Teachers)</a:t>
            </a:r>
          </a:p>
        </p:txBody>
      </p:sp>
      <p:sp>
        <p:nvSpPr>
          <p:cNvPr id="11" name="TextBox 11"/>
          <p:cNvSpPr txBox="1"/>
          <p:nvPr/>
        </p:nvSpPr>
        <p:spPr>
          <a:xfrm>
            <a:off x="6032004" y="7814076"/>
            <a:ext cx="6223992" cy="1820545"/>
          </a:xfrm>
          <a:prstGeom prst="rect">
            <a:avLst/>
          </a:prstGeom>
        </p:spPr>
        <p:txBody>
          <a:bodyPr lIns="0" tIns="0" rIns="0" bIns="0" rtlCol="0" anchor="t">
            <a:spAutoFit/>
          </a:bodyPr>
          <a:lstStyle/>
          <a:p>
            <a:pPr algn="ctr">
              <a:lnSpc>
                <a:spcPts val="7279"/>
              </a:lnSpc>
            </a:pPr>
            <a:r>
              <a:rPr lang="en-US" sz="5199" b="1">
                <a:solidFill>
                  <a:srgbClr val="00FF12"/>
                </a:solidFill>
                <a:latin typeface="Barlow Condensed Bold"/>
                <a:ea typeface="Barlow Condensed Bold"/>
                <a:cs typeface="Barlow Condensed Bold"/>
                <a:sym typeface="Barlow Condensed Bold"/>
              </a:rPr>
              <a:t>09 - 13 th September 2024</a:t>
            </a:r>
          </a:p>
          <a:p>
            <a:pPr algn="ctr">
              <a:lnSpc>
                <a:spcPts val="7279"/>
              </a:lnSpc>
            </a:pPr>
            <a:r>
              <a:rPr lang="en-US" sz="5199" b="1">
                <a:solidFill>
                  <a:srgbClr val="00FF12"/>
                </a:solidFill>
                <a:latin typeface="Barlow Condensed Bold"/>
                <a:ea typeface="Barlow Condensed Bold"/>
                <a:cs typeface="Barlow Condensed Bold"/>
                <a:sym typeface="Barlow Condensed Bold"/>
              </a:rPr>
              <a:t>Tarsus/TÜRKİYE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86978" b="-80905"/>
            </a:stretch>
          </a:blipFill>
        </p:spPr>
      </p:sp>
      <p:sp>
        <p:nvSpPr>
          <p:cNvPr id="3" name="TextBox 3"/>
          <p:cNvSpPr txBox="1"/>
          <p:nvPr/>
        </p:nvSpPr>
        <p:spPr>
          <a:xfrm>
            <a:off x="1583339" y="2468561"/>
            <a:ext cx="10741932" cy="7088763"/>
          </a:xfrm>
          <a:prstGeom prst="rect">
            <a:avLst/>
          </a:prstGeom>
        </p:spPr>
        <p:txBody>
          <a:bodyPr lIns="0" tIns="0" rIns="0" bIns="0" rtlCol="0" anchor="t">
            <a:spAutoFit/>
          </a:bodyPr>
          <a:lstStyle/>
          <a:p>
            <a:pPr algn="l">
              <a:lnSpc>
                <a:spcPts val="5637"/>
              </a:lnSpc>
              <a:spcBef>
                <a:spcPct val="0"/>
              </a:spcBef>
            </a:pPr>
            <a:r>
              <a:rPr lang="en-US" sz="4026">
                <a:solidFill>
                  <a:srgbClr val="000000"/>
                </a:solidFill>
                <a:latin typeface="Comic Sans"/>
                <a:ea typeface="Comic Sans"/>
                <a:cs typeface="Comic Sans"/>
                <a:sym typeface="Comic Sans"/>
              </a:rPr>
              <a:t>     Curriculum or teaching program is the connection of education to a program. Used for teaching or training plan. Curriculum; It explains which topics will be taught, in what order they will be taught, and how long a topic will be emphasized. Curriculum is a type of program in which courses and course contents are shown. Curriculum covers all educational activities and activities to achieve predetermined goals.</a:t>
            </a:r>
          </a:p>
        </p:txBody>
      </p:sp>
      <p:sp>
        <p:nvSpPr>
          <p:cNvPr id="4" name="Freeform 4"/>
          <p:cNvSpPr/>
          <p:nvPr/>
        </p:nvSpPr>
        <p:spPr>
          <a:xfrm>
            <a:off x="12706271" y="2234626"/>
            <a:ext cx="4553029" cy="4114800"/>
          </a:xfrm>
          <a:custGeom>
            <a:avLst/>
            <a:gdLst/>
            <a:ahLst/>
            <a:cxnLst/>
            <a:rect l="l" t="t" r="r" b="b"/>
            <a:pathLst>
              <a:path w="4553029" h="4114800">
                <a:moveTo>
                  <a:pt x="0" y="0"/>
                </a:moveTo>
                <a:lnTo>
                  <a:pt x="4553029" y="0"/>
                </a:lnTo>
                <a:lnTo>
                  <a:pt x="4553029" y="4114800"/>
                </a:lnTo>
                <a:lnTo>
                  <a:pt x="0" y="4114800"/>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5" name="Freeform 5"/>
          <p:cNvSpPr/>
          <p:nvPr/>
        </p:nvSpPr>
        <p:spPr>
          <a:xfrm>
            <a:off x="122713" y="196454"/>
            <a:ext cx="4696931" cy="1664493"/>
          </a:xfrm>
          <a:custGeom>
            <a:avLst/>
            <a:gdLst/>
            <a:ahLst/>
            <a:cxnLst/>
            <a:rect l="l" t="t" r="r" b="b"/>
            <a:pathLst>
              <a:path w="4696931" h="1664493">
                <a:moveTo>
                  <a:pt x="0" y="0"/>
                </a:moveTo>
                <a:lnTo>
                  <a:pt x="4696931" y="0"/>
                </a:lnTo>
                <a:lnTo>
                  <a:pt x="4696931" y="1664492"/>
                </a:lnTo>
                <a:lnTo>
                  <a:pt x="0" y="1664492"/>
                </a:lnTo>
                <a:lnTo>
                  <a:pt x="0" y="0"/>
                </a:lnTo>
                <a:close/>
              </a:path>
            </a:pathLst>
          </a:custGeom>
          <a:blipFill>
            <a:blip r:embed="rId5"/>
            <a:stretch>
              <a:fillRect l="-5726" t="-15148" r="-6442" b="-13128"/>
            </a:stretch>
          </a:blipFill>
        </p:spPr>
      </p:sp>
      <p:sp>
        <p:nvSpPr>
          <p:cNvPr id="6" name="Freeform 6"/>
          <p:cNvSpPr/>
          <p:nvPr/>
        </p:nvSpPr>
        <p:spPr>
          <a:xfrm>
            <a:off x="13096299" y="9061952"/>
            <a:ext cx="5115501" cy="1145339"/>
          </a:xfrm>
          <a:custGeom>
            <a:avLst/>
            <a:gdLst/>
            <a:ahLst/>
            <a:cxnLst/>
            <a:rect l="l" t="t" r="r" b="b"/>
            <a:pathLst>
              <a:path w="5115501" h="1145339">
                <a:moveTo>
                  <a:pt x="0" y="0"/>
                </a:moveTo>
                <a:lnTo>
                  <a:pt x="5115501" y="0"/>
                </a:lnTo>
                <a:lnTo>
                  <a:pt x="5115501" y="1145338"/>
                </a:lnTo>
                <a:lnTo>
                  <a:pt x="0" y="1145338"/>
                </a:lnTo>
                <a:lnTo>
                  <a:pt x="0" y="0"/>
                </a:lnTo>
                <a:close/>
              </a:path>
            </a:pathLst>
          </a:custGeom>
          <a:blipFill>
            <a:blip r:embed="rId6"/>
            <a:stretch>
              <a:fillRect l="-2672" r="-4156"/>
            </a:stretch>
          </a:blipFill>
        </p:spPr>
      </p:sp>
      <p:sp>
        <p:nvSpPr>
          <p:cNvPr id="7" name="Freeform 7"/>
          <p:cNvSpPr/>
          <p:nvPr/>
        </p:nvSpPr>
        <p:spPr>
          <a:xfrm>
            <a:off x="16795514" y="196454"/>
            <a:ext cx="1416286" cy="2003587"/>
          </a:xfrm>
          <a:custGeom>
            <a:avLst/>
            <a:gdLst/>
            <a:ahLst/>
            <a:cxnLst/>
            <a:rect l="l" t="t" r="r" b="b"/>
            <a:pathLst>
              <a:path w="1416286" h="2003587">
                <a:moveTo>
                  <a:pt x="0" y="0"/>
                </a:moveTo>
                <a:lnTo>
                  <a:pt x="1416286" y="0"/>
                </a:lnTo>
                <a:lnTo>
                  <a:pt x="1416286" y="2003587"/>
                </a:lnTo>
                <a:lnTo>
                  <a:pt x="0" y="2003587"/>
                </a:lnTo>
                <a:lnTo>
                  <a:pt x="0" y="0"/>
                </a:lnTo>
                <a:close/>
              </a:path>
            </a:pathLst>
          </a:custGeom>
          <a:blipFill>
            <a:blip r:embed="rId7"/>
            <a:stretch>
              <a:fillRect/>
            </a:stretch>
          </a:blipFill>
        </p:spPr>
      </p:sp>
      <p:sp>
        <p:nvSpPr>
          <p:cNvPr id="8" name="Freeform 8"/>
          <p:cNvSpPr/>
          <p:nvPr/>
        </p:nvSpPr>
        <p:spPr>
          <a:xfrm>
            <a:off x="122713" y="9122570"/>
            <a:ext cx="1093855" cy="1024102"/>
          </a:xfrm>
          <a:custGeom>
            <a:avLst/>
            <a:gdLst/>
            <a:ahLst/>
            <a:cxnLst/>
            <a:rect l="l" t="t" r="r" b="b"/>
            <a:pathLst>
              <a:path w="1093855" h="1024102">
                <a:moveTo>
                  <a:pt x="0" y="0"/>
                </a:moveTo>
                <a:lnTo>
                  <a:pt x="1093855" y="0"/>
                </a:lnTo>
                <a:lnTo>
                  <a:pt x="1093855" y="1024102"/>
                </a:lnTo>
                <a:lnTo>
                  <a:pt x="0" y="1024102"/>
                </a:lnTo>
                <a:lnTo>
                  <a:pt x="0" y="0"/>
                </a:lnTo>
                <a:close/>
              </a:path>
            </a:pathLst>
          </a:custGeom>
          <a:blipFill>
            <a:blip r:embed="rId8"/>
            <a:stretch>
              <a:fillRect/>
            </a:stretch>
          </a:blipFill>
        </p:spPr>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86978" b="-80905"/>
            </a:stretch>
          </a:blipFill>
        </p:spPr>
      </p:sp>
      <p:sp>
        <p:nvSpPr>
          <p:cNvPr id="3" name="TextBox 3"/>
          <p:cNvSpPr txBox="1"/>
          <p:nvPr/>
        </p:nvSpPr>
        <p:spPr>
          <a:xfrm>
            <a:off x="1028700" y="2158426"/>
            <a:ext cx="11106071" cy="4427098"/>
          </a:xfrm>
          <a:prstGeom prst="rect">
            <a:avLst/>
          </a:prstGeom>
        </p:spPr>
        <p:txBody>
          <a:bodyPr lIns="0" tIns="0" rIns="0" bIns="0" rtlCol="0" anchor="t">
            <a:spAutoFit/>
          </a:bodyPr>
          <a:lstStyle/>
          <a:p>
            <a:pPr algn="l">
              <a:lnSpc>
                <a:spcPts val="5886"/>
              </a:lnSpc>
              <a:spcBef>
                <a:spcPct val="0"/>
              </a:spcBef>
            </a:pPr>
            <a:r>
              <a:rPr lang="en-US" sz="4204">
                <a:solidFill>
                  <a:srgbClr val="000000"/>
                </a:solidFill>
                <a:latin typeface="Comic Sans"/>
                <a:ea typeface="Comic Sans"/>
                <a:cs typeface="Comic Sans"/>
                <a:sym typeface="Comic Sans"/>
              </a:rPr>
              <a:t>     Curriculum design is a term used to describe the purposeful, deliberate, and systematic organization of curriculum (instructional blocks) within a class or course. In other words, it is a way for teachers to plan instruction. </a:t>
            </a:r>
          </a:p>
        </p:txBody>
      </p:sp>
      <p:sp>
        <p:nvSpPr>
          <p:cNvPr id="4" name="Freeform 4"/>
          <p:cNvSpPr/>
          <p:nvPr/>
        </p:nvSpPr>
        <p:spPr>
          <a:xfrm>
            <a:off x="12706271" y="2234626"/>
            <a:ext cx="4553029" cy="4114800"/>
          </a:xfrm>
          <a:custGeom>
            <a:avLst/>
            <a:gdLst/>
            <a:ahLst/>
            <a:cxnLst/>
            <a:rect l="l" t="t" r="r" b="b"/>
            <a:pathLst>
              <a:path w="4553029" h="4114800">
                <a:moveTo>
                  <a:pt x="0" y="0"/>
                </a:moveTo>
                <a:lnTo>
                  <a:pt x="4553029" y="0"/>
                </a:lnTo>
                <a:lnTo>
                  <a:pt x="4553029" y="4114800"/>
                </a:lnTo>
                <a:lnTo>
                  <a:pt x="0" y="4114800"/>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5" name="Freeform 5"/>
          <p:cNvSpPr/>
          <p:nvPr/>
        </p:nvSpPr>
        <p:spPr>
          <a:xfrm>
            <a:off x="122713" y="196454"/>
            <a:ext cx="4696931" cy="1664493"/>
          </a:xfrm>
          <a:custGeom>
            <a:avLst/>
            <a:gdLst/>
            <a:ahLst/>
            <a:cxnLst/>
            <a:rect l="l" t="t" r="r" b="b"/>
            <a:pathLst>
              <a:path w="4696931" h="1664493">
                <a:moveTo>
                  <a:pt x="0" y="0"/>
                </a:moveTo>
                <a:lnTo>
                  <a:pt x="4696931" y="0"/>
                </a:lnTo>
                <a:lnTo>
                  <a:pt x="4696931" y="1664492"/>
                </a:lnTo>
                <a:lnTo>
                  <a:pt x="0" y="1664492"/>
                </a:lnTo>
                <a:lnTo>
                  <a:pt x="0" y="0"/>
                </a:lnTo>
                <a:close/>
              </a:path>
            </a:pathLst>
          </a:custGeom>
          <a:blipFill>
            <a:blip r:embed="rId5"/>
            <a:stretch>
              <a:fillRect l="-5726" t="-15148" r="-6442" b="-13128"/>
            </a:stretch>
          </a:blipFill>
        </p:spPr>
      </p:sp>
      <p:sp>
        <p:nvSpPr>
          <p:cNvPr id="6" name="Freeform 6"/>
          <p:cNvSpPr/>
          <p:nvPr/>
        </p:nvSpPr>
        <p:spPr>
          <a:xfrm>
            <a:off x="13096299" y="9061952"/>
            <a:ext cx="5115501" cy="1145339"/>
          </a:xfrm>
          <a:custGeom>
            <a:avLst/>
            <a:gdLst/>
            <a:ahLst/>
            <a:cxnLst/>
            <a:rect l="l" t="t" r="r" b="b"/>
            <a:pathLst>
              <a:path w="5115501" h="1145339">
                <a:moveTo>
                  <a:pt x="0" y="0"/>
                </a:moveTo>
                <a:lnTo>
                  <a:pt x="5115501" y="0"/>
                </a:lnTo>
                <a:lnTo>
                  <a:pt x="5115501" y="1145338"/>
                </a:lnTo>
                <a:lnTo>
                  <a:pt x="0" y="1145338"/>
                </a:lnTo>
                <a:lnTo>
                  <a:pt x="0" y="0"/>
                </a:lnTo>
                <a:close/>
              </a:path>
            </a:pathLst>
          </a:custGeom>
          <a:blipFill>
            <a:blip r:embed="rId6"/>
            <a:stretch>
              <a:fillRect l="-2672" r="-4156"/>
            </a:stretch>
          </a:blipFill>
        </p:spPr>
      </p:sp>
      <p:sp>
        <p:nvSpPr>
          <p:cNvPr id="7" name="Freeform 7"/>
          <p:cNvSpPr/>
          <p:nvPr/>
        </p:nvSpPr>
        <p:spPr>
          <a:xfrm>
            <a:off x="16795514" y="196454"/>
            <a:ext cx="1416286" cy="2003587"/>
          </a:xfrm>
          <a:custGeom>
            <a:avLst/>
            <a:gdLst/>
            <a:ahLst/>
            <a:cxnLst/>
            <a:rect l="l" t="t" r="r" b="b"/>
            <a:pathLst>
              <a:path w="1416286" h="2003587">
                <a:moveTo>
                  <a:pt x="0" y="0"/>
                </a:moveTo>
                <a:lnTo>
                  <a:pt x="1416286" y="0"/>
                </a:lnTo>
                <a:lnTo>
                  <a:pt x="1416286" y="2003587"/>
                </a:lnTo>
                <a:lnTo>
                  <a:pt x="0" y="2003587"/>
                </a:lnTo>
                <a:lnTo>
                  <a:pt x="0" y="0"/>
                </a:lnTo>
                <a:close/>
              </a:path>
            </a:pathLst>
          </a:custGeom>
          <a:blipFill>
            <a:blip r:embed="rId7"/>
            <a:stretch>
              <a:fillRect/>
            </a:stretch>
          </a:blipFill>
        </p:spPr>
      </p:sp>
      <p:sp>
        <p:nvSpPr>
          <p:cNvPr id="8" name="Freeform 8"/>
          <p:cNvSpPr/>
          <p:nvPr/>
        </p:nvSpPr>
        <p:spPr>
          <a:xfrm>
            <a:off x="122713" y="9122570"/>
            <a:ext cx="1093855" cy="1024102"/>
          </a:xfrm>
          <a:custGeom>
            <a:avLst/>
            <a:gdLst/>
            <a:ahLst/>
            <a:cxnLst/>
            <a:rect l="l" t="t" r="r" b="b"/>
            <a:pathLst>
              <a:path w="1093855" h="1024102">
                <a:moveTo>
                  <a:pt x="0" y="0"/>
                </a:moveTo>
                <a:lnTo>
                  <a:pt x="1093855" y="0"/>
                </a:lnTo>
                <a:lnTo>
                  <a:pt x="1093855" y="1024102"/>
                </a:lnTo>
                <a:lnTo>
                  <a:pt x="0" y="1024102"/>
                </a:lnTo>
                <a:lnTo>
                  <a:pt x="0" y="0"/>
                </a:lnTo>
                <a:close/>
              </a:path>
            </a:pathLst>
          </a:custGeom>
          <a:blipFill>
            <a:blip r:embed="rId8"/>
            <a:stretch>
              <a:fillRect/>
            </a:stretch>
          </a:blipFill>
        </p:spPr>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86978" b="-80905"/>
            </a:stretch>
          </a:blipFill>
        </p:spPr>
      </p:sp>
      <p:sp>
        <p:nvSpPr>
          <p:cNvPr id="3" name="TextBox 3"/>
          <p:cNvSpPr txBox="1"/>
          <p:nvPr/>
        </p:nvSpPr>
        <p:spPr>
          <a:xfrm>
            <a:off x="1246007" y="1992685"/>
            <a:ext cx="11460264" cy="7069266"/>
          </a:xfrm>
          <a:prstGeom prst="rect">
            <a:avLst/>
          </a:prstGeom>
        </p:spPr>
        <p:txBody>
          <a:bodyPr lIns="0" tIns="0" rIns="0" bIns="0" rtlCol="0" anchor="t">
            <a:spAutoFit/>
          </a:bodyPr>
          <a:lstStyle/>
          <a:p>
            <a:pPr algn="l">
              <a:lnSpc>
                <a:spcPts val="5090"/>
              </a:lnSpc>
            </a:pPr>
            <a:r>
              <a:rPr lang="en-US" sz="3635">
                <a:solidFill>
                  <a:srgbClr val="000000"/>
                </a:solidFill>
                <a:latin typeface="Comic Sans"/>
                <a:ea typeface="Comic Sans"/>
                <a:cs typeface="Comic Sans"/>
                <a:sym typeface="Comic Sans"/>
              </a:rPr>
              <a:t>     School curriculum for educators; in its most familiar sense, it refers to purposefully planned, clearly defined, written course goals and objectives. However, studies on curriculum show that the scope of the concept of curriculum is evaluated from a broader perspective depending on the relationship of the individual and the social environment with education and is linked to more complex processes.             </a:t>
            </a:r>
          </a:p>
          <a:p>
            <a:pPr algn="l">
              <a:lnSpc>
                <a:spcPts val="5090"/>
              </a:lnSpc>
              <a:spcBef>
                <a:spcPct val="0"/>
              </a:spcBef>
            </a:pPr>
            <a:r>
              <a:rPr lang="en-US" sz="3635">
                <a:solidFill>
                  <a:srgbClr val="000000"/>
                </a:solidFill>
                <a:latin typeface="Comic Sans"/>
                <a:ea typeface="Comic Sans"/>
                <a:cs typeface="Comic Sans"/>
                <a:sym typeface="Comic Sans"/>
              </a:rPr>
              <a:t>   When teachers design a curriculum, they identify what will be done, who will do it, and what schedule to follow.</a:t>
            </a:r>
          </a:p>
        </p:txBody>
      </p:sp>
      <p:sp>
        <p:nvSpPr>
          <p:cNvPr id="4" name="Freeform 4"/>
          <p:cNvSpPr/>
          <p:nvPr/>
        </p:nvSpPr>
        <p:spPr>
          <a:xfrm>
            <a:off x="12706271" y="2234626"/>
            <a:ext cx="4553029" cy="4114800"/>
          </a:xfrm>
          <a:custGeom>
            <a:avLst/>
            <a:gdLst/>
            <a:ahLst/>
            <a:cxnLst/>
            <a:rect l="l" t="t" r="r" b="b"/>
            <a:pathLst>
              <a:path w="4553029" h="4114800">
                <a:moveTo>
                  <a:pt x="0" y="0"/>
                </a:moveTo>
                <a:lnTo>
                  <a:pt x="4553029" y="0"/>
                </a:lnTo>
                <a:lnTo>
                  <a:pt x="4553029" y="4114800"/>
                </a:lnTo>
                <a:lnTo>
                  <a:pt x="0" y="4114800"/>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5" name="Freeform 5"/>
          <p:cNvSpPr/>
          <p:nvPr/>
        </p:nvSpPr>
        <p:spPr>
          <a:xfrm>
            <a:off x="122713" y="196454"/>
            <a:ext cx="4696931" cy="1664493"/>
          </a:xfrm>
          <a:custGeom>
            <a:avLst/>
            <a:gdLst/>
            <a:ahLst/>
            <a:cxnLst/>
            <a:rect l="l" t="t" r="r" b="b"/>
            <a:pathLst>
              <a:path w="4696931" h="1664493">
                <a:moveTo>
                  <a:pt x="0" y="0"/>
                </a:moveTo>
                <a:lnTo>
                  <a:pt x="4696931" y="0"/>
                </a:lnTo>
                <a:lnTo>
                  <a:pt x="4696931" y="1664492"/>
                </a:lnTo>
                <a:lnTo>
                  <a:pt x="0" y="1664492"/>
                </a:lnTo>
                <a:lnTo>
                  <a:pt x="0" y="0"/>
                </a:lnTo>
                <a:close/>
              </a:path>
            </a:pathLst>
          </a:custGeom>
          <a:blipFill>
            <a:blip r:embed="rId5"/>
            <a:stretch>
              <a:fillRect l="-5726" t="-15148" r="-6442" b="-13128"/>
            </a:stretch>
          </a:blipFill>
        </p:spPr>
      </p:sp>
      <p:sp>
        <p:nvSpPr>
          <p:cNvPr id="6" name="Freeform 6"/>
          <p:cNvSpPr/>
          <p:nvPr/>
        </p:nvSpPr>
        <p:spPr>
          <a:xfrm>
            <a:off x="13096299" y="9061952"/>
            <a:ext cx="5115501" cy="1145339"/>
          </a:xfrm>
          <a:custGeom>
            <a:avLst/>
            <a:gdLst/>
            <a:ahLst/>
            <a:cxnLst/>
            <a:rect l="l" t="t" r="r" b="b"/>
            <a:pathLst>
              <a:path w="5115501" h="1145339">
                <a:moveTo>
                  <a:pt x="0" y="0"/>
                </a:moveTo>
                <a:lnTo>
                  <a:pt x="5115501" y="0"/>
                </a:lnTo>
                <a:lnTo>
                  <a:pt x="5115501" y="1145338"/>
                </a:lnTo>
                <a:lnTo>
                  <a:pt x="0" y="1145338"/>
                </a:lnTo>
                <a:lnTo>
                  <a:pt x="0" y="0"/>
                </a:lnTo>
                <a:close/>
              </a:path>
            </a:pathLst>
          </a:custGeom>
          <a:blipFill>
            <a:blip r:embed="rId6"/>
            <a:stretch>
              <a:fillRect l="-2672" r="-4156"/>
            </a:stretch>
          </a:blipFill>
        </p:spPr>
      </p:sp>
      <p:sp>
        <p:nvSpPr>
          <p:cNvPr id="7" name="Freeform 7"/>
          <p:cNvSpPr/>
          <p:nvPr/>
        </p:nvSpPr>
        <p:spPr>
          <a:xfrm>
            <a:off x="16795514" y="196454"/>
            <a:ext cx="1416286" cy="2003587"/>
          </a:xfrm>
          <a:custGeom>
            <a:avLst/>
            <a:gdLst/>
            <a:ahLst/>
            <a:cxnLst/>
            <a:rect l="l" t="t" r="r" b="b"/>
            <a:pathLst>
              <a:path w="1416286" h="2003587">
                <a:moveTo>
                  <a:pt x="0" y="0"/>
                </a:moveTo>
                <a:lnTo>
                  <a:pt x="1416286" y="0"/>
                </a:lnTo>
                <a:lnTo>
                  <a:pt x="1416286" y="2003587"/>
                </a:lnTo>
                <a:lnTo>
                  <a:pt x="0" y="2003587"/>
                </a:lnTo>
                <a:lnTo>
                  <a:pt x="0" y="0"/>
                </a:lnTo>
                <a:close/>
              </a:path>
            </a:pathLst>
          </a:custGeom>
          <a:blipFill>
            <a:blip r:embed="rId7"/>
            <a:stretch>
              <a:fillRect/>
            </a:stretch>
          </a:blipFill>
        </p:spPr>
      </p:sp>
      <p:sp>
        <p:nvSpPr>
          <p:cNvPr id="8" name="Freeform 8"/>
          <p:cNvSpPr/>
          <p:nvPr/>
        </p:nvSpPr>
        <p:spPr>
          <a:xfrm>
            <a:off x="122713" y="9122570"/>
            <a:ext cx="1093855" cy="1024102"/>
          </a:xfrm>
          <a:custGeom>
            <a:avLst/>
            <a:gdLst/>
            <a:ahLst/>
            <a:cxnLst/>
            <a:rect l="l" t="t" r="r" b="b"/>
            <a:pathLst>
              <a:path w="1093855" h="1024102">
                <a:moveTo>
                  <a:pt x="0" y="0"/>
                </a:moveTo>
                <a:lnTo>
                  <a:pt x="1093855" y="0"/>
                </a:lnTo>
                <a:lnTo>
                  <a:pt x="1093855" y="1024102"/>
                </a:lnTo>
                <a:lnTo>
                  <a:pt x="0" y="1024102"/>
                </a:lnTo>
                <a:lnTo>
                  <a:pt x="0" y="0"/>
                </a:lnTo>
                <a:close/>
              </a:path>
            </a:pathLst>
          </a:custGeom>
          <a:blipFill>
            <a:blip r:embed="rId8"/>
            <a:stretch>
              <a:fillRect/>
            </a:stretch>
          </a:blipFill>
        </p:spPr>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86978" b="-80905"/>
            </a:stretch>
          </a:blipFill>
        </p:spPr>
      </p:sp>
      <p:sp>
        <p:nvSpPr>
          <p:cNvPr id="3" name="TextBox 3"/>
          <p:cNvSpPr txBox="1"/>
          <p:nvPr/>
        </p:nvSpPr>
        <p:spPr>
          <a:xfrm>
            <a:off x="1524000" y="1390560"/>
            <a:ext cx="13041109" cy="7867740"/>
          </a:xfrm>
          <a:prstGeom prst="rect">
            <a:avLst/>
          </a:prstGeom>
        </p:spPr>
        <p:txBody>
          <a:bodyPr lIns="0" tIns="0" rIns="0" bIns="0" rtlCol="0" anchor="t">
            <a:spAutoFit/>
          </a:bodyPr>
          <a:lstStyle/>
          <a:p>
            <a:pPr algn="ctr">
              <a:lnSpc>
                <a:spcPts val="4466"/>
              </a:lnSpc>
            </a:pPr>
            <a:r>
              <a:rPr lang="en-US" sz="3785" b="1">
                <a:solidFill>
                  <a:srgbClr val="000000"/>
                </a:solidFill>
                <a:latin typeface="Comic Sans Bold"/>
                <a:ea typeface="Comic Sans Bold"/>
                <a:cs typeface="Comic Sans Bold"/>
                <a:sym typeface="Comic Sans Bold"/>
              </a:rPr>
              <a:t>Purpose of Curriculum Design</a:t>
            </a:r>
          </a:p>
          <a:p>
            <a:pPr algn="l">
              <a:lnSpc>
                <a:spcPts val="4466"/>
              </a:lnSpc>
            </a:pPr>
            <a:endParaRPr lang="en-US" sz="3785" b="1">
              <a:solidFill>
                <a:srgbClr val="000000"/>
              </a:solidFill>
              <a:latin typeface="Comic Sans Bold"/>
              <a:ea typeface="Comic Sans Bold"/>
              <a:cs typeface="Comic Sans Bold"/>
              <a:sym typeface="Comic Sans Bold"/>
            </a:endParaRPr>
          </a:p>
          <a:p>
            <a:pPr algn="l">
              <a:lnSpc>
                <a:spcPts val="4466"/>
              </a:lnSpc>
            </a:pPr>
            <a:r>
              <a:rPr lang="en-US" sz="3785">
                <a:solidFill>
                  <a:srgbClr val="000000"/>
                </a:solidFill>
                <a:latin typeface="Comic Sans"/>
                <a:ea typeface="Comic Sans"/>
                <a:cs typeface="Comic Sans"/>
                <a:sym typeface="Comic Sans"/>
              </a:rPr>
              <a:t>     Teachers design each curriculum with a specific educational purpose in mind. The ultimate goal is to improve student learning, but there are other reasons to employ curriculum design. For example, designing a curriculum for middle school students with both elementary and high school curricula in mind helps ensure that learning goals are aligned and complement each other from one stage to the next. If a middle school curriculum is designed without taking prior knowledge from elementary school or future learning in high school into account it can create real problems for students. </a:t>
            </a:r>
          </a:p>
          <a:p>
            <a:pPr marL="0" lvl="0" indent="0" algn="l">
              <a:lnSpc>
                <a:spcPts val="4466"/>
              </a:lnSpc>
            </a:pPr>
            <a:endParaRPr lang="en-US" sz="3785">
              <a:solidFill>
                <a:srgbClr val="000000"/>
              </a:solidFill>
              <a:latin typeface="Comic Sans"/>
              <a:ea typeface="Comic Sans"/>
              <a:cs typeface="Comic Sans"/>
              <a:sym typeface="Comic Sans"/>
            </a:endParaRPr>
          </a:p>
        </p:txBody>
      </p:sp>
      <p:sp>
        <p:nvSpPr>
          <p:cNvPr id="4" name="Freeform 4"/>
          <p:cNvSpPr/>
          <p:nvPr/>
        </p:nvSpPr>
        <p:spPr>
          <a:xfrm>
            <a:off x="14565109" y="2331669"/>
            <a:ext cx="2610764" cy="2987998"/>
          </a:xfrm>
          <a:custGeom>
            <a:avLst/>
            <a:gdLst/>
            <a:ahLst/>
            <a:cxnLst/>
            <a:rect l="l" t="t" r="r" b="b"/>
            <a:pathLst>
              <a:path w="2610764" h="2987998">
                <a:moveTo>
                  <a:pt x="0" y="0"/>
                </a:moveTo>
                <a:lnTo>
                  <a:pt x="2610763" y="0"/>
                </a:lnTo>
                <a:lnTo>
                  <a:pt x="2610763" y="2987998"/>
                </a:lnTo>
                <a:lnTo>
                  <a:pt x="0" y="2987998"/>
                </a:lnTo>
                <a:lnTo>
                  <a:pt x="0" y="0"/>
                </a:lnTo>
                <a:close/>
              </a:path>
            </a:pathLst>
          </a:custGeom>
          <a:blipFill>
            <a:blip r:embed="rId3"/>
            <a:stretch>
              <a:fillRect/>
            </a:stretch>
          </a:blipFill>
        </p:spPr>
      </p:sp>
      <p:sp>
        <p:nvSpPr>
          <p:cNvPr id="5" name="Freeform 5"/>
          <p:cNvSpPr/>
          <p:nvPr/>
        </p:nvSpPr>
        <p:spPr>
          <a:xfrm>
            <a:off x="122713" y="196454"/>
            <a:ext cx="3915438" cy="1387548"/>
          </a:xfrm>
          <a:custGeom>
            <a:avLst/>
            <a:gdLst/>
            <a:ahLst/>
            <a:cxnLst/>
            <a:rect l="l" t="t" r="r" b="b"/>
            <a:pathLst>
              <a:path w="3915438" h="1387548">
                <a:moveTo>
                  <a:pt x="0" y="0"/>
                </a:moveTo>
                <a:lnTo>
                  <a:pt x="3915438" y="0"/>
                </a:lnTo>
                <a:lnTo>
                  <a:pt x="3915438" y="1387548"/>
                </a:lnTo>
                <a:lnTo>
                  <a:pt x="0" y="1387548"/>
                </a:lnTo>
                <a:lnTo>
                  <a:pt x="0" y="0"/>
                </a:lnTo>
                <a:close/>
              </a:path>
            </a:pathLst>
          </a:custGeom>
          <a:blipFill>
            <a:blip r:embed="rId4"/>
            <a:stretch>
              <a:fillRect l="-5726" t="-15148" r="-6442" b="-13128"/>
            </a:stretch>
          </a:blipFill>
        </p:spPr>
      </p:sp>
      <p:sp>
        <p:nvSpPr>
          <p:cNvPr id="6" name="Freeform 6"/>
          <p:cNvSpPr/>
          <p:nvPr/>
        </p:nvSpPr>
        <p:spPr>
          <a:xfrm>
            <a:off x="13096299" y="9061952"/>
            <a:ext cx="5115501" cy="1145339"/>
          </a:xfrm>
          <a:custGeom>
            <a:avLst/>
            <a:gdLst/>
            <a:ahLst/>
            <a:cxnLst/>
            <a:rect l="l" t="t" r="r" b="b"/>
            <a:pathLst>
              <a:path w="5115501" h="1145339">
                <a:moveTo>
                  <a:pt x="0" y="0"/>
                </a:moveTo>
                <a:lnTo>
                  <a:pt x="5115501" y="0"/>
                </a:lnTo>
                <a:lnTo>
                  <a:pt x="5115501" y="1145338"/>
                </a:lnTo>
                <a:lnTo>
                  <a:pt x="0" y="1145338"/>
                </a:lnTo>
                <a:lnTo>
                  <a:pt x="0" y="0"/>
                </a:lnTo>
                <a:close/>
              </a:path>
            </a:pathLst>
          </a:custGeom>
          <a:blipFill>
            <a:blip r:embed="rId5"/>
            <a:stretch>
              <a:fillRect l="-2672" r="-4156"/>
            </a:stretch>
          </a:blipFill>
        </p:spPr>
      </p:sp>
      <p:sp>
        <p:nvSpPr>
          <p:cNvPr id="7" name="Freeform 7"/>
          <p:cNvSpPr/>
          <p:nvPr/>
        </p:nvSpPr>
        <p:spPr>
          <a:xfrm>
            <a:off x="16795514" y="196454"/>
            <a:ext cx="1416286" cy="2003587"/>
          </a:xfrm>
          <a:custGeom>
            <a:avLst/>
            <a:gdLst/>
            <a:ahLst/>
            <a:cxnLst/>
            <a:rect l="l" t="t" r="r" b="b"/>
            <a:pathLst>
              <a:path w="1416286" h="2003587">
                <a:moveTo>
                  <a:pt x="0" y="0"/>
                </a:moveTo>
                <a:lnTo>
                  <a:pt x="1416286" y="0"/>
                </a:lnTo>
                <a:lnTo>
                  <a:pt x="1416286" y="2003587"/>
                </a:lnTo>
                <a:lnTo>
                  <a:pt x="0" y="2003587"/>
                </a:lnTo>
                <a:lnTo>
                  <a:pt x="0" y="0"/>
                </a:lnTo>
                <a:close/>
              </a:path>
            </a:pathLst>
          </a:custGeom>
          <a:blipFill>
            <a:blip r:embed="rId6"/>
            <a:stretch>
              <a:fillRect/>
            </a:stretch>
          </a:blipFill>
        </p:spPr>
      </p:sp>
      <p:sp>
        <p:nvSpPr>
          <p:cNvPr id="8" name="Freeform 8"/>
          <p:cNvSpPr/>
          <p:nvPr/>
        </p:nvSpPr>
        <p:spPr>
          <a:xfrm>
            <a:off x="122713" y="9122570"/>
            <a:ext cx="1093855" cy="1024102"/>
          </a:xfrm>
          <a:custGeom>
            <a:avLst/>
            <a:gdLst/>
            <a:ahLst/>
            <a:cxnLst/>
            <a:rect l="l" t="t" r="r" b="b"/>
            <a:pathLst>
              <a:path w="1093855" h="1024102">
                <a:moveTo>
                  <a:pt x="0" y="0"/>
                </a:moveTo>
                <a:lnTo>
                  <a:pt x="1093855" y="0"/>
                </a:lnTo>
                <a:lnTo>
                  <a:pt x="1093855" y="1024102"/>
                </a:lnTo>
                <a:lnTo>
                  <a:pt x="0" y="1024102"/>
                </a:lnTo>
                <a:lnTo>
                  <a:pt x="0" y="0"/>
                </a:lnTo>
                <a:close/>
              </a:path>
            </a:pathLst>
          </a:custGeom>
          <a:blipFill>
            <a:blip r:embed="rId7"/>
            <a:stretch>
              <a:fillRect/>
            </a:stretch>
          </a:blipFill>
        </p:spPr>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86978" b="-80905"/>
            </a:stretch>
          </a:blipFill>
        </p:spPr>
      </p:sp>
      <p:sp>
        <p:nvSpPr>
          <p:cNvPr id="3" name="TextBox 3"/>
          <p:cNvSpPr txBox="1"/>
          <p:nvPr/>
        </p:nvSpPr>
        <p:spPr>
          <a:xfrm>
            <a:off x="3571875" y="2785745"/>
            <a:ext cx="11908929" cy="4725035"/>
          </a:xfrm>
          <a:prstGeom prst="rect">
            <a:avLst/>
          </a:prstGeom>
        </p:spPr>
        <p:txBody>
          <a:bodyPr lIns="0" tIns="0" rIns="0" bIns="0" rtlCol="0" anchor="t">
            <a:spAutoFit/>
          </a:bodyPr>
          <a:lstStyle/>
          <a:p>
            <a:pPr algn="l">
              <a:lnSpc>
                <a:spcPts val="4720"/>
              </a:lnSpc>
            </a:pPr>
            <a:r>
              <a:rPr lang="en-US" sz="4000" b="1">
                <a:solidFill>
                  <a:srgbClr val="000000"/>
                </a:solidFill>
                <a:latin typeface="Comic Sans Bold"/>
                <a:ea typeface="Comic Sans Bold"/>
                <a:cs typeface="Comic Sans Bold"/>
                <a:sym typeface="Comic Sans Bold"/>
              </a:rPr>
              <a:t>Types of Curriculum Design</a:t>
            </a:r>
          </a:p>
          <a:p>
            <a:pPr algn="l">
              <a:lnSpc>
                <a:spcPts val="4720"/>
              </a:lnSpc>
            </a:pPr>
            <a:endParaRPr lang="en-US" sz="4000" b="1">
              <a:solidFill>
                <a:srgbClr val="000000"/>
              </a:solidFill>
              <a:latin typeface="Comic Sans Bold"/>
              <a:ea typeface="Comic Sans Bold"/>
              <a:cs typeface="Comic Sans Bold"/>
              <a:sym typeface="Comic Sans Bold"/>
            </a:endParaRPr>
          </a:p>
          <a:p>
            <a:pPr algn="l">
              <a:lnSpc>
                <a:spcPts val="4720"/>
              </a:lnSpc>
            </a:pPr>
            <a:r>
              <a:rPr lang="en-US" sz="4000">
                <a:solidFill>
                  <a:srgbClr val="000000"/>
                </a:solidFill>
                <a:latin typeface="Comic Sans"/>
                <a:ea typeface="Comic Sans"/>
                <a:cs typeface="Comic Sans"/>
                <a:sym typeface="Comic Sans"/>
              </a:rPr>
              <a:t>There are three basic types of curriculum design:</a:t>
            </a:r>
          </a:p>
          <a:p>
            <a:pPr algn="l">
              <a:lnSpc>
                <a:spcPts val="4720"/>
              </a:lnSpc>
            </a:pPr>
            <a:endParaRPr lang="en-US" sz="4000">
              <a:solidFill>
                <a:srgbClr val="000000"/>
              </a:solidFill>
              <a:latin typeface="Comic Sans"/>
              <a:ea typeface="Comic Sans"/>
              <a:cs typeface="Comic Sans"/>
              <a:sym typeface="Comic Sans"/>
            </a:endParaRPr>
          </a:p>
          <a:p>
            <a:pPr marL="863601" lvl="1" indent="-431801" algn="l">
              <a:lnSpc>
                <a:spcPts val="4720"/>
              </a:lnSpc>
              <a:buFont typeface="Arial"/>
              <a:buChar char="•"/>
            </a:pPr>
            <a:r>
              <a:rPr lang="en-US" sz="4000">
                <a:solidFill>
                  <a:srgbClr val="000000"/>
                </a:solidFill>
                <a:latin typeface="Comic Sans"/>
                <a:ea typeface="Comic Sans"/>
                <a:cs typeface="Comic Sans"/>
                <a:sym typeface="Comic Sans"/>
              </a:rPr>
              <a:t>Subject-centered design</a:t>
            </a:r>
          </a:p>
          <a:p>
            <a:pPr marL="863601" lvl="1" indent="-431801" algn="l">
              <a:lnSpc>
                <a:spcPts val="4720"/>
              </a:lnSpc>
              <a:buFont typeface="Arial"/>
              <a:buChar char="•"/>
            </a:pPr>
            <a:r>
              <a:rPr lang="en-US" sz="4000">
                <a:solidFill>
                  <a:srgbClr val="000000"/>
                </a:solidFill>
                <a:latin typeface="Comic Sans"/>
                <a:ea typeface="Comic Sans"/>
                <a:cs typeface="Comic Sans"/>
                <a:sym typeface="Comic Sans"/>
              </a:rPr>
              <a:t>Learner-centered design</a:t>
            </a:r>
          </a:p>
          <a:p>
            <a:pPr marL="863601" lvl="1" indent="-431801" algn="l">
              <a:lnSpc>
                <a:spcPts val="4720"/>
              </a:lnSpc>
              <a:buFont typeface="Arial"/>
              <a:buChar char="•"/>
            </a:pPr>
            <a:r>
              <a:rPr lang="en-US" sz="4000">
                <a:solidFill>
                  <a:srgbClr val="000000"/>
                </a:solidFill>
                <a:latin typeface="Comic Sans"/>
                <a:ea typeface="Comic Sans"/>
                <a:cs typeface="Comic Sans"/>
                <a:sym typeface="Comic Sans"/>
              </a:rPr>
              <a:t>Problem-centered design</a:t>
            </a:r>
          </a:p>
          <a:p>
            <a:pPr marL="0" lvl="0" indent="0" algn="l">
              <a:lnSpc>
                <a:spcPts val="4720"/>
              </a:lnSpc>
            </a:pPr>
            <a:endParaRPr lang="en-US" sz="4000">
              <a:solidFill>
                <a:srgbClr val="000000"/>
              </a:solidFill>
              <a:latin typeface="Comic Sans"/>
              <a:ea typeface="Comic Sans"/>
              <a:cs typeface="Comic Sans"/>
              <a:sym typeface="Comic Sans"/>
            </a:endParaRPr>
          </a:p>
        </p:txBody>
      </p:sp>
      <p:sp>
        <p:nvSpPr>
          <p:cNvPr id="4" name="Freeform 4"/>
          <p:cNvSpPr/>
          <p:nvPr/>
        </p:nvSpPr>
        <p:spPr>
          <a:xfrm>
            <a:off x="122713" y="196454"/>
            <a:ext cx="4696931" cy="1664493"/>
          </a:xfrm>
          <a:custGeom>
            <a:avLst/>
            <a:gdLst/>
            <a:ahLst/>
            <a:cxnLst/>
            <a:rect l="l" t="t" r="r" b="b"/>
            <a:pathLst>
              <a:path w="4696931" h="1664493">
                <a:moveTo>
                  <a:pt x="0" y="0"/>
                </a:moveTo>
                <a:lnTo>
                  <a:pt x="4696931" y="0"/>
                </a:lnTo>
                <a:lnTo>
                  <a:pt x="4696931" y="1664492"/>
                </a:lnTo>
                <a:lnTo>
                  <a:pt x="0" y="1664492"/>
                </a:lnTo>
                <a:lnTo>
                  <a:pt x="0" y="0"/>
                </a:lnTo>
                <a:close/>
              </a:path>
            </a:pathLst>
          </a:custGeom>
          <a:blipFill>
            <a:blip r:embed="rId3"/>
            <a:stretch>
              <a:fillRect l="-5726" t="-15148" r="-6442" b="-13128"/>
            </a:stretch>
          </a:blipFill>
        </p:spPr>
      </p:sp>
      <p:sp>
        <p:nvSpPr>
          <p:cNvPr id="5" name="Freeform 5"/>
          <p:cNvSpPr/>
          <p:nvPr/>
        </p:nvSpPr>
        <p:spPr>
          <a:xfrm>
            <a:off x="13096299" y="9061952"/>
            <a:ext cx="5115501" cy="1145339"/>
          </a:xfrm>
          <a:custGeom>
            <a:avLst/>
            <a:gdLst/>
            <a:ahLst/>
            <a:cxnLst/>
            <a:rect l="l" t="t" r="r" b="b"/>
            <a:pathLst>
              <a:path w="5115501" h="1145339">
                <a:moveTo>
                  <a:pt x="0" y="0"/>
                </a:moveTo>
                <a:lnTo>
                  <a:pt x="5115501" y="0"/>
                </a:lnTo>
                <a:lnTo>
                  <a:pt x="5115501" y="1145338"/>
                </a:lnTo>
                <a:lnTo>
                  <a:pt x="0" y="1145338"/>
                </a:lnTo>
                <a:lnTo>
                  <a:pt x="0" y="0"/>
                </a:lnTo>
                <a:close/>
              </a:path>
            </a:pathLst>
          </a:custGeom>
          <a:blipFill>
            <a:blip r:embed="rId4"/>
            <a:stretch>
              <a:fillRect l="-2672" r="-4156"/>
            </a:stretch>
          </a:blipFill>
        </p:spPr>
      </p:sp>
      <p:sp>
        <p:nvSpPr>
          <p:cNvPr id="6" name="Freeform 6"/>
          <p:cNvSpPr/>
          <p:nvPr/>
        </p:nvSpPr>
        <p:spPr>
          <a:xfrm>
            <a:off x="16795514" y="196454"/>
            <a:ext cx="1416286" cy="2003587"/>
          </a:xfrm>
          <a:custGeom>
            <a:avLst/>
            <a:gdLst/>
            <a:ahLst/>
            <a:cxnLst/>
            <a:rect l="l" t="t" r="r" b="b"/>
            <a:pathLst>
              <a:path w="1416286" h="2003587">
                <a:moveTo>
                  <a:pt x="0" y="0"/>
                </a:moveTo>
                <a:lnTo>
                  <a:pt x="1416286" y="0"/>
                </a:lnTo>
                <a:lnTo>
                  <a:pt x="1416286" y="2003587"/>
                </a:lnTo>
                <a:lnTo>
                  <a:pt x="0" y="2003587"/>
                </a:lnTo>
                <a:lnTo>
                  <a:pt x="0" y="0"/>
                </a:lnTo>
                <a:close/>
              </a:path>
            </a:pathLst>
          </a:custGeom>
          <a:blipFill>
            <a:blip r:embed="rId5"/>
            <a:stretch>
              <a:fillRect/>
            </a:stretch>
          </a:blipFill>
        </p:spPr>
      </p:sp>
      <p:sp>
        <p:nvSpPr>
          <p:cNvPr id="7" name="Freeform 7"/>
          <p:cNvSpPr/>
          <p:nvPr/>
        </p:nvSpPr>
        <p:spPr>
          <a:xfrm>
            <a:off x="122713" y="9122570"/>
            <a:ext cx="1093855" cy="1024102"/>
          </a:xfrm>
          <a:custGeom>
            <a:avLst/>
            <a:gdLst/>
            <a:ahLst/>
            <a:cxnLst/>
            <a:rect l="l" t="t" r="r" b="b"/>
            <a:pathLst>
              <a:path w="1093855" h="1024102">
                <a:moveTo>
                  <a:pt x="0" y="0"/>
                </a:moveTo>
                <a:lnTo>
                  <a:pt x="1093855" y="0"/>
                </a:lnTo>
                <a:lnTo>
                  <a:pt x="1093855" y="1024102"/>
                </a:lnTo>
                <a:lnTo>
                  <a:pt x="0" y="1024102"/>
                </a:lnTo>
                <a:lnTo>
                  <a:pt x="0" y="0"/>
                </a:lnTo>
                <a:close/>
              </a:path>
            </a:pathLst>
          </a:custGeom>
          <a:blipFill>
            <a:blip r:embed="rId6"/>
            <a:stretch>
              <a:fillRect/>
            </a:stretch>
          </a:blipFill>
        </p:spPr>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86978" b="-80905"/>
            </a:stretch>
          </a:blipFill>
        </p:spPr>
      </p:sp>
      <p:sp>
        <p:nvSpPr>
          <p:cNvPr id="3" name="TextBox 3"/>
          <p:cNvSpPr txBox="1"/>
          <p:nvPr/>
        </p:nvSpPr>
        <p:spPr>
          <a:xfrm>
            <a:off x="1482730" y="2836303"/>
            <a:ext cx="10661629" cy="5613400"/>
          </a:xfrm>
          <a:prstGeom prst="rect">
            <a:avLst/>
          </a:prstGeom>
        </p:spPr>
        <p:txBody>
          <a:bodyPr lIns="0" tIns="0" rIns="0" bIns="0" rtlCol="0" anchor="t">
            <a:spAutoFit/>
          </a:bodyPr>
          <a:lstStyle/>
          <a:p>
            <a:pPr algn="l">
              <a:lnSpc>
                <a:spcPts val="5600"/>
              </a:lnSpc>
              <a:spcBef>
                <a:spcPct val="0"/>
              </a:spcBef>
            </a:pPr>
            <a:r>
              <a:rPr lang="en-US" sz="4000" b="1">
                <a:solidFill>
                  <a:srgbClr val="000000"/>
                </a:solidFill>
                <a:latin typeface="Comic Sans Bold"/>
                <a:ea typeface="Comic Sans Bold"/>
                <a:cs typeface="Comic Sans Bold"/>
                <a:sym typeface="Comic Sans Bold"/>
              </a:rPr>
              <a:t>Subject-Centered Curriculum Design</a:t>
            </a:r>
          </a:p>
          <a:p>
            <a:pPr algn="l">
              <a:lnSpc>
                <a:spcPts val="5600"/>
              </a:lnSpc>
              <a:spcBef>
                <a:spcPct val="0"/>
              </a:spcBef>
            </a:pPr>
            <a:endParaRPr lang="en-US" sz="4000" b="1">
              <a:solidFill>
                <a:srgbClr val="000000"/>
              </a:solidFill>
              <a:latin typeface="Comic Sans Bold"/>
              <a:ea typeface="Comic Sans Bold"/>
              <a:cs typeface="Comic Sans Bold"/>
              <a:sym typeface="Comic Sans Bold"/>
            </a:endParaRPr>
          </a:p>
          <a:p>
            <a:pPr algn="l">
              <a:lnSpc>
                <a:spcPts val="5600"/>
              </a:lnSpc>
              <a:spcBef>
                <a:spcPct val="0"/>
              </a:spcBef>
            </a:pPr>
            <a:r>
              <a:rPr lang="en-US" sz="4000">
                <a:solidFill>
                  <a:srgbClr val="000000"/>
                </a:solidFill>
                <a:latin typeface="Comic Sans"/>
                <a:ea typeface="Comic Sans"/>
                <a:cs typeface="Comic Sans"/>
                <a:sym typeface="Comic Sans"/>
              </a:rPr>
              <a:t>Subject-centered curriculum design revolves around a particular subject matter or discipline. For example, a subject-centered curriculum may focus on math or biology. This curriculum design tends to focus on the subject rather than the individual. </a:t>
            </a:r>
          </a:p>
        </p:txBody>
      </p:sp>
      <p:sp>
        <p:nvSpPr>
          <p:cNvPr id="4" name="Freeform 4"/>
          <p:cNvSpPr/>
          <p:nvPr/>
        </p:nvSpPr>
        <p:spPr>
          <a:xfrm>
            <a:off x="13096299" y="4635483"/>
            <a:ext cx="3067050" cy="3067050"/>
          </a:xfrm>
          <a:custGeom>
            <a:avLst/>
            <a:gdLst/>
            <a:ahLst/>
            <a:cxnLst/>
            <a:rect l="l" t="t" r="r" b="b"/>
            <a:pathLst>
              <a:path w="3067050" h="3067050">
                <a:moveTo>
                  <a:pt x="0" y="0"/>
                </a:moveTo>
                <a:lnTo>
                  <a:pt x="3067050" y="0"/>
                </a:lnTo>
                <a:lnTo>
                  <a:pt x="3067050" y="3067050"/>
                </a:lnTo>
                <a:lnTo>
                  <a:pt x="0" y="3067050"/>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5" name="Freeform 5"/>
          <p:cNvSpPr/>
          <p:nvPr/>
        </p:nvSpPr>
        <p:spPr>
          <a:xfrm>
            <a:off x="122713" y="196454"/>
            <a:ext cx="4696931" cy="1664493"/>
          </a:xfrm>
          <a:custGeom>
            <a:avLst/>
            <a:gdLst/>
            <a:ahLst/>
            <a:cxnLst/>
            <a:rect l="l" t="t" r="r" b="b"/>
            <a:pathLst>
              <a:path w="4696931" h="1664493">
                <a:moveTo>
                  <a:pt x="0" y="0"/>
                </a:moveTo>
                <a:lnTo>
                  <a:pt x="4696931" y="0"/>
                </a:lnTo>
                <a:lnTo>
                  <a:pt x="4696931" y="1664492"/>
                </a:lnTo>
                <a:lnTo>
                  <a:pt x="0" y="1664492"/>
                </a:lnTo>
                <a:lnTo>
                  <a:pt x="0" y="0"/>
                </a:lnTo>
                <a:close/>
              </a:path>
            </a:pathLst>
          </a:custGeom>
          <a:blipFill>
            <a:blip r:embed="rId5"/>
            <a:stretch>
              <a:fillRect l="-5726" t="-15148" r="-6442" b="-13128"/>
            </a:stretch>
          </a:blipFill>
        </p:spPr>
      </p:sp>
      <p:sp>
        <p:nvSpPr>
          <p:cNvPr id="6" name="Freeform 6"/>
          <p:cNvSpPr/>
          <p:nvPr/>
        </p:nvSpPr>
        <p:spPr>
          <a:xfrm>
            <a:off x="13096299" y="9061952"/>
            <a:ext cx="5115501" cy="1145339"/>
          </a:xfrm>
          <a:custGeom>
            <a:avLst/>
            <a:gdLst/>
            <a:ahLst/>
            <a:cxnLst/>
            <a:rect l="l" t="t" r="r" b="b"/>
            <a:pathLst>
              <a:path w="5115501" h="1145339">
                <a:moveTo>
                  <a:pt x="0" y="0"/>
                </a:moveTo>
                <a:lnTo>
                  <a:pt x="5115501" y="0"/>
                </a:lnTo>
                <a:lnTo>
                  <a:pt x="5115501" y="1145338"/>
                </a:lnTo>
                <a:lnTo>
                  <a:pt x="0" y="1145338"/>
                </a:lnTo>
                <a:lnTo>
                  <a:pt x="0" y="0"/>
                </a:lnTo>
                <a:close/>
              </a:path>
            </a:pathLst>
          </a:custGeom>
          <a:blipFill>
            <a:blip r:embed="rId6"/>
            <a:stretch>
              <a:fillRect l="-2672" r="-4156"/>
            </a:stretch>
          </a:blipFill>
        </p:spPr>
      </p:sp>
      <p:sp>
        <p:nvSpPr>
          <p:cNvPr id="7" name="Freeform 7"/>
          <p:cNvSpPr/>
          <p:nvPr/>
        </p:nvSpPr>
        <p:spPr>
          <a:xfrm>
            <a:off x="16795514" y="196454"/>
            <a:ext cx="1416286" cy="2003587"/>
          </a:xfrm>
          <a:custGeom>
            <a:avLst/>
            <a:gdLst/>
            <a:ahLst/>
            <a:cxnLst/>
            <a:rect l="l" t="t" r="r" b="b"/>
            <a:pathLst>
              <a:path w="1416286" h="2003587">
                <a:moveTo>
                  <a:pt x="0" y="0"/>
                </a:moveTo>
                <a:lnTo>
                  <a:pt x="1416286" y="0"/>
                </a:lnTo>
                <a:lnTo>
                  <a:pt x="1416286" y="2003587"/>
                </a:lnTo>
                <a:lnTo>
                  <a:pt x="0" y="2003587"/>
                </a:lnTo>
                <a:lnTo>
                  <a:pt x="0" y="0"/>
                </a:lnTo>
                <a:close/>
              </a:path>
            </a:pathLst>
          </a:custGeom>
          <a:blipFill>
            <a:blip r:embed="rId7"/>
            <a:stretch>
              <a:fillRect/>
            </a:stretch>
          </a:blipFill>
        </p:spPr>
      </p:sp>
      <p:sp>
        <p:nvSpPr>
          <p:cNvPr id="8" name="Freeform 8"/>
          <p:cNvSpPr/>
          <p:nvPr/>
        </p:nvSpPr>
        <p:spPr>
          <a:xfrm>
            <a:off x="122713" y="9122570"/>
            <a:ext cx="1093855" cy="1024102"/>
          </a:xfrm>
          <a:custGeom>
            <a:avLst/>
            <a:gdLst/>
            <a:ahLst/>
            <a:cxnLst/>
            <a:rect l="l" t="t" r="r" b="b"/>
            <a:pathLst>
              <a:path w="1093855" h="1024102">
                <a:moveTo>
                  <a:pt x="0" y="0"/>
                </a:moveTo>
                <a:lnTo>
                  <a:pt x="1093855" y="0"/>
                </a:lnTo>
                <a:lnTo>
                  <a:pt x="1093855" y="1024102"/>
                </a:lnTo>
                <a:lnTo>
                  <a:pt x="0" y="1024102"/>
                </a:lnTo>
                <a:lnTo>
                  <a:pt x="0" y="0"/>
                </a:lnTo>
                <a:close/>
              </a:path>
            </a:pathLst>
          </a:custGeom>
          <a:blipFill>
            <a:blip r:embed="rId8"/>
            <a:stretch>
              <a:fillRect/>
            </a:stretch>
          </a:blipFill>
        </p:spPr>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86978" b="-80905"/>
            </a:stretch>
          </a:blipFill>
        </p:spPr>
      </p:sp>
      <p:sp>
        <p:nvSpPr>
          <p:cNvPr id="3" name="TextBox 3"/>
          <p:cNvSpPr txBox="1"/>
          <p:nvPr/>
        </p:nvSpPr>
        <p:spPr>
          <a:xfrm>
            <a:off x="2046768" y="2242903"/>
            <a:ext cx="14194465" cy="5810719"/>
          </a:xfrm>
          <a:prstGeom prst="rect">
            <a:avLst/>
          </a:prstGeom>
        </p:spPr>
        <p:txBody>
          <a:bodyPr lIns="0" tIns="0" rIns="0" bIns="0" rtlCol="0" anchor="t">
            <a:spAutoFit/>
          </a:bodyPr>
          <a:lstStyle/>
          <a:p>
            <a:pPr marL="0" lvl="0" indent="0" algn="l">
              <a:lnSpc>
                <a:spcPts val="4642"/>
              </a:lnSpc>
            </a:pPr>
            <a:r>
              <a:rPr lang="en-US" sz="3934">
                <a:solidFill>
                  <a:srgbClr val="000000"/>
                </a:solidFill>
                <a:latin typeface="Comic Sans"/>
                <a:ea typeface="Comic Sans"/>
                <a:cs typeface="Comic Sans"/>
                <a:sym typeface="Comic Sans"/>
              </a:rPr>
              <a:t>  </a:t>
            </a:r>
            <a:r>
              <a:rPr lang="en-US" sz="3934" b="1">
                <a:solidFill>
                  <a:srgbClr val="000000"/>
                </a:solidFill>
                <a:latin typeface="Comic Sans Bold"/>
                <a:ea typeface="Comic Sans Bold"/>
                <a:cs typeface="Comic Sans Bold"/>
                <a:sym typeface="Comic Sans Bold"/>
              </a:rPr>
              <a:t>  </a:t>
            </a:r>
            <a:r>
              <a:rPr lang="en-US" sz="3934">
                <a:solidFill>
                  <a:srgbClr val="000000"/>
                </a:solidFill>
                <a:latin typeface="Comic Sans"/>
                <a:ea typeface="Comic Sans"/>
                <a:cs typeface="Comic Sans"/>
                <a:sym typeface="Comic Sans"/>
              </a:rPr>
              <a:t>Subject-centered curriculum design describes what needs to be studied and how it should be studied. Core curriculum is an example of a subject-centered design that can be standardized across schools, states, and the country. In standardized core curricula, teachers are provided a pre-determined list detailing what they need to teach students, and specific examples of how these things should be taught. You can also find subject-centered designs in large college classes where teachers focus on a particular subject or discipline. </a:t>
            </a:r>
          </a:p>
        </p:txBody>
      </p:sp>
      <p:sp>
        <p:nvSpPr>
          <p:cNvPr id="4" name="Freeform 4"/>
          <p:cNvSpPr/>
          <p:nvPr/>
        </p:nvSpPr>
        <p:spPr>
          <a:xfrm>
            <a:off x="122713" y="196454"/>
            <a:ext cx="4696931" cy="1664493"/>
          </a:xfrm>
          <a:custGeom>
            <a:avLst/>
            <a:gdLst/>
            <a:ahLst/>
            <a:cxnLst/>
            <a:rect l="l" t="t" r="r" b="b"/>
            <a:pathLst>
              <a:path w="4696931" h="1664493">
                <a:moveTo>
                  <a:pt x="0" y="0"/>
                </a:moveTo>
                <a:lnTo>
                  <a:pt x="4696931" y="0"/>
                </a:lnTo>
                <a:lnTo>
                  <a:pt x="4696931" y="1664492"/>
                </a:lnTo>
                <a:lnTo>
                  <a:pt x="0" y="1664492"/>
                </a:lnTo>
                <a:lnTo>
                  <a:pt x="0" y="0"/>
                </a:lnTo>
                <a:close/>
              </a:path>
            </a:pathLst>
          </a:custGeom>
          <a:blipFill>
            <a:blip r:embed="rId3"/>
            <a:stretch>
              <a:fillRect l="-5726" t="-15148" r="-6442" b="-13128"/>
            </a:stretch>
          </a:blipFill>
        </p:spPr>
      </p:sp>
      <p:sp>
        <p:nvSpPr>
          <p:cNvPr id="5" name="Freeform 5"/>
          <p:cNvSpPr/>
          <p:nvPr/>
        </p:nvSpPr>
        <p:spPr>
          <a:xfrm>
            <a:off x="13096299" y="9061952"/>
            <a:ext cx="5115501" cy="1145339"/>
          </a:xfrm>
          <a:custGeom>
            <a:avLst/>
            <a:gdLst/>
            <a:ahLst/>
            <a:cxnLst/>
            <a:rect l="l" t="t" r="r" b="b"/>
            <a:pathLst>
              <a:path w="5115501" h="1145339">
                <a:moveTo>
                  <a:pt x="0" y="0"/>
                </a:moveTo>
                <a:lnTo>
                  <a:pt x="5115501" y="0"/>
                </a:lnTo>
                <a:lnTo>
                  <a:pt x="5115501" y="1145338"/>
                </a:lnTo>
                <a:lnTo>
                  <a:pt x="0" y="1145338"/>
                </a:lnTo>
                <a:lnTo>
                  <a:pt x="0" y="0"/>
                </a:lnTo>
                <a:close/>
              </a:path>
            </a:pathLst>
          </a:custGeom>
          <a:blipFill>
            <a:blip r:embed="rId4"/>
            <a:stretch>
              <a:fillRect l="-2672" r="-4156"/>
            </a:stretch>
          </a:blipFill>
        </p:spPr>
      </p:sp>
      <p:sp>
        <p:nvSpPr>
          <p:cNvPr id="6" name="Freeform 6"/>
          <p:cNvSpPr/>
          <p:nvPr/>
        </p:nvSpPr>
        <p:spPr>
          <a:xfrm>
            <a:off x="16795514" y="196454"/>
            <a:ext cx="1416286" cy="2003587"/>
          </a:xfrm>
          <a:custGeom>
            <a:avLst/>
            <a:gdLst/>
            <a:ahLst/>
            <a:cxnLst/>
            <a:rect l="l" t="t" r="r" b="b"/>
            <a:pathLst>
              <a:path w="1416286" h="2003587">
                <a:moveTo>
                  <a:pt x="0" y="0"/>
                </a:moveTo>
                <a:lnTo>
                  <a:pt x="1416286" y="0"/>
                </a:lnTo>
                <a:lnTo>
                  <a:pt x="1416286" y="2003587"/>
                </a:lnTo>
                <a:lnTo>
                  <a:pt x="0" y="2003587"/>
                </a:lnTo>
                <a:lnTo>
                  <a:pt x="0" y="0"/>
                </a:lnTo>
                <a:close/>
              </a:path>
            </a:pathLst>
          </a:custGeom>
          <a:blipFill>
            <a:blip r:embed="rId5"/>
            <a:stretch>
              <a:fillRect/>
            </a:stretch>
          </a:blipFill>
        </p:spPr>
      </p:sp>
      <p:sp>
        <p:nvSpPr>
          <p:cNvPr id="7" name="Freeform 7"/>
          <p:cNvSpPr/>
          <p:nvPr/>
        </p:nvSpPr>
        <p:spPr>
          <a:xfrm>
            <a:off x="122713" y="9122570"/>
            <a:ext cx="1093855" cy="1024102"/>
          </a:xfrm>
          <a:custGeom>
            <a:avLst/>
            <a:gdLst/>
            <a:ahLst/>
            <a:cxnLst/>
            <a:rect l="l" t="t" r="r" b="b"/>
            <a:pathLst>
              <a:path w="1093855" h="1024102">
                <a:moveTo>
                  <a:pt x="0" y="0"/>
                </a:moveTo>
                <a:lnTo>
                  <a:pt x="1093855" y="0"/>
                </a:lnTo>
                <a:lnTo>
                  <a:pt x="1093855" y="1024102"/>
                </a:lnTo>
                <a:lnTo>
                  <a:pt x="0" y="1024102"/>
                </a:lnTo>
                <a:lnTo>
                  <a:pt x="0" y="0"/>
                </a:lnTo>
                <a:close/>
              </a:path>
            </a:pathLst>
          </a:custGeom>
          <a:blipFill>
            <a:blip r:embed="rId6"/>
            <a:stretch>
              <a:fillRect/>
            </a:stretch>
          </a:blipFill>
        </p:spPr>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86978" b="-80905"/>
            </a:stretch>
          </a:blipFill>
        </p:spPr>
      </p:sp>
      <p:sp>
        <p:nvSpPr>
          <p:cNvPr id="3" name="TextBox 3"/>
          <p:cNvSpPr txBox="1"/>
          <p:nvPr/>
        </p:nvSpPr>
        <p:spPr>
          <a:xfrm>
            <a:off x="3200400" y="2651125"/>
            <a:ext cx="11887200" cy="4908549"/>
          </a:xfrm>
          <a:prstGeom prst="rect">
            <a:avLst/>
          </a:prstGeom>
        </p:spPr>
        <p:txBody>
          <a:bodyPr lIns="0" tIns="0" rIns="0" bIns="0" rtlCol="0" anchor="t">
            <a:spAutoFit/>
          </a:bodyPr>
          <a:lstStyle/>
          <a:p>
            <a:pPr algn="l">
              <a:lnSpc>
                <a:spcPts val="5600"/>
              </a:lnSpc>
            </a:pPr>
            <a:r>
              <a:rPr lang="en-US" sz="4000">
                <a:solidFill>
                  <a:srgbClr val="000000"/>
                </a:solidFill>
                <a:latin typeface="Comic Sans"/>
                <a:ea typeface="Comic Sans"/>
                <a:cs typeface="Comic Sans"/>
                <a:sym typeface="Comic Sans"/>
              </a:rPr>
              <a:t>The primary drawback of subject-centered curriculum design is that it is not student-centered. In particular, this form of curriculum design is constructed without considering learning styles. This can cause problems with student engagement and motivation and may even cause students to fall behind in class.</a:t>
            </a:r>
          </a:p>
        </p:txBody>
      </p:sp>
      <p:sp>
        <p:nvSpPr>
          <p:cNvPr id="4" name="Freeform 4"/>
          <p:cNvSpPr/>
          <p:nvPr/>
        </p:nvSpPr>
        <p:spPr>
          <a:xfrm>
            <a:off x="122713" y="196454"/>
            <a:ext cx="4696931" cy="1664493"/>
          </a:xfrm>
          <a:custGeom>
            <a:avLst/>
            <a:gdLst/>
            <a:ahLst/>
            <a:cxnLst/>
            <a:rect l="l" t="t" r="r" b="b"/>
            <a:pathLst>
              <a:path w="4696931" h="1664493">
                <a:moveTo>
                  <a:pt x="0" y="0"/>
                </a:moveTo>
                <a:lnTo>
                  <a:pt x="4696931" y="0"/>
                </a:lnTo>
                <a:lnTo>
                  <a:pt x="4696931" y="1664492"/>
                </a:lnTo>
                <a:lnTo>
                  <a:pt x="0" y="1664492"/>
                </a:lnTo>
                <a:lnTo>
                  <a:pt x="0" y="0"/>
                </a:lnTo>
                <a:close/>
              </a:path>
            </a:pathLst>
          </a:custGeom>
          <a:blipFill>
            <a:blip r:embed="rId3"/>
            <a:stretch>
              <a:fillRect l="-5726" t="-15148" r="-6442" b="-13128"/>
            </a:stretch>
          </a:blipFill>
        </p:spPr>
      </p:sp>
      <p:sp>
        <p:nvSpPr>
          <p:cNvPr id="5" name="Freeform 5"/>
          <p:cNvSpPr/>
          <p:nvPr/>
        </p:nvSpPr>
        <p:spPr>
          <a:xfrm>
            <a:off x="13096299" y="9061952"/>
            <a:ext cx="5115501" cy="1145339"/>
          </a:xfrm>
          <a:custGeom>
            <a:avLst/>
            <a:gdLst/>
            <a:ahLst/>
            <a:cxnLst/>
            <a:rect l="l" t="t" r="r" b="b"/>
            <a:pathLst>
              <a:path w="5115501" h="1145339">
                <a:moveTo>
                  <a:pt x="0" y="0"/>
                </a:moveTo>
                <a:lnTo>
                  <a:pt x="5115501" y="0"/>
                </a:lnTo>
                <a:lnTo>
                  <a:pt x="5115501" y="1145338"/>
                </a:lnTo>
                <a:lnTo>
                  <a:pt x="0" y="1145338"/>
                </a:lnTo>
                <a:lnTo>
                  <a:pt x="0" y="0"/>
                </a:lnTo>
                <a:close/>
              </a:path>
            </a:pathLst>
          </a:custGeom>
          <a:blipFill>
            <a:blip r:embed="rId4"/>
            <a:stretch>
              <a:fillRect l="-2672" r="-4156"/>
            </a:stretch>
          </a:blipFill>
        </p:spPr>
      </p:sp>
      <p:sp>
        <p:nvSpPr>
          <p:cNvPr id="6" name="Freeform 6"/>
          <p:cNvSpPr/>
          <p:nvPr/>
        </p:nvSpPr>
        <p:spPr>
          <a:xfrm>
            <a:off x="16795514" y="196454"/>
            <a:ext cx="1416286" cy="2003587"/>
          </a:xfrm>
          <a:custGeom>
            <a:avLst/>
            <a:gdLst/>
            <a:ahLst/>
            <a:cxnLst/>
            <a:rect l="l" t="t" r="r" b="b"/>
            <a:pathLst>
              <a:path w="1416286" h="2003587">
                <a:moveTo>
                  <a:pt x="0" y="0"/>
                </a:moveTo>
                <a:lnTo>
                  <a:pt x="1416286" y="0"/>
                </a:lnTo>
                <a:lnTo>
                  <a:pt x="1416286" y="2003587"/>
                </a:lnTo>
                <a:lnTo>
                  <a:pt x="0" y="2003587"/>
                </a:lnTo>
                <a:lnTo>
                  <a:pt x="0" y="0"/>
                </a:lnTo>
                <a:close/>
              </a:path>
            </a:pathLst>
          </a:custGeom>
          <a:blipFill>
            <a:blip r:embed="rId5"/>
            <a:stretch>
              <a:fillRect/>
            </a:stretch>
          </a:blipFill>
        </p:spPr>
      </p:sp>
      <p:sp>
        <p:nvSpPr>
          <p:cNvPr id="7" name="Freeform 7"/>
          <p:cNvSpPr/>
          <p:nvPr/>
        </p:nvSpPr>
        <p:spPr>
          <a:xfrm>
            <a:off x="122713" y="9122570"/>
            <a:ext cx="1093855" cy="1024102"/>
          </a:xfrm>
          <a:custGeom>
            <a:avLst/>
            <a:gdLst/>
            <a:ahLst/>
            <a:cxnLst/>
            <a:rect l="l" t="t" r="r" b="b"/>
            <a:pathLst>
              <a:path w="1093855" h="1024102">
                <a:moveTo>
                  <a:pt x="0" y="0"/>
                </a:moveTo>
                <a:lnTo>
                  <a:pt x="1093855" y="0"/>
                </a:lnTo>
                <a:lnTo>
                  <a:pt x="1093855" y="1024102"/>
                </a:lnTo>
                <a:lnTo>
                  <a:pt x="0" y="1024102"/>
                </a:lnTo>
                <a:lnTo>
                  <a:pt x="0" y="0"/>
                </a:lnTo>
                <a:close/>
              </a:path>
            </a:pathLst>
          </a:custGeom>
          <a:blipFill>
            <a:blip r:embed="rId6"/>
            <a:stretch>
              <a:fillRect/>
            </a:stretch>
          </a:blipFill>
        </p:spPr>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86978" b="-80905"/>
            </a:stretch>
          </a:blipFill>
        </p:spPr>
      </p:sp>
      <p:sp>
        <p:nvSpPr>
          <p:cNvPr id="3" name="TextBox 3"/>
          <p:cNvSpPr txBox="1"/>
          <p:nvPr/>
        </p:nvSpPr>
        <p:spPr>
          <a:xfrm>
            <a:off x="1028700" y="2876551"/>
            <a:ext cx="12067599" cy="6586038"/>
          </a:xfrm>
          <a:prstGeom prst="rect">
            <a:avLst/>
          </a:prstGeom>
        </p:spPr>
        <p:txBody>
          <a:bodyPr lIns="0" tIns="0" rIns="0" bIns="0" rtlCol="0" anchor="t">
            <a:spAutoFit/>
          </a:bodyPr>
          <a:lstStyle/>
          <a:p>
            <a:pPr algn="l">
              <a:lnSpc>
                <a:spcPts val="5247"/>
              </a:lnSpc>
            </a:pPr>
            <a:r>
              <a:rPr lang="en-US" sz="3748" b="1">
                <a:solidFill>
                  <a:srgbClr val="000000"/>
                </a:solidFill>
                <a:latin typeface="Comic Sans Bold"/>
                <a:ea typeface="Comic Sans Bold"/>
                <a:cs typeface="Comic Sans Bold"/>
                <a:sym typeface="Comic Sans Bold"/>
              </a:rPr>
              <a:t>Learner-Centered Curriculum Design</a:t>
            </a:r>
          </a:p>
          <a:p>
            <a:pPr algn="l">
              <a:lnSpc>
                <a:spcPts val="5247"/>
              </a:lnSpc>
            </a:pPr>
            <a:endParaRPr lang="en-US" sz="3748" b="1">
              <a:solidFill>
                <a:srgbClr val="000000"/>
              </a:solidFill>
              <a:latin typeface="Comic Sans Bold"/>
              <a:ea typeface="Comic Sans Bold"/>
              <a:cs typeface="Comic Sans Bold"/>
              <a:sym typeface="Comic Sans Bold"/>
            </a:endParaRPr>
          </a:p>
          <a:p>
            <a:pPr algn="l">
              <a:lnSpc>
                <a:spcPts val="5247"/>
              </a:lnSpc>
            </a:pPr>
            <a:r>
              <a:rPr lang="en-US" sz="3748">
                <a:solidFill>
                  <a:srgbClr val="000000"/>
                </a:solidFill>
                <a:latin typeface="Comic Sans"/>
                <a:ea typeface="Comic Sans"/>
                <a:cs typeface="Comic Sans"/>
                <a:sym typeface="Comic Sans"/>
              </a:rPr>
              <a:t>   In contrast, learner-centered curriculum design considers each individual's needs, interests, and goals. In other words, it acknowledges that students are not uniform and adjusts to those student needs. Learner-centered curriculum design is meant to empower learners, allowing them to shape their education through choices</a:t>
            </a:r>
          </a:p>
          <a:p>
            <a:pPr algn="l">
              <a:lnSpc>
                <a:spcPts val="5247"/>
              </a:lnSpc>
            </a:pPr>
            <a:endParaRPr lang="en-US" sz="3748">
              <a:solidFill>
                <a:srgbClr val="000000"/>
              </a:solidFill>
              <a:latin typeface="Comic Sans"/>
              <a:ea typeface="Comic Sans"/>
              <a:cs typeface="Comic Sans"/>
              <a:sym typeface="Comic Sans"/>
            </a:endParaRPr>
          </a:p>
        </p:txBody>
      </p:sp>
      <p:sp>
        <p:nvSpPr>
          <p:cNvPr id="4" name="Freeform 4"/>
          <p:cNvSpPr/>
          <p:nvPr/>
        </p:nvSpPr>
        <p:spPr>
          <a:xfrm>
            <a:off x="13662143" y="3832418"/>
            <a:ext cx="3597157" cy="3597157"/>
          </a:xfrm>
          <a:custGeom>
            <a:avLst/>
            <a:gdLst/>
            <a:ahLst/>
            <a:cxnLst/>
            <a:rect l="l" t="t" r="r" b="b"/>
            <a:pathLst>
              <a:path w="3597157" h="3597157">
                <a:moveTo>
                  <a:pt x="0" y="0"/>
                </a:moveTo>
                <a:lnTo>
                  <a:pt x="3597157" y="0"/>
                </a:lnTo>
                <a:lnTo>
                  <a:pt x="3597157" y="3597157"/>
                </a:lnTo>
                <a:lnTo>
                  <a:pt x="0" y="3597157"/>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5" name="Freeform 5"/>
          <p:cNvSpPr/>
          <p:nvPr/>
        </p:nvSpPr>
        <p:spPr>
          <a:xfrm>
            <a:off x="122713" y="196454"/>
            <a:ext cx="4696931" cy="1664493"/>
          </a:xfrm>
          <a:custGeom>
            <a:avLst/>
            <a:gdLst/>
            <a:ahLst/>
            <a:cxnLst/>
            <a:rect l="l" t="t" r="r" b="b"/>
            <a:pathLst>
              <a:path w="4696931" h="1664493">
                <a:moveTo>
                  <a:pt x="0" y="0"/>
                </a:moveTo>
                <a:lnTo>
                  <a:pt x="4696931" y="0"/>
                </a:lnTo>
                <a:lnTo>
                  <a:pt x="4696931" y="1664492"/>
                </a:lnTo>
                <a:lnTo>
                  <a:pt x="0" y="1664492"/>
                </a:lnTo>
                <a:lnTo>
                  <a:pt x="0" y="0"/>
                </a:lnTo>
                <a:close/>
              </a:path>
            </a:pathLst>
          </a:custGeom>
          <a:blipFill>
            <a:blip r:embed="rId5"/>
            <a:stretch>
              <a:fillRect l="-5726" t="-15148" r="-6442" b="-13128"/>
            </a:stretch>
          </a:blipFill>
        </p:spPr>
      </p:sp>
      <p:sp>
        <p:nvSpPr>
          <p:cNvPr id="6" name="Freeform 6"/>
          <p:cNvSpPr/>
          <p:nvPr/>
        </p:nvSpPr>
        <p:spPr>
          <a:xfrm>
            <a:off x="13096299" y="9061952"/>
            <a:ext cx="5115501" cy="1145339"/>
          </a:xfrm>
          <a:custGeom>
            <a:avLst/>
            <a:gdLst/>
            <a:ahLst/>
            <a:cxnLst/>
            <a:rect l="l" t="t" r="r" b="b"/>
            <a:pathLst>
              <a:path w="5115501" h="1145339">
                <a:moveTo>
                  <a:pt x="0" y="0"/>
                </a:moveTo>
                <a:lnTo>
                  <a:pt x="5115501" y="0"/>
                </a:lnTo>
                <a:lnTo>
                  <a:pt x="5115501" y="1145338"/>
                </a:lnTo>
                <a:lnTo>
                  <a:pt x="0" y="1145338"/>
                </a:lnTo>
                <a:lnTo>
                  <a:pt x="0" y="0"/>
                </a:lnTo>
                <a:close/>
              </a:path>
            </a:pathLst>
          </a:custGeom>
          <a:blipFill>
            <a:blip r:embed="rId6"/>
            <a:stretch>
              <a:fillRect l="-2672" r="-4156"/>
            </a:stretch>
          </a:blipFill>
        </p:spPr>
      </p:sp>
      <p:sp>
        <p:nvSpPr>
          <p:cNvPr id="7" name="Freeform 7"/>
          <p:cNvSpPr/>
          <p:nvPr/>
        </p:nvSpPr>
        <p:spPr>
          <a:xfrm>
            <a:off x="16795514" y="196454"/>
            <a:ext cx="1416286" cy="2003587"/>
          </a:xfrm>
          <a:custGeom>
            <a:avLst/>
            <a:gdLst/>
            <a:ahLst/>
            <a:cxnLst/>
            <a:rect l="l" t="t" r="r" b="b"/>
            <a:pathLst>
              <a:path w="1416286" h="2003587">
                <a:moveTo>
                  <a:pt x="0" y="0"/>
                </a:moveTo>
                <a:lnTo>
                  <a:pt x="1416286" y="0"/>
                </a:lnTo>
                <a:lnTo>
                  <a:pt x="1416286" y="2003587"/>
                </a:lnTo>
                <a:lnTo>
                  <a:pt x="0" y="2003587"/>
                </a:lnTo>
                <a:lnTo>
                  <a:pt x="0" y="0"/>
                </a:lnTo>
                <a:close/>
              </a:path>
            </a:pathLst>
          </a:custGeom>
          <a:blipFill>
            <a:blip r:embed="rId7"/>
            <a:stretch>
              <a:fillRect/>
            </a:stretch>
          </a:blipFill>
        </p:spPr>
      </p:sp>
      <p:sp>
        <p:nvSpPr>
          <p:cNvPr id="8" name="Freeform 8"/>
          <p:cNvSpPr/>
          <p:nvPr/>
        </p:nvSpPr>
        <p:spPr>
          <a:xfrm>
            <a:off x="122713" y="9122570"/>
            <a:ext cx="1093855" cy="1024102"/>
          </a:xfrm>
          <a:custGeom>
            <a:avLst/>
            <a:gdLst/>
            <a:ahLst/>
            <a:cxnLst/>
            <a:rect l="l" t="t" r="r" b="b"/>
            <a:pathLst>
              <a:path w="1093855" h="1024102">
                <a:moveTo>
                  <a:pt x="0" y="0"/>
                </a:moveTo>
                <a:lnTo>
                  <a:pt x="1093855" y="0"/>
                </a:lnTo>
                <a:lnTo>
                  <a:pt x="1093855" y="1024102"/>
                </a:lnTo>
                <a:lnTo>
                  <a:pt x="0" y="1024102"/>
                </a:lnTo>
                <a:lnTo>
                  <a:pt x="0" y="0"/>
                </a:lnTo>
                <a:close/>
              </a:path>
            </a:pathLst>
          </a:custGeom>
          <a:blipFill>
            <a:blip r:embed="rId8"/>
            <a:stretch>
              <a:fillRect/>
            </a:stretch>
          </a:blipFill>
        </p:spPr>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86978" b="-80905"/>
            </a:stretch>
          </a:blipFill>
        </p:spPr>
      </p:sp>
      <p:sp>
        <p:nvSpPr>
          <p:cNvPr id="3" name="TextBox 3"/>
          <p:cNvSpPr txBox="1"/>
          <p:nvPr/>
        </p:nvSpPr>
        <p:spPr>
          <a:xfrm>
            <a:off x="1981832" y="2381769"/>
            <a:ext cx="14324336" cy="6171416"/>
          </a:xfrm>
          <a:prstGeom prst="rect">
            <a:avLst/>
          </a:prstGeom>
        </p:spPr>
        <p:txBody>
          <a:bodyPr lIns="0" tIns="0" rIns="0" bIns="0" rtlCol="0" anchor="t">
            <a:spAutoFit/>
          </a:bodyPr>
          <a:lstStyle/>
          <a:p>
            <a:pPr algn="l">
              <a:lnSpc>
                <a:spcPts val="4061"/>
              </a:lnSpc>
            </a:pPr>
            <a:r>
              <a:rPr lang="en-US" sz="3441">
                <a:solidFill>
                  <a:srgbClr val="000000"/>
                </a:solidFill>
                <a:latin typeface="Comic Sans"/>
                <a:ea typeface="Comic Sans"/>
                <a:cs typeface="Comic Sans"/>
                <a:sym typeface="Comic Sans"/>
              </a:rPr>
              <a:t>Every study carried out to diversify learning experiences it enriches learning environments in terms of stimuli by focusing on learning. </a:t>
            </a:r>
          </a:p>
          <a:p>
            <a:pPr algn="l">
              <a:lnSpc>
                <a:spcPts val="4061"/>
              </a:lnSpc>
            </a:pPr>
            <a:r>
              <a:rPr lang="en-US" sz="3441">
                <a:solidFill>
                  <a:srgbClr val="000000"/>
                </a:solidFill>
                <a:latin typeface="Comic Sans"/>
                <a:ea typeface="Comic Sans"/>
                <a:cs typeface="Comic Sans"/>
                <a:sym typeface="Comic Sans"/>
              </a:rPr>
              <a:t>In this sense as educators learn more about neurodevelopmental systems, learners their systematic guidance clearly strengthens important brain functions.</a:t>
            </a:r>
          </a:p>
          <a:p>
            <a:pPr marL="0" lvl="0" indent="0" algn="l">
              <a:lnSpc>
                <a:spcPts val="4061"/>
              </a:lnSpc>
            </a:pPr>
            <a:r>
              <a:rPr lang="en-US" sz="3441">
                <a:solidFill>
                  <a:srgbClr val="000000"/>
                </a:solidFill>
                <a:latin typeface="Comic Sans"/>
                <a:ea typeface="Comic Sans"/>
                <a:cs typeface="Comic Sans"/>
                <a:sym typeface="Comic Sans"/>
              </a:rPr>
              <a:t>They will be able to realize it. Contributes to the learner's ability to think freely and originally experiences organized with the stimuli to be found, processing of information in learning and it will accelerate the biological process in its production and increase the quality of learning. Real this process, called student-centeredness, is especially important for educators from a bio-mental perspective will provide a road map.</a:t>
            </a:r>
          </a:p>
        </p:txBody>
      </p:sp>
      <p:sp>
        <p:nvSpPr>
          <p:cNvPr id="4" name="Freeform 4"/>
          <p:cNvSpPr/>
          <p:nvPr/>
        </p:nvSpPr>
        <p:spPr>
          <a:xfrm>
            <a:off x="122713" y="196454"/>
            <a:ext cx="4696931" cy="1664493"/>
          </a:xfrm>
          <a:custGeom>
            <a:avLst/>
            <a:gdLst/>
            <a:ahLst/>
            <a:cxnLst/>
            <a:rect l="l" t="t" r="r" b="b"/>
            <a:pathLst>
              <a:path w="4696931" h="1664493">
                <a:moveTo>
                  <a:pt x="0" y="0"/>
                </a:moveTo>
                <a:lnTo>
                  <a:pt x="4696931" y="0"/>
                </a:lnTo>
                <a:lnTo>
                  <a:pt x="4696931" y="1664492"/>
                </a:lnTo>
                <a:lnTo>
                  <a:pt x="0" y="1664492"/>
                </a:lnTo>
                <a:lnTo>
                  <a:pt x="0" y="0"/>
                </a:lnTo>
                <a:close/>
              </a:path>
            </a:pathLst>
          </a:custGeom>
          <a:blipFill>
            <a:blip r:embed="rId3"/>
            <a:stretch>
              <a:fillRect l="-5726" t="-15148" r="-6442" b="-13128"/>
            </a:stretch>
          </a:blipFill>
        </p:spPr>
      </p:sp>
      <p:sp>
        <p:nvSpPr>
          <p:cNvPr id="5" name="Freeform 5"/>
          <p:cNvSpPr/>
          <p:nvPr/>
        </p:nvSpPr>
        <p:spPr>
          <a:xfrm>
            <a:off x="13096299" y="9061952"/>
            <a:ext cx="5115501" cy="1145339"/>
          </a:xfrm>
          <a:custGeom>
            <a:avLst/>
            <a:gdLst/>
            <a:ahLst/>
            <a:cxnLst/>
            <a:rect l="l" t="t" r="r" b="b"/>
            <a:pathLst>
              <a:path w="5115501" h="1145339">
                <a:moveTo>
                  <a:pt x="0" y="0"/>
                </a:moveTo>
                <a:lnTo>
                  <a:pt x="5115501" y="0"/>
                </a:lnTo>
                <a:lnTo>
                  <a:pt x="5115501" y="1145338"/>
                </a:lnTo>
                <a:lnTo>
                  <a:pt x="0" y="1145338"/>
                </a:lnTo>
                <a:lnTo>
                  <a:pt x="0" y="0"/>
                </a:lnTo>
                <a:close/>
              </a:path>
            </a:pathLst>
          </a:custGeom>
          <a:blipFill>
            <a:blip r:embed="rId4"/>
            <a:stretch>
              <a:fillRect l="-2672" r="-4156"/>
            </a:stretch>
          </a:blipFill>
        </p:spPr>
      </p:sp>
      <p:sp>
        <p:nvSpPr>
          <p:cNvPr id="6" name="Freeform 6"/>
          <p:cNvSpPr/>
          <p:nvPr/>
        </p:nvSpPr>
        <p:spPr>
          <a:xfrm>
            <a:off x="16795514" y="196454"/>
            <a:ext cx="1416286" cy="2003587"/>
          </a:xfrm>
          <a:custGeom>
            <a:avLst/>
            <a:gdLst/>
            <a:ahLst/>
            <a:cxnLst/>
            <a:rect l="l" t="t" r="r" b="b"/>
            <a:pathLst>
              <a:path w="1416286" h="2003587">
                <a:moveTo>
                  <a:pt x="0" y="0"/>
                </a:moveTo>
                <a:lnTo>
                  <a:pt x="1416286" y="0"/>
                </a:lnTo>
                <a:lnTo>
                  <a:pt x="1416286" y="2003587"/>
                </a:lnTo>
                <a:lnTo>
                  <a:pt x="0" y="2003587"/>
                </a:lnTo>
                <a:lnTo>
                  <a:pt x="0" y="0"/>
                </a:lnTo>
                <a:close/>
              </a:path>
            </a:pathLst>
          </a:custGeom>
          <a:blipFill>
            <a:blip r:embed="rId5"/>
            <a:stretch>
              <a:fillRect/>
            </a:stretch>
          </a:blipFill>
        </p:spPr>
      </p:sp>
      <p:sp>
        <p:nvSpPr>
          <p:cNvPr id="7" name="Freeform 7"/>
          <p:cNvSpPr/>
          <p:nvPr/>
        </p:nvSpPr>
        <p:spPr>
          <a:xfrm>
            <a:off x="122713" y="9122570"/>
            <a:ext cx="1093855" cy="1024102"/>
          </a:xfrm>
          <a:custGeom>
            <a:avLst/>
            <a:gdLst/>
            <a:ahLst/>
            <a:cxnLst/>
            <a:rect l="l" t="t" r="r" b="b"/>
            <a:pathLst>
              <a:path w="1093855" h="1024102">
                <a:moveTo>
                  <a:pt x="0" y="0"/>
                </a:moveTo>
                <a:lnTo>
                  <a:pt x="1093855" y="0"/>
                </a:lnTo>
                <a:lnTo>
                  <a:pt x="1093855" y="1024102"/>
                </a:lnTo>
                <a:lnTo>
                  <a:pt x="0" y="1024102"/>
                </a:lnTo>
                <a:lnTo>
                  <a:pt x="0" y="0"/>
                </a:lnTo>
                <a:close/>
              </a:path>
            </a:pathLst>
          </a:custGeom>
          <a:blipFill>
            <a:blip r:embed="rId6"/>
            <a:stretch>
              <a:fillRect/>
            </a:stretch>
          </a:blipFill>
        </p:spPr>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86978" b="-80905"/>
            </a:stretch>
          </a:blipFill>
        </p:spPr>
      </p:sp>
      <p:sp>
        <p:nvSpPr>
          <p:cNvPr id="3" name="TextBox 3"/>
          <p:cNvSpPr txBox="1"/>
          <p:nvPr/>
        </p:nvSpPr>
        <p:spPr>
          <a:xfrm>
            <a:off x="2419215" y="2827542"/>
            <a:ext cx="13449571" cy="5277339"/>
          </a:xfrm>
          <a:prstGeom prst="rect">
            <a:avLst/>
          </a:prstGeom>
        </p:spPr>
        <p:txBody>
          <a:bodyPr lIns="0" tIns="0" rIns="0" bIns="0" rtlCol="0" anchor="t">
            <a:spAutoFit/>
          </a:bodyPr>
          <a:lstStyle/>
          <a:p>
            <a:pPr algn="l">
              <a:lnSpc>
                <a:spcPts val="4593"/>
              </a:lnSpc>
            </a:pPr>
            <a:r>
              <a:rPr lang="en-US" sz="3892">
                <a:solidFill>
                  <a:srgbClr val="000000"/>
                </a:solidFill>
                <a:latin typeface="Comic Sans"/>
                <a:ea typeface="Comic Sans"/>
                <a:cs typeface="Comic Sans"/>
                <a:sym typeface="Comic Sans"/>
              </a:rPr>
              <a:t>   Instructional plans in a learner-centered curriculum are differentiated, allowing students to choose assignments, learning experiences, or activities. This can motivate students and help them stay engaged in the material. </a:t>
            </a:r>
          </a:p>
          <a:p>
            <a:pPr algn="l">
              <a:lnSpc>
                <a:spcPts val="4711"/>
              </a:lnSpc>
            </a:pPr>
            <a:endParaRPr lang="en-US" sz="3892">
              <a:solidFill>
                <a:srgbClr val="000000"/>
              </a:solidFill>
              <a:latin typeface="Comic Sans"/>
              <a:ea typeface="Comic Sans"/>
              <a:cs typeface="Comic Sans"/>
              <a:sym typeface="Comic Sans"/>
            </a:endParaRPr>
          </a:p>
          <a:p>
            <a:pPr algn="l">
              <a:lnSpc>
                <a:spcPts val="4711"/>
              </a:lnSpc>
            </a:pPr>
            <a:r>
              <a:rPr lang="en-US" sz="3992">
                <a:solidFill>
                  <a:srgbClr val="000000"/>
                </a:solidFill>
                <a:latin typeface="Comic Sans"/>
                <a:ea typeface="Comic Sans"/>
                <a:cs typeface="Comic Sans"/>
                <a:sym typeface="Comic Sans"/>
              </a:rPr>
              <a:t>   Special talent students learn information, research in depth, transform creative thinking skills into products.</a:t>
            </a:r>
          </a:p>
          <a:p>
            <a:pPr algn="l">
              <a:lnSpc>
                <a:spcPts val="4711"/>
              </a:lnSpc>
            </a:pPr>
            <a:r>
              <a:rPr lang="en-US" sz="3992">
                <a:solidFill>
                  <a:srgbClr val="000000"/>
                </a:solidFill>
                <a:latin typeface="Comic Sans"/>
                <a:ea typeface="Comic Sans"/>
                <a:cs typeface="Comic Sans"/>
                <a:sym typeface="Comic Sans"/>
              </a:rPr>
              <a:t>They are very good at planning, organizing and managing</a:t>
            </a:r>
          </a:p>
          <a:p>
            <a:pPr marL="0" lvl="0" indent="0" algn="l">
              <a:lnSpc>
                <a:spcPts val="4711"/>
              </a:lnSpc>
            </a:pPr>
            <a:endParaRPr lang="en-US" sz="3992">
              <a:solidFill>
                <a:srgbClr val="000000"/>
              </a:solidFill>
              <a:latin typeface="Comic Sans"/>
              <a:ea typeface="Comic Sans"/>
              <a:cs typeface="Comic Sans"/>
              <a:sym typeface="Comic Sans"/>
            </a:endParaRPr>
          </a:p>
        </p:txBody>
      </p:sp>
      <p:sp>
        <p:nvSpPr>
          <p:cNvPr id="4" name="Freeform 4"/>
          <p:cNvSpPr/>
          <p:nvPr/>
        </p:nvSpPr>
        <p:spPr>
          <a:xfrm>
            <a:off x="122713" y="196454"/>
            <a:ext cx="4696931" cy="1664493"/>
          </a:xfrm>
          <a:custGeom>
            <a:avLst/>
            <a:gdLst/>
            <a:ahLst/>
            <a:cxnLst/>
            <a:rect l="l" t="t" r="r" b="b"/>
            <a:pathLst>
              <a:path w="4696931" h="1664493">
                <a:moveTo>
                  <a:pt x="0" y="0"/>
                </a:moveTo>
                <a:lnTo>
                  <a:pt x="4696931" y="0"/>
                </a:lnTo>
                <a:lnTo>
                  <a:pt x="4696931" y="1664492"/>
                </a:lnTo>
                <a:lnTo>
                  <a:pt x="0" y="1664492"/>
                </a:lnTo>
                <a:lnTo>
                  <a:pt x="0" y="0"/>
                </a:lnTo>
                <a:close/>
              </a:path>
            </a:pathLst>
          </a:custGeom>
          <a:blipFill>
            <a:blip r:embed="rId3"/>
            <a:stretch>
              <a:fillRect l="-5726" t="-15148" r="-6442" b="-13128"/>
            </a:stretch>
          </a:blipFill>
        </p:spPr>
      </p:sp>
      <p:sp>
        <p:nvSpPr>
          <p:cNvPr id="5" name="Freeform 5"/>
          <p:cNvSpPr/>
          <p:nvPr/>
        </p:nvSpPr>
        <p:spPr>
          <a:xfrm>
            <a:off x="13096299" y="9061952"/>
            <a:ext cx="5115501" cy="1145339"/>
          </a:xfrm>
          <a:custGeom>
            <a:avLst/>
            <a:gdLst/>
            <a:ahLst/>
            <a:cxnLst/>
            <a:rect l="l" t="t" r="r" b="b"/>
            <a:pathLst>
              <a:path w="5115501" h="1145339">
                <a:moveTo>
                  <a:pt x="0" y="0"/>
                </a:moveTo>
                <a:lnTo>
                  <a:pt x="5115501" y="0"/>
                </a:lnTo>
                <a:lnTo>
                  <a:pt x="5115501" y="1145338"/>
                </a:lnTo>
                <a:lnTo>
                  <a:pt x="0" y="1145338"/>
                </a:lnTo>
                <a:lnTo>
                  <a:pt x="0" y="0"/>
                </a:lnTo>
                <a:close/>
              </a:path>
            </a:pathLst>
          </a:custGeom>
          <a:blipFill>
            <a:blip r:embed="rId4"/>
            <a:stretch>
              <a:fillRect l="-2672" r="-4156"/>
            </a:stretch>
          </a:blipFill>
        </p:spPr>
      </p:sp>
      <p:sp>
        <p:nvSpPr>
          <p:cNvPr id="6" name="Freeform 6"/>
          <p:cNvSpPr/>
          <p:nvPr/>
        </p:nvSpPr>
        <p:spPr>
          <a:xfrm>
            <a:off x="16795514" y="196454"/>
            <a:ext cx="1416286" cy="2003587"/>
          </a:xfrm>
          <a:custGeom>
            <a:avLst/>
            <a:gdLst/>
            <a:ahLst/>
            <a:cxnLst/>
            <a:rect l="l" t="t" r="r" b="b"/>
            <a:pathLst>
              <a:path w="1416286" h="2003587">
                <a:moveTo>
                  <a:pt x="0" y="0"/>
                </a:moveTo>
                <a:lnTo>
                  <a:pt x="1416286" y="0"/>
                </a:lnTo>
                <a:lnTo>
                  <a:pt x="1416286" y="2003587"/>
                </a:lnTo>
                <a:lnTo>
                  <a:pt x="0" y="2003587"/>
                </a:lnTo>
                <a:lnTo>
                  <a:pt x="0" y="0"/>
                </a:lnTo>
                <a:close/>
              </a:path>
            </a:pathLst>
          </a:custGeom>
          <a:blipFill>
            <a:blip r:embed="rId5"/>
            <a:stretch>
              <a:fillRect/>
            </a:stretch>
          </a:blipFill>
        </p:spPr>
      </p:sp>
      <p:sp>
        <p:nvSpPr>
          <p:cNvPr id="7" name="Freeform 7"/>
          <p:cNvSpPr/>
          <p:nvPr/>
        </p:nvSpPr>
        <p:spPr>
          <a:xfrm>
            <a:off x="122713" y="9122570"/>
            <a:ext cx="1093855" cy="1024102"/>
          </a:xfrm>
          <a:custGeom>
            <a:avLst/>
            <a:gdLst/>
            <a:ahLst/>
            <a:cxnLst/>
            <a:rect l="l" t="t" r="r" b="b"/>
            <a:pathLst>
              <a:path w="1093855" h="1024102">
                <a:moveTo>
                  <a:pt x="0" y="0"/>
                </a:moveTo>
                <a:lnTo>
                  <a:pt x="1093855" y="0"/>
                </a:lnTo>
                <a:lnTo>
                  <a:pt x="1093855" y="1024102"/>
                </a:lnTo>
                <a:lnTo>
                  <a:pt x="0" y="1024102"/>
                </a:lnTo>
                <a:lnTo>
                  <a:pt x="0" y="0"/>
                </a:lnTo>
                <a:close/>
              </a:path>
            </a:pathLst>
          </a:custGeom>
          <a:blipFill>
            <a:blip r:embed="rId6"/>
            <a:stretch>
              <a:fillRect/>
            </a:stretch>
          </a:blipFill>
        </p:spPr>
      </p:sp>
      <p:sp>
        <p:nvSpPr>
          <p:cNvPr id="8" name="Freeform 8"/>
          <p:cNvSpPr/>
          <p:nvPr/>
        </p:nvSpPr>
        <p:spPr>
          <a:xfrm>
            <a:off x="15947311" y="5895741"/>
            <a:ext cx="1696407" cy="1778670"/>
          </a:xfrm>
          <a:custGeom>
            <a:avLst/>
            <a:gdLst/>
            <a:ahLst/>
            <a:cxnLst/>
            <a:rect l="l" t="t" r="r" b="b"/>
            <a:pathLst>
              <a:path w="1696407" h="1778670">
                <a:moveTo>
                  <a:pt x="0" y="0"/>
                </a:moveTo>
                <a:lnTo>
                  <a:pt x="1696407" y="0"/>
                </a:lnTo>
                <a:lnTo>
                  <a:pt x="1696407" y="1778670"/>
                </a:lnTo>
                <a:lnTo>
                  <a:pt x="0" y="1778670"/>
                </a:lnTo>
                <a:lnTo>
                  <a:pt x="0" y="0"/>
                </a:lnTo>
                <a:close/>
              </a:path>
            </a:pathLst>
          </a:custGeom>
          <a:blipFill>
            <a:blip r:embed="rId7">
              <a:extLst>
                <a:ext uri="{96DAC541-7B7A-43D3-8B79-37D633B846F1}">
                  <asvg:svgBlip xmlns:asvg="http://schemas.microsoft.com/office/drawing/2016/SVG/main" xmlns="" r:embed="rId8"/>
                </a:ext>
              </a:extLst>
            </a:blip>
            <a:stretch>
              <a:fillRect/>
            </a:stretch>
          </a:blipFill>
        </p:spPr>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86978" b="-80905"/>
            </a:stretch>
          </a:blipFill>
        </p:spPr>
      </p:sp>
      <p:sp>
        <p:nvSpPr>
          <p:cNvPr id="3" name="TextBox 3"/>
          <p:cNvSpPr txBox="1"/>
          <p:nvPr/>
        </p:nvSpPr>
        <p:spPr>
          <a:xfrm>
            <a:off x="2679688" y="2395270"/>
            <a:ext cx="12928623" cy="6496585"/>
          </a:xfrm>
          <a:prstGeom prst="rect">
            <a:avLst/>
          </a:prstGeom>
        </p:spPr>
        <p:txBody>
          <a:bodyPr lIns="0" tIns="0" rIns="0" bIns="0" rtlCol="0" anchor="t">
            <a:spAutoFit/>
          </a:bodyPr>
          <a:lstStyle/>
          <a:p>
            <a:pPr algn="l">
              <a:lnSpc>
                <a:spcPts val="4673"/>
              </a:lnSpc>
            </a:pPr>
            <a:r>
              <a:rPr lang="en-US" sz="3960">
                <a:solidFill>
                  <a:srgbClr val="000000"/>
                </a:solidFill>
                <a:latin typeface="Comic Sans"/>
                <a:ea typeface="Comic Sans"/>
                <a:cs typeface="Comic Sans"/>
                <a:sym typeface="Comic Sans"/>
              </a:rPr>
              <a:t>   The drawback to this form of curriculum design is that it is labor-intensive. </a:t>
            </a:r>
          </a:p>
          <a:p>
            <a:pPr algn="l">
              <a:lnSpc>
                <a:spcPts val="4673"/>
              </a:lnSpc>
            </a:pPr>
            <a:r>
              <a:rPr lang="en-US" sz="3960">
                <a:solidFill>
                  <a:srgbClr val="000000"/>
                </a:solidFill>
                <a:latin typeface="Comic Sans"/>
                <a:ea typeface="Comic Sans"/>
                <a:cs typeface="Comic Sans"/>
                <a:sym typeface="Comic Sans"/>
              </a:rPr>
              <a:t>   Developing differentiated instruction pressures teachers to create instruction and/or find materials conducive to each student's learning needs. </a:t>
            </a:r>
          </a:p>
          <a:p>
            <a:pPr marL="0" lvl="0" indent="0" algn="l">
              <a:lnSpc>
                <a:spcPts val="4673"/>
              </a:lnSpc>
            </a:pPr>
            <a:r>
              <a:rPr lang="en-US" sz="3960">
                <a:solidFill>
                  <a:srgbClr val="000000"/>
                </a:solidFill>
                <a:latin typeface="Comic Sans"/>
                <a:ea typeface="Comic Sans"/>
                <a:cs typeface="Comic Sans"/>
                <a:sym typeface="Comic Sans"/>
              </a:rPr>
              <a:t>   Teachers may not have the time or may lack the experience or skills to create such a plan. Learner-centered curriculum design also requires teachers to balance student wants and interests with student needs and required outcomes, which is not an easy balance.</a:t>
            </a:r>
          </a:p>
        </p:txBody>
      </p:sp>
      <p:sp>
        <p:nvSpPr>
          <p:cNvPr id="4" name="Freeform 4"/>
          <p:cNvSpPr/>
          <p:nvPr/>
        </p:nvSpPr>
        <p:spPr>
          <a:xfrm>
            <a:off x="122713" y="196454"/>
            <a:ext cx="4696931" cy="1664493"/>
          </a:xfrm>
          <a:custGeom>
            <a:avLst/>
            <a:gdLst/>
            <a:ahLst/>
            <a:cxnLst/>
            <a:rect l="l" t="t" r="r" b="b"/>
            <a:pathLst>
              <a:path w="4696931" h="1664493">
                <a:moveTo>
                  <a:pt x="0" y="0"/>
                </a:moveTo>
                <a:lnTo>
                  <a:pt x="4696931" y="0"/>
                </a:lnTo>
                <a:lnTo>
                  <a:pt x="4696931" y="1664492"/>
                </a:lnTo>
                <a:lnTo>
                  <a:pt x="0" y="1664492"/>
                </a:lnTo>
                <a:lnTo>
                  <a:pt x="0" y="0"/>
                </a:lnTo>
                <a:close/>
              </a:path>
            </a:pathLst>
          </a:custGeom>
          <a:blipFill>
            <a:blip r:embed="rId3"/>
            <a:stretch>
              <a:fillRect l="-5726" t="-15148" r="-6442" b="-13128"/>
            </a:stretch>
          </a:blipFill>
        </p:spPr>
      </p:sp>
      <p:sp>
        <p:nvSpPr>
          <p:cNvPr id="5" name="Freeform 5"/>
          <p:cNvSpPr/>
          <p:nvPr/>
        </p:nvSpPr>
        <p:spPr>
          <a:xfrm>
            <a:off x="13096299" y="9061952"/>
            <a:ext cx="5115501" cy="1145339"/>
          </a:xfrm>
          <a:custGeom>
            <a:avLst/>
            <a:gdLst/>
            <a:ahLst/>
            <a:cxnLst/>
            <a:rect l="l" t="t" r="r" b="b"/>
            <a:pathLst>
              <a:path w="5115501" h="1145339">
                <a:moveTo>
                  <a:pt x="0" y="0"/>
                </a:moveTo>
                <a:lnTo>
                  <a:pt x="5115501" y="0"/>
                </a:lnTo>
                <a:lnTo>
                  <a:pt x="5115501" y="1145338"/>
                </a:lnTo>
                <a:lnTo>
                  <a:pt x="0" y="1145338"/>
                </a:lnTo>
                <a:lnTo>
                  <a:pt x="0" y="0"/>
                </a:lnTo>
                <a:close/>
              </a:path>
            </a:pathLst>
          </a:custGeom>
          <a:blipFill>
            <a:blip r:embed="rId4"/>
            <a:stretch>
              <a:fillRect l="-2672" r="-4156"/>
            </a:stretch>
          </a:blipFill>
        </p:spPr>
      </p:sp>
      <p:sp>
        <p:nvSpPr>
          <p:cNvPr id="6" name="Freeform 6"/>
          <p:cNvSpPr/>
          <p:nvPr/>
        </p:nvSpPr>
        <p:spPr>
          <a:xfrm>
            <a:off x="16795514" y="196454"/>
            <a:ext cx="1416286" cy="2003587"/>
          </a:xfrm>
          <a:custGeom>
            <a:avLst/>
            <a:gdLst/>
            <a:ahLst/>
            <a:cxnLst/>
            <a:rect l="l" t="t" r="r" b="b"/>
            <a:pathLst>
              <a:path w="1416286" h="2003587">
                <a:moveTo>
                  <a:pt x="0" y="0"/>
                </a:moveTo>
                <a:lnTo>
                  <a:pt x="1416286" y="0"/>
                </a:lnTo>
                <a:lnTo>
                  <a:pt x="1416286" y="2003587"/>
                </a:lnTo>
                <a:lnTo>
                  <a:pt x="0" y="2003587"/>
                </a:lnTo>
                <a:lnTo>
                  <a:pt x="0" y="0"/>
                </a:lnTo>
                <a:close/>
              </a:path>
            </a:pathLst>
          </a:custGeom>
          <a:blipFill>
            <a:blip r:embed="rId5"/>
            <a:stretch>
              <a:fillRect/>
            </a:stretch>
          </a:blipFill>
        </p:spPr>
      </p:sp>
      <p:sp>
        <p:nvSpPr>
          <p:cNvPr id="7" name="Freeform 7"/>
          <p:cNvSpPr/>
          <p:nvPr/>
        </p:nvSpPr>
        <p:spPr>
          <a:xfrm>
            <a:off x="122713" y="9122570"/>
            <a:ext cx="1093855" cy="1024102"/>
          </a:xfrm>
          <a:custGeom>
            <a:avLst/>
            <a:gdLst/>
            <a:ahLst/>
            <a:cxnLst/>
            <a:rect l="l" t="t" r="r" b="b"/>
            <a:pathLst>
              <a:path w="1093855" h="1024102">
                <a:moveTo>
                  <a:pt x="0" y="0"/>
                </a:moveTo>
                <a:lnTo>
                  <a:pt x="1093855" y="0"/>
                </a:lnTo>
                <a:lnTo>
                  <a:pt x="1093855" y="1024102"/>
                </a:lnTo>
                <a:lnTo>
                  <a:pt x="0" y="1024102"/>
                </a:lnTo>
                <a:lnTo>
                  <a:pt x="0" y="0"/>
                </a:lnTo>
                <a:close/>
              </a:path>
            </a:pathLst>
          </a:custGeom>
          <a:blipFill>
            <a:blip r:embed="rId6"/>
            <a:stretch>
              <a:fillRect/>
            </a:stretch>
          </a:blipFill>
        </p:spPr>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86978" b="-80905"/>
            </a:stretch>
          </a:blipFill>
        </p:spPr>
      </p:sp>
      <p:sp>
        <p:nvSpPr>
          <p:cNvPr id="3" name="TextBox 3"/>
          <p:cNvSpPr txBox="1"/>
          <p:nvPr/>
        </p:nvSpPr>
        <p:spPr>
          <a:xfrm>
            <a:off x="1943100" y="2648926"/>
            <a:ext cx="9838430" cy="6413025"/>
          </a:xfrm>
          <a:prstGeom prst="rect">
            <a:avLst/>
          </a:prstGeom>
        </p:spPr>
        <p:txBody>
          <a:bodyPr lIns="0" tIns="0" rIns="0" bIns="0" rtlCol="0" anchor="t">
            <a:spAutoFit/>
          </a:bodyPr>
          <a:lstStyle/>
          <a:p>
            <a:pPr algn="l">
              <a:lnSpc>
                <a:spcPts val="4271"/>
              </a:lnSpc>
            </a:pPr>
            <a:r>
              <a:rPr lang="en-US" sz="3619">
                <a:solidFill>
                  <a:srgbClr val="000000"/>
                </a:solidFill>
                <a:latin typeface="Comic Sans"/>
                <a:ea typeface="Comic Sans"/>
                <a:cs typeface="Comic Sans"/>
                <a:sym typeface="Comic Sans"/>
              </a:rPr>
              <a:t>   </a:t>
            </a:r>
            <a:r>
              <a:rPr lang="en-US" sz="3619" b="1">
                <a:solidFill>
                  <a:srgbClr val="000000"/>
                </a:solidFill>
                <a:latin typeface="Comic Sans Bold"/>
                <a:ea typeface="Comic Sans Bold"/>
                <a:cs typeface="Comic Sans Bold"/>
                <a:sym typeface="Comic Sans Bold"/>
              </a:rPr>
              <a:t>Problem-Centered Curriculum Design</a:t>
            </a:r>
          </a:p>
          <a:p>
            <a:pPr algn="l">
              <a:lnSpc>
                <a:spcPts val="4271"/>
              </a:lnSpc>
            </a:pPr>
            <a:endParaRPr lang="en-US" sz="3619" b="1">
              <a:solidFill>
                <a:srgbClr val="000000"/>
              </a:solidFill>
              <a:latin typeface="Comic Sans Bold"/>
              <a:ea typeface="Comic Sans Bold"/>
              <a:cs typeface="Comic Sans Bold"/>
              <a:sym typeface="Comic Sans Bold"/>
            </a:endParaRPr>
          </a:p>
          <a:p>
            <a:pPr algn="l">
              <a:lnSpc>
                <a:spcPts val="4271"/>
              </a:lnSpc>
            </a:pPr>
            <a:r>
              <a:rPr lang="en-US" sz="3619">
                <a:solidFill>
                  <a:srgbClr val="000000"/>
                </a:solidFill>
                <a:latin typeface="Comic Sans"/>
                <a:ea typeface="Comic Sans"/>
                <a:cs typeface="Comic Sans"/>
                <a:sym typeface="Comic Sans"/>
              </a:rPr>
              <a:t>   Like learner-centered curriculum design, problem-centered curriculum design is also a form of student-centered design. </a:t>
            </a:r>
          </a:p>
          <a:p>
            <a:pPr algn="l">
              <a:lnSpc>
                <a:spcPts val="4271"/>
              </a:lnSpc>
            </a:pPr>
            <a:r>
              <a:rPr lang="en-US" sz="3619">
                <a:solidFill>
                  <a:srgbClr val="000000"/>
                </a:solidFill>
                <a:latin typeface="Comic Sans"/>
                <a:ea typeface="Comic Sans"/>
                <a:cs typeface="Comic Sans"/>
                <a:sym typeface="Comic Sans"/>
              </a:rPr>
              <a:t>   Problem-centered curricula focus on teaching students how to look at a problem and come up with a solution to the problem. </a:t>
            </a:r>
          </a:p>
          <a:p>
            <a:pPr algn="l">
              <a:lnSpc>
                <a:spcPts val="4271"/>
              </a:lnSpc>
            </a:pPr>
            <a:r>
              <a:rPr lang="en-US" sz="3619">
                <a:solidFill>
                  <a:srgbClr val="000000"/>
                </a:solidFill>
                <a:latin typeface="Comic Sans"/>
                <a:ea typeface="Comic Sans"/>
                <a:cs typeface="Comic Sans"/>
                <a:sym typeface="Comic Sans"/>
              </a:rPr>
              <a:t>   Students are thus exposed to real-life issues, which helps them develop skills that are transferable to the real world. </a:t>
            </a:r>
          </a:p>
          <a:p>
            <a:pPr marL="0" lvl="0" indent="0" algn="l">
              <a:lnSpc>
                <a:spcPts val="4271"/>
              </a:lnSpc>
            </a:pPr>
            <a:endParaRPr lang="en-US" sz="3619">
              <a:solidFill>
                <a:srgbClr val="000000"/>
              </a:solidFill>
              <a:latin typeface="Comic Sans"/>
              <a:ea typeface="Comic Sans"/>
              <a:cs typeface="Comic Sans"/>
              <a:sym typeface="Comic Sans"/>
            </a:endParaRPr>
          </a:p>
        </p:txBody>
      </p:sp>
      <p:sp>
        <p:nvSpPr>
          <p:cNvPr id="4" name="Freeform 4"/>
          <p:cNvSpPr/>
          <p:nvPr/>
        </p:nvSpPr>
        <p:spPr>
          <a:xfrm>
            <a:off x="13097682" y="2700020"/>
            <a:ext cx="4161618" cy="4114800"/>
          </a:xfrm>
          <a:custGeom>
            <a:avLst/>
            <a:gdLst/>
            <a:ahLst/>
            <a:cxnLst/>
            <a:rect l="l" t="t" r="r" b="b"/>
            <a:pathLst>
              <a:path w="4161618" h="4114800">
                <a:moveTo>
                  <a:pt x="0" y="0"/>
                </a:moveTo>
                <a:lnTo>
                  <a:pt x="4161618" y="0"/>
                </a:lnTo>
                <a:lnTo>
                  <a:pt x="4161618" y="4114800"/>
                </a:lnTo>
                <a:lnTo>
                  <a:pt x="0" y="4114800"/>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5" name="Freeform 5"/>
          <p:cNvSpPr/>
          <p:nvPr/>
        </p:nvSpPr>
        <p:spPr>
          <a:xfrm>
            <a:off x="122713" y="196454"/>
            <a:ext cx="4562507" cy="1616855"/>
          </a:xfrm>
          <a:custGeom>
            <a:avLst/>
            <a:gdLst/>
            <a:ahLst/>
            <a:cxnLst/>
            <a:rect l="l" t="t" r="r" b="b"/>
            <a:pathLst>
              <a:path w="4562507" h="1616855">
                <a:moveTo>
                  <a:pt x="0" y="0"/>
                </a:moveTo>
                <a:lnTo>
                  <a:pt x="4562507" y="0"/>
                </a:lnTo>
                <a:lnTo>
                  <a:pt x="4562507" y="1616855"/>
                </a:lnTo>
                <a:lnTo>
                  <a:pt x="0" y="1616855"/>
                </a:lnTo>
                <a:lnTo>
                  <a:pt x="0" y="0"/>
                </a:lnTo>
                <a:close/>
              </a:path>
            </a:pathLst>
          </a:custGeom>
          <a:blipFill>
            <a:blip r:embed="rId5"/>
            <a:stretch>
              <a:fillRect l="-5726" t="-15148" r="-6442" b="-13128"/>
            </a:stretch>
          </a:blipFill>
        </p:spPr>
      </p:sp>
      <p:sp>
        <p:nvSpPr>
          <p:cNvPr id="6" name="Freeform 6"/>
          <p:cNvSpPr/>
          <p:nvPr/>
        </p:nvSpPr>
        <p:spPr>
          <a:xfrm>
            <a:off x="13096299" y="9061952"/>
            <a:ext cx="5115501" cy="1145339"/>
          </a:xfrm>
          <a:custGeom>
            <a:avLst/>
            <a:gdLst/>
            <a:ahLst/>
            <a:cxnLst/>
            <a:rect l="l" t="t" r="r" b="b"/>
            <a:pathLst>
              <a:path w="5115501" h="1145339">
                <a:moveTo>
                  <a:pt x="0" y="0"/>
                </a:moveTo>
                <a:lnTo>
                  <a:pt x="5115501" y="0"/>
                </a:lnTo>
                <a:lnTo>
                  <a:pt x="5115501" y="1145338"/>
                </a:lnTo>
                <a:lnTo>
                  <a:pt x="0" y="1145338"/>
                </a:lnTo>
                <a:lnTo>
                  <a:pt x="0" y="0"/>
                </a:lnTo>
                <a:close/>
              </a:path>
            </a:pathLst>
          </a:custGeom>
          <a:blipFill>
            <a:blip r:embed="rId6"/>
            <a:stretch>
              <a:fillRect l="-2672" r="-4156"/>
            </a:stretch>
          </a:blipFill>
        </p:spPr>
      </p:sp>
      <p:sp>
        <p:nvSpPr>
          <p:cNvPr id="7" name="Freeform 7"/>
          <p:cNvSpPr/>
          <p:nvPr/>
        </p:nvSpPr>
        <p:spPr>
          <a:xfrm>
            <a:off x="16795514" y="196454"/>
            <a:ext cx="1416286" cy="2003587"/>
          </a:xfrm>
          <a:custGeom>
            <a:avLst/>
            <a:gdLst/>
            <a:ahLst/>
            <a:cxnLst/>
            <a:rect l="l" t="t" r="r" b="b"/>
            <a:pathLst>
              <a:path w="1416286" h="2003587">
                <a:moveTo>
                  <a:pt x="0" y="0"/>
                </a:moveTo>
                <a:lnTo>
                  <a:pt x="1416286" y="0"/>
                </a:lnTo>
                <a:lnTo>
                  <a:pt x="1416286" y="2003587"/>
                </a:lnTo>
                <a:lnTo>
                  <a:pt x="0" y="2003587"/>
                </a:lnTo>
                <a:lnTo>
                  <a:pt x="0" y="0"/>
                </a:lnTo>
                <a:close/>
              </a:path>
            </a:pathLst>
          </a:custGeom>
          <a:blipFill>
            <a:blip r:embed="rId7"/>
            <a:stretch>
              <a:fillRect/>
            </a:stretch>
          </a:blipFill>
        </p:spPr>
      </p:sp>
      <p:sp>
        <p:nvSpPr>
          <p:cNvPr id="8" name="Freeform 8"/>
          <p:cNvSpPr/>
          <p:nvPr/>
        </p:nvSpPr>
        <p:spPr>
          <a:xfrm>
            <a:off x="122713" y="9122570"/>
            <a:ext cx="1093855" cy="1024102"/>
          </a:xfrm>
          <a:custGeom>
            <a:avLst/>
            <a:gdLst/>
            <a:ahLst/>
            <a:cxnLst/>
            <a:rect l="l" t="t" r="r" b="b"/>
            <a:pathLst>
              <a:path w="1093855" h="1024102">
                <a:moveTo>
                  <a:pt x="0" y="0"/>
                </a:moveTo>
                <a:lnTo>
                  <a:pt x="1093855" y="0"/>
                </a:lnTo>
                <a:lnTo>
                  <a:pt x="1093855" y="1024102"/>
                </a:lnTo>
                <a:lnTo>
                  <a:pt x="0" y="1024102"/>
                </a:lnTo>
                <a:lnTo>
                  <a:pt x="0" y="0"/>
                </a:lnTo>
                <a:close/>
              </a:path>
            </a:pathLst>
          </a:custGeom>
          <a:blipFill>
            <a:blip r:embed="rId8"/>
            <a:stretch>
              <a:fillRect/>
            </a:stretch>
          </a:blipFill>
        </p:spPr>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86978" b="-80905"/>
            </a:stretch>
          </a:blipFill>
        </p:spPr>
      </p:sp>
      <p:sp>
        <p:nvSpPr>
          <p:cNvPr id="3" name="TextBox 3"/>
          <p:cNvSpPr txBox="1"/>
          <p:nvPr/>
        </p:nvSpPr>
        <p:spPr>
          <a:xfrm>
            <a:off x="3117847" y="3047605"/>
            <a:ext cx="12052306" cy="4201314"/>
          </a:xfrm>
          <a:prstGeom prst="rect">
            <a:avLst/>
          </a:prstGeom>
        </p:spPr>
        <p:txBody>
          <a:bodyPr lIns="0" tIns="0" rIns="0" bIns="0" rtlCol="0" anchor="t">
            <a:spAutoFit/>
          </a:bodyPr>
          <a:lstStyle/>
          <a:p>
            <a:pPr algn="l">
              <a:lnSpc>
                <a:spcPts val="4791"/>
              </a:lnSpc>
            </a:pPr>
            <a:r>
              <a:rPr lang="en-US" sz="4060">
                <a:solidFill>
                  <a:srgbClr val="000000"/>
                </a:solidFill>
                <a:latin typeface="Comic Sans"/>
                <a:ea typeface="Comic Sans"/>
                <a:cs typeface="Comic Sans"/>
                <a:sym typeface="Comic Sans"/>
              </a:rPr>
              <a:t>   Problem-centered curriculum design</a:t>
            </a:r>
            <a:r>
              <a:rPr lang="en-US" sz="4060" b="1">
                <a:solidFill>
                  <a:srgbClr val="000000"/>
                </a:solidFill>
                <a:latin typeface="Comic Sans Bold"/>
                <a:ea typeface="Comic Sans Bold"/>
                <a:cs typeface="Comic Sans Bold"/>
                <a:sym typeface="Comic Sans Bold"/>
              </a:rPr>
              <a:t> </a:t>
            </a:r>
            <a:r>
              <a:rPr lang="en-US" sz="4060">
                <a:solidFill>
                  <a:srgbClr val="000000"/>
                </a:solidFill>
                <a:latin typeface="Comic Sans"/>
                <a:ea typeface="Comic Sans"/>
                <a:cs typeface="Comic Sans"/>
                <a:sym typeface="Comic Sans"/>
              </a:rPr>
              <a:t>increases the relevance of the curriculum and allows students to be creative and innovative as they are learning. </a:t>
            </a:r>
          </a:p>
          <a:p>
            <a:pPr algn="l">
              <a:lnSpc>
                <a:spcPts val="4791"/>
              </a:lnSpc>
            </a:pPr>
            <a:endParaRPr lang="en-US" sz="4060">
              <a:solidFill>
                <a:srgbClr val="000000"/>
              </a:solidFill>
              <a:latin typeface="Comic Sans"/>
              <a:ea typeface="Comic Sans"/>
              <a:cs typeface="Comic Sans"/>
              <a:sym typeface="Comic Sans"/>
            </a:endParaRPr>
          </a:p>
          <a:p>
            <a:pPr marL="0" lvl="0" indent="0" algn="l">
              <a:lnSpc>
                <a:spcPts val="4791"/>
              </a:lnSpc>
            </a:pPr>
            <a:r>
              <a:rPr lang="en-US" sz="4060">
                <a:solidFill>
                  <a:srgbClr val="000000"/>
                </a:solidFill>
                <a:latin typeface="Comic Sans"/>
                <a:ea typeface="Comic Sans"/>
                <a:cs typeface="Comic Sans"/>
                <a:sym typeface="Comic Sans"/>
              </a:rPr>
              <a:t>The drawback to this form of curriculum design is that it does not always consider learning styles.</a:t>
            </a:r>
          </a:p>
        </p:txBody>
      </p:sp>
      <p:sp>
        <p:nvSpPr>
          <p:cNvPr id="4" name="Freeform 4"/>
          <p:cNvSpPr/>
          <p:nvPr/>
        </p:nvSpPr>
        <p:spPr>
          <a:xfrm>
            <a:off x="237013" y="501254"/>
            <a:ext cx="4696931" cy="1664493"/>
          </a:xfrm>
          <a:custGeom>
            <a:avLst/>
            <a:gdLst/>
            <a:ahLst/>
            <a:cxnLst/>
            <a:rect l="l" t="t" r="r" b="b"/>
            <a:pathLst>
              <a:path w="4696931" h="1664493">
                <a:moveTo>
                  <a:pt x="0" y="0"/>
                </a:moveTo>
                <a:lnTo>
                  <a:pt x="4696931" y="0"/>
                </a:lnTo>
                <a:lnTo>
                  <a:pt x="4696931" y="1664492"/>
                </a:lnTo>
                <a:lnTo>
                  <a:pt x="0" y="1664492"/>
                </a:lnTo>
                <a:lnTo>
                  <a:pt x="0" y="0"/>
                </a:lnTo>
                <a:close/>
              </a:path>
            </a:pathLst>
          </a:custGeom>
          <a:blipFill>
            <a:blip r:embed="rId3"/>
            <a:stretch>
              <a:fillRect l="-5726" t="-15148" r="-6442" b="-13128"/>
            </a:stretch>
          </a:blipFill>
        </p:spPr>
      </p:sp>
      <p:sp>
        <p:nvSpPr>
          <p:cNvPr id="5" name="Freeform 5"/>
          <p:cNvSpPr/>
          <p:nvPr/>
        </p:nvSpPr>
        <p:spPr>
          <a:xfrm>
            <a:off x="13096299" y="9061952"/>
            <a:ext cx="5115501" cy="1145339"/>
          </a:xfrm>
          <a:custGeom>
            <a:avLst/>
            <a:gdLst/>
            <a:ahLst/>
            <a:cxnLst/>
            <a:rect l="l" t="t" r="r" b="b"/>
            <a:pathLst>
              <a:path w="5115501" h="1145339">
                <a:moveTo>
                  <a:pt x="0" y="0"/>
                </a:moveTo>
                <a:lnTo>
                  <a:pt x="5115501" y="0"/>
                </a:lnTo>
                <a:lnTo>
                  <a:pt x="5115501" y="1145338"/>
                </a:lnTo>
                <a:lnTo>
                  <a:pt x="0" y="1145338"/>
                </a:lnTo>
                <a:lnTo>
                  <a:pt x="0" y="0"/>
                </a:lnTo>
                <a:close/>
              </a:path>
            </a:pathLst>
          </a:custGeom>
          <a:blipFill>
            <a:blip r:embed="rId4"/>
            <a:stretch>
              <a:fillRect l="-2672" r="-4156"/>
            </a:stretch>
          </a:blipFill>
        </p:spPr>
      </p:sp>
      <p:sp>
        <p:nvSpPr>
          <p:cNvPr id="6" name="Freeform 6"/>
          <p:cNvSpPr/>
          <p:nvPr/>
        </p:nvSpPr>
        <p:spPr>
          <a:xfrm>
            <a:off x="16795514" y="196454"/>
            <a:ext cx="1416286" cy="2003587"/>
          </a:xfrm>
          <a:custGeom>
            <a:avLst/>
            <a:gdLst/>
            <a:ahLst/>
            <a:cxnLst/>
            <a:rect l="l" t="t" r="r" b="b"/>
            <a:pathLst>
              <a:path w="1416286" h="2003587">
                <a:moveTo>
                  <a:pt x="0" y="0"/>
                </a:moveTo>
                <a:lnTo>
                  <a:pt x="1416286" y="0"/>
                </a:lnTo>
                <a:lnTo>
                  <a:pt x="1416286" y="2003587"/>
                </a:lnTo>
                <a:lnTo>
                  <a:pt x="0" y="2003587"/>
                </a:lnTo>
                <a:lnTo>
                  <a:pt x="0" y="0"/>
                </a:lnTo>
                <a:close/>
              </a:path>
            </a:pathLst>
          </a:custGeom>
          <a:blipFill>
            <a:blip r:embed="rId5"/>
            <a:stretch>
              <a:fillRect/>
            </a:stretch>
          </a:blipFill>
        </p:spPr>
      </p:sp>
      <p:sp>
        <p:nvSpPr>
          <p:cNvPr id="7" name="Freeform 7"/>
          <p:cNvSpPr/>
          <p:nvPr/>
        </p:nvSpPr>
        <p:spPr>
          <a:xfrm>
            <a:off x="122713" y="9122570"/>
            <a:ext cx="1093855" cy="1024102"/>
          </a:xfrm>
          <a:custGeom>
            <a:avLst/>
            <a:gdLst/>
            <a:ahLst/>
            <a:cxnLst/>
            <a:rect l="l" t="t" r="r" b="b"/>
            <a:pathLst>
              <a:path w="1093855" h="1024102">
                <a:moveTo>
                  <a:pt x="0" y="0"/>
                </a:moveTo>
                <a:lnTo>
                  <a:pt x="1093855" y="0"/>
                </a:lnTo>
                <a:lnTo>
                  <a:pt x="1093855" y="1024102"/>
                </a:lnTo>
                <a:lnTo>
                  <a:pt x="0" y="1024102"/>
                </a:lnTo>
                <a:lnTo>
                  <a:pt x="0" y="0"/>
                </a:lnTo>
                <a:close/>
              </a:path>
            </a:pathLst>
          </a:custGeom>
          <a:blipFill>
            <a:blip r:embed="rId6"/>
            <a:stretch>
              <a:fillRect/>
            </a:stretch>
          </a:blipFill>
        </p:spPr>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86978" b="-80905"/>
            </a:stretch>
          </a:blipFill>
        </p:spPr>
      </p:sp>
      <p:sp>
        <p:nvSpPr>
          <p:cNvPr id="3" name="TextBox 3"/>
          <p:cNvSpPr txBox="1"/>
          <p:nvPr/>
        </p:nvSpPr>
        <p:spPr>
          <a:xfrm>
            <a:off x="1587494" y="2603693"/>
            <a:ext cx="10464812" cy="3543935"/>
          </a:xfrm>
          <a:prstGeom prst="rect">
            <a:avLst/>
          </a:prstGeom>
        </p:spPr>
        <p:txBody>
          <a:bodyPr lIns="0" tIns="0" rIns="0" bIns="0" rtlCol="0" anchor="t">
            <a:spAutoFit/>
          </a:bodyPr>
          <a:lstStyle/>
          <a:p>
            <a:pPr algn="l">
              <a:lnSpc>
                <a:spcPts val="4720"/>
              </a:lnSpc>
            </a:pPr>
            <a:r>
              <a:rPr lang="en-US" sz="4000" b="1">
                <a:solidFill>
                  <a:srgbClr val="000000"/>
                </a:solidFill>
                <a:latin typeface="Comic Sans Bold"/>
                <a:ea typeface="Comic Sans Bold"/>
                <a:cs typeface="Comic Sans Bold"/>
                <a:sym typeface="Comic Sans Bold"/>
              </a:rPr>
              <a:t>Curriculum Design Tips</a:t>
            </a:r>
          </a:p>
          <a:p>
            <a:pPr algn="l">
              <a:lnSpc>
                <a:spcPts val="4720"/>
              </a:lnSpc>
            </a:pPr>
            <a:endParaRPr lang="en-US" sz="4000" b="1">
              <a:solidFill>
                <a:srgbClr val="000000"/>
              </a:solidFill>
              <a:latin typeface="Comic Sans Bold"/>
              <a:ea typeface="Comic Sans Bold"/>
              <a:cs typeface="Comic Sans Bold"/>
              <a:sym typeface="Comic Sans Bold"/>
            </a:endParaRPr>
          </a:p>
          <a:p>
            <a:pPr algn="l">
              <a:lnSpc>
                <a:spcPts val="4720"/>
              </a:lnSpc>
            </a:pPr>
            <a:r>
              <a:rPr lang="en-US" sz="4000">
                <a:solidFill>
                  <a:srgbClr val="000000"/>
                </a:solidFill>
                <a:latin typeface="Comic Sans"/>
                <a:ea typeface="Comic Sans"/>
                <a:cs typeface="Comic Sans"/>
                <a:sym typeface="Comic Sans"/>
              </a:rPr>
              <a:t>The following curriculum design tips can help educators manage each stage of the curriculum design process.</a:t>
            </a:r>
          </a:p>
          <a:p>
            <a:pPr marL="0" lvl="0" indent="0" algn="l">
              <a:lnSpc>
                <a:spcPts val="4720"/>
              </a:lnSpc>
            </a:pPr>
            <a:endParaRPr lang="en-US" sz="4000">
              <a:solidFill>
                <a:srgbClr val="000000"/>
              </a:solidFill>
              <a:latin typeface="Comic Sans"/>
              <a:ea typeface="Comic Sans"/>
              <a:cs typeface="Comic Sans"/>
              <a:sym typeface="Comic Sans"/>
            </a:endParaRPr>
          </a:p>
        </p:txBody>
      </p:sp>
      <p:sp>
        <p:nvSpPr>
          <p:cNvPr id="4" name="Freeform 4"/>
          <p:cNvSpPr/>
          <p:nvPr/>
        </p:nvSpPr>
        <p:spPr>
          <a:xfrm>
            <a:off x="13144500" y="2594168"/>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5" name="Freeform 5"/>
          <p:cNvSpPr/>
          <p:nvPr/>
        </p:nvSpPr>
        <p:spPr>
          <a:xfrm>
            <a:off x="122713" y="196454"/>
            <a:ext cx="4696931" cy="1664493"/>
          </a:xfrm>
          <a:custGeom>
            <a:avLst/>
            <a:gdLst/>
            <a:ahLst/>
            <a:cxnLst/>
            <a:rect l="l" t="t" r="r" b="b"/>
            <a:pathLst>
              <a:path w="4696931" h="1664493">
                <a:moveTo>
                  <a:pt x="0" y="0"/>
                </a:moveTo>
                <a:lnTo>
                  <a:pt x="4696931" y="0"/>
                </a:lnTo>
                <a:lnTo>
                  <a:pt x="4696931" y="1664492"/>
                </a:lnTo>
                <a:lnTo>
                  <a:pt x="0" y="1664492"/>
                </a:lnTo>
                <a:lnTo>
                  <a:pt x="0" y="0"/>
                </a:lnTo>
                <a:close/>
              </a:path>
            </a:pathLst>
          </a:custGeom>
          <a:blipFill>
            <a:blip r:embed="rId5"/>
            <a:stretch>
              <a:fillRect l="-5726" t="-15148" r="-6442" b="-13128"/>
            </a:stretch>
          </a:blipFill>
        </p:spPr>
      </p:sp>
      <p:sp>
        <p:nvSpPr>
          <p:cNvPr id="6" name="Freeform 6"/>
          <p:cNvSpPr/>
          <p:nvPr/>
        </p:nvSpPr>
        <p:spPr>
          <a:xfrm>
            <a:off x="13096299" y="9061952"/>
            <a:ext cx="5115501" cy="1145339"/>
          </a:xfrm>
          <a:custGeom>
            <a:avLst/>
            <a:gdLst/>
            <a:ahLst/>
            <a:cxnLst/>
            <a:rect l="l" t="t" r="r" b="b"/>
            <a:pathLst>
              <a:path w="5115501" h="1145339">
                <a:moveTo>
                  <a:pt x="0" y="0"/>
                </a:moveTo>
                <a:lnTo>
                  <a:pt x="5115501" y="0"/>
                </a:lnTo>
                <a:lnTo>
                  <a:pt x="5115501" y="1145338"/>
                </a:lnTo>
                <a:lnTo>
                  <a:pt x="0" y="1145338"/>
                </a:lnTo>
                <a:lnTo>
                  <a:pt x="0" y="0"/>
                </a:lnTo>
                <a:close/>
              </a:path>
            </a:pathLst>
          </a:custGeom>
          <a:blipFill>
            <a:blip r:embed="rId6"/>
            <a:stretch>
              <a:fillRect l="-2672" r="-4156"/>
            </a:stretch>
          </a:blipFill>
        </p:spPr>
      </p:sp>
      <p:sp>
        <p:nvSpPr>
          <p:cNvPr id="7" name="Freeform 7"/>
          <p:cNvSpPr/>
          <p:nvPr/>
        </p:nvSpPr>
        <p:spPr>
          <a:xfrm>
            <a:off x="16795514" y="196454"/>
            <a:ext cx="1416286" cy="2003587"/>
          </a:xfrm>
          <a:custGeom>
            <a:avLst/>
            <a:gdLst/>
            <a:ahLst/>
            <a:cxnLst/>
            <a:rect l="l" t="t" r="r" b="b"/>
            <a:pathLst>
              <a:path w="1416286" h="2003587">
                <a:moveTo>
                  <a:pt x="0" y="0"/>
                </a:moveTo>
                <a:lnTo>
                  <a:pt x="1416286" y="0"/>
                </a:lnTo>
                <a:lnTo>
                  <a:pt x="1416286" y="2003587"/>
                </a:lnTo>
                <a:lnTo>
                  <a:pt x="0" y="2003587"/>
                </a:lnTo>
                <a:lnTo>
                  <a:pt x="0" y="0"/>
                </a:lnTo>
                <a:close/>
              </a:path>
            </a:pathLst>
          </a:custGeom>
          <a:blipFill>
            <a:blip r:embed="rId7"/>
            <a:stretch>
              <a:fillRect/>
            </a:stretch>
          </a:blipFill>
        </p:spPr>
      </p:sp>
      <p:sp>
        <p:nvSpPr>
          <p:cNvPr id="8" name="Freeform 8"/>
          <p:cNvSpPr/>
          <p:nvPr/>
        </p:nvSpPr>
        <p:spPr>
          <a:xfrm>
            <a:off x="122713" y="9122570"/>
            <a:ext cx="1093855" cy="1024102"/>
          </a:xfrm>
          <a:custGeom>
            <a:avLst/>
            <a:gdLst/>
            <a:ahLst/>
            <a:cxnLst/>
            <a:rect l="l" t="t" r="r" b="b"/>
            <a:pathLst>
              <a:path w="1093855" h="1024102">
                <a:moveTo>
                  <a:pt x="0" y="0"/>
                </a:moveTo>
                <a:lnTo>
                  <a:pt x="1093855" y="0"/>
                </a:lnTo>
                <a:lnTo>
                  <a:pt x="1093855" y="1024102"/>
                </a:lnTo>
                <a:lnTo>
                  <a:pt x="0" y="1024102"/>
                </a:lnTo>
                <a:lnTo>
                  <a:pt x="0" y="0"/>
                </a:lnTo>
                <a:close/>
              </a:path>
            </a:pathLst>
          </a:custGeom>
          <a:blipFill>
            <a:blip r:embed="rId8"/>
            <a:stretch>
              <a:fillRect/>
            </a:stretch>
          </a:blipFill>
        </p:spPr>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86978" b="-80905"/>
            </a:stretch>
          </a:blipFill>
        </p:spPr>
      </p:sp>
      <p:sp>
        <p:nvSpPr>
          <p:cNvPr id="3" name="TextBox 3"/>
          <p:cNvSpPr txBox="1"/>
          <p:nvPr/>
        </p:nvSpPr>
        <p:spPr>
          <a:xfrm>
            <a:off x="1771650" y="2309495"/>
            <a:ext cx="10725150" cy="8268335"/>
          </a:xfrm>
          <a:prstGeom prst="rect">
            <a:avLst/>
          </a:prstGeom>
        </p:spPr>
        <p:txBody>
          <a:bodyPr lIns="0" tIns="0" rIns="0" bIns="0" rtlCol="0" anchor="t">
            <a:spAutoFit/>
          </a:bodyPr>
          <a:lstStyle/>
          <a:p>
            <a:pPr marL="863601" lvl="1" indent="-431801" algn="l">
              <a:lnSpc>
                <a:spcPts val="4720"/>
              </a:lnSpc>
              <a:buFont typeface="Arial"/>
              <a:buChar char="•"/>
            </a:pPr>
            <a:r>
              <a:rPr lang="en-US" sz="4000" b="1">
                <a:solidFill>
                  <a:srgbClr val="000000"/>
                </a:solidFill>
                <a:latin typeface="Comic Sans Bold"/>
                <a:ea typeface="Comic Sans Bold"/>
                <a:cs typeface="Comic Sans Bold"/>
                <a:sym typeface="Comic Sans Bold"/>
              </a:rPr>
              <a:t>Identify the needs of stakeholders </a:t>
            </a:r>
            <a:r>
              <a:rPr lang="en-US" sz="4000">
                <a:solidFill>
                  <a:srgbClr val="000000"/>
                </a:solidFill>
                <a:latin typeface="Comic Sans"/>
                <a:ea typeface="Comic Sans"/>
                <a:cs typeface="Comic Sans"/>
                <a:sym typeface="Comic Sans"/>
              </a:rPr>
              <a:t>(i.e., students) early on in the curriculum design process. </a:t>
            </a:r>
          </a:p>
          <a:p>
            <a:pPr algn="l">
              <a:lnSpc>
                <a:spcPts val="4720"/>
              </a:lnSpc>
            </a:pPr>
            <a:endParaRPr lang="en-US" sz="4000">
              <a:solidFill>
                <a:srgbClr val="000000"/>
              </a:solidFill>
              <a:latin typeface="Comic Sans"/>
              <a:ea typeface="Comic Sans"/>
              <a:cs typeface="Comic Sans"/>
              <a:sym typeface="Comic Sans"/>
            </a:endParaRPr>
          </a:p>
          <a:p>
            <a:pPr marL="863601" lvl="1" indent="-431801" algn="l">
              <a:lnSpc>
                <a:spcPts val="4720"/>
              </a:lnSpc>
              <a:buFont typeface="Arial"/>
              <a:buChar char="•"/>
            </a:pPr>
            <a:r>
              <a:rPr lang="en-US" sz="4000">
                <a:solidFill>
                  <a:srgbClr val="000000"/>
                </a:solidFill>
                <a:latin typeface="Comic Sans"/>
                <a:ea typeface="Comic Sans"/>
                <a:cs typeface="Comic Sans"/>
                <a:sym typeface="Comic Sans"/>
              </a:rPr>
              <a:t>This can be done through needs analysis, which involves collecting and analyzing data related to the learner. This data might include what learners already know and need to know to be proficient in a particular area or skill. It may also include information about learner perceptions, strengths, and weaknesses. </a:t>
            </a:r>
          </a:p>
          <a:p>
            <a:pPr algn="l">
              <a:lnSpc>
                <a:spcPts val="4720"/>
              </a:lnSpc>
            </a:pPr>
            <a:endParaRPr lang="en-US" sz="4000">
              <a:solidFill>
                <a:srgbClr val="000000"/>
              </a:solidFill>
              <a:latin typeface="Comic Sans"/>
              <a:ea typeface="Comic Sans"/>
              <a:cs typeface="Comic Sans"/>
              <a:sym typeface="Comic Sans"/>
            </a:endParaRPr>
          </a:p>
          <a:p>
            <a:pPr marL="0" lvl="0" indent="0" algn="l">
              <a:lnSpc>
                <a:spcPts val="4720"/>
              </a:lnSpc>
            </a:pPr>
            <a:endParaRPr lang="en-US" sz="4000">
              <a:solidFill>
                <a:srgbClr val="000000"/>
              </a:solidFill>
              <a:latin typeface="Comic Sans"/>
              <a:ea typeface="Comic Sans"/>
              <a:cs typeface="Comic Sans"/>
              <a:sym typeface="Comic Sans"/>
            </a:endParaRPr>
          </a:p>
        </p:txBody>
      </p:sp>
      <p:sp>
        <p:nvSpPr>
          <p:cNvPr id="4" name="Freeform 4"/>
          <p:cNvSpPr/>
          <p:nvPr/>
        </p:nvSpPr>
        <p:spPr>
          <a:xfrm>
            <a:off x="122713" y="196454"/>
            <a:ext cx="4696931" cy="1664493"/>
          </a:xfrm>
          <a:custGeom>
            <a:avLst/>
            <a:gdLst/>
            <a:ahLst/>
            <a:cxnLst/>
            <a:rect l="l" t="t" r="r" b="b"/>
            <a:pathLst>
              <a:path w="4696931" h="1664493">
                <a:moveTo>
                  <a:pt x="0" y="0"/>
                </a:moveTo>
                <a:lnTo>
                  <a:pt x="4696931" y="0"/>
                </a:lnTo>
                <a:lnTo>
                  <a:pt x="4696931" y="1664492"/>
                </a:lnTo>
                <a:lnTo>
                  <a:pt x="0" y="1664492"/>
                </a:lnTo>
                <a:lnTo>
                  <a:pt x="0" y="0"/>
                </a:lnTo>
                <a:close/>
              </a:path>
            </a:pathLst>
          </a:custGeom>
          <a:blipFill>
            <a:blip r:embed="rId3"/>
            <a:stretch>
              <a:fillRect l="-5726" t="-15148" r="-6442" b="-13128"/>
            </a:stretch>
          </a:blipFill>
        </p:spPr>
      </p:sp>
      <p:sp>
        <p:nvSpPr>
          <p:cNvPr id="5" name="Freeform 5"/>
          <p:cNvSpPr/>
          <p:nvPr/>
        </p:nvSpPr>
        <p:spPr>
          <a:xfrm>
            <a:off x="13096299" y="9061952"/>
            <a:ext cx="5115501" cy="1145339"/>
          </a:xfrm>
          <a:custGeom>
            <a:avLst/>
            <a:gdLst/>
            <a:ahLst/>
            <a:cxnLst/>
            <a:rect l="l" t="t" r="r" b="b"/>
            <a:pathLst>
              <a:path w="5115501" h="1145339">
                <a:moveTo>
                  <a:pt x="0" y="0"/>
                </a:moveTo>
                <a:lnTo>
                  <a:pt x="5115501" y="0"/>
                </a:lnTo>
                <a:lnTo>
                  <a:pt x="5115501" y="1145338"/>
                </a:lnTo>
                <a:lnTo>
                  <a:pt x="0" y="1145338"/>
                </a:lnTo>
                <a:lnTo>
                  <a:pt x="0" y="0"/>
                </a:lnTo>
                <a:close/>
              </a:path>
            </a:pathLst>
          </a:custGeom>
          <a:blipFill>
            <a:blip r:embed="rId4"/>
            <a:stretch>
              <a:fillRect l="-2672" r="-4156"/>
            </a:stretch>
          </a:blipFill>
        </p:spPr>
      </p:sp>
      <p:sp>
        <p:nvSpPr>
          <p:cNvPr id="6" name="Freeform 6"/>
          <p:cNvSpPr/>
          <p:nvPr/>
        </p:nvSpPr>
        <p:spPr>
          <a:xfrm>
            <a:off x="16795514" y="196454"/>
            <a:ext cx="1416286" cy="2003587"/>
          </a:xfrm>
          <a:custGeom>
            <a:avLst/>
            <a:gdLst/>
            <a:ahLst/>
            <a:cxnLst/>
            <a:rect l="l" t="t" r="r" b="b"/>
            <a:pathLst>
              <a:path w="1416286" h="2003587">
                <a:moveTo>
                  <a:pt x="0" y="0"/>
                </a:moveTo>
                <a:lnTo>
                  <a:pt x="1416286" y="0"/>
                </a:lnTo>
                <a:lnTo>
                  <a:pt x="1416286" y="2003587"/>
                </a:lnTo>
                <a:lnTo>
                  <a:pt x="0" y="2003587"/>
                </a:lnTo>
                <a:lnTo>
                  <a:pt x="0" y="0"/>
                </a:lnTo>
                <a:close/>
              </a:path>
            </a:pathLst>
          </a:custGeom>
          <a:blipFill>
            <a:blip r:embed="rId5"/>
            <a:stretch>
              <a:fillRect/>
            </a:stretch>
          </a:blipFill>
        </p:spPr>
      </p:sp>
      <p:sp>
        <p:nvSpPr>
          <p:cNvPr id="7" name="Freeform 7"/>
          <p:cNvSpPr/>
          <p:nvPr/>
        </p:nvSpPr>
        <p:spPr>
          <a:xfrm>
            <a:off x="13096299" y="2299970"/>
            <a:ext cx="3111604" cy="3535914"/>
          </a:xfrm>
          <a:custGeom>
            <a:avLst/>
            <a:gdLst/>
            <a:ahLst/>
            <a:cxnLst/>
            <a:rect l="l" t="t" r="r" b="b"/>
            <a:pathLst>
              <a:path w="3111604" h="3535914">
                <a:moveTo>
                  <a:pt x="0" y="0"/>
                </a:moveTo>
                <a:lnTo>
                  <a:pt x="3111604" y="0"/>
                </a:lnTo>
                <a:lnTo>
                  <a:pt x="3111604" y="3535914"/>
                </a:lnTo>
                <a:lnTo>
                  <a:pt x="0" y="3535914"/>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8" name="Freeform 8"/>
          <p:cNvSpPr/>
          <p:nvPr/>
        </p:nvSpPr>
        <p:spPr>
          <a:xfrm>
            <a:off x="122713" y="9122570"/>
            <a:ext cx="1093855" cy="1024102"/>
          </a:xfrm>
          <a:custGeom>
            <a:avLst/>
            <a:gdLst/>
            <a:ahLst/>
            <a:cxnLst/>
            <a:rect l="l" t="t" r="r" b="b"/>
            <a:pathLst>
              <a:path w="1093855" h="1024102">
                <a:moveTo>
                  <a:pt x="0" y="0"/>
                </a:moveTo>
                <a:lnTo>
                  <a:pt x="1093855" y="0"/>
                </a:lnTo>
                <a:lnTo>
                  <a:pt x="1093855" y="1024102"/>
                </a:lnTo>
                <a:lnTo>
                  <a:pt x="0" y="1024102"/>
                </a:lnTo>
                <a:lnTo>
                  <a:pt x="0" y="0"/>
                </a:lnTo>
                <a:close/>
              </a:path>
            </a:pathLst>
          </a:custGeom>
          <a:blipFill>
            <a:blip r:embed="rId8"/>
            <a:stretch>
              <a:fillRect/>
            </a:stretch>
          </a:blipFill>
        </p:spPr>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86978" b="-80905"/>
            </a:stretch>
          </a:blipFill>
        </p:spPr>
      </p:sp>
      <p:sp>
        <p:nvSpPr>
          <p:cNvPr id="3" name="TextBox 3"/>
          <p:cNvSpPr txBox="1"/>
          <p:nvPr/>
        </p:nvSpPr>
        <p:spPr>
          <a:xfrm>
            <a:off x="1562100" y="2609215"/>
            <a:ext cx="10839450" cy="7677785"/>
          </a:xfrm>
          <a:prstGeom prst="rect">
            <a:avLst/>
          </a:prstGeom>
        </p:spPr>
        <p:txBody>
          <a:bodyPr lIns="0" tIns="0" rIns="0" bIns="0" rtlCol="0" anchor="t">
            <a:spAutoFit/>
          </a:bodyPr>
          <a:lstStyle/>
          <a:p>
            <a:pPr marL="863601" lvl="1" indent="-431801" algn="l">
              <a:lnSpc>
                <a:spcPts val="4720"/>
              </a:lnSpc>
              <a:buFont typeface="Arial"/>
              <a:buChar char="•"/>
            </a:pPr>
            <a:r>
              <a:rPr lang="en-US" sz="4000" b="1">
                <a:solidFill>
                  <a:srgbClr val="000000"/>
                </a:solidFill>
                <a:latin typeface="Comic Sans Bold"/>
                <a:ea typeface="Comic Sans Bold"/>
                <a:cs typeface="Comic Sans Bold"/>
                <a:sym typeface="Comic Sans Bold"/>
              </a:rPr>
              <a:t>Create a clear list of learning goals and outcomes. </a:t>
            </a:r>
          </a:p>
          <a:p>
            <a:pPr algn="l">
              <a:lnSpc>
                <a:spcPts val="4720"/>
              </a:lnSpc>
            </a:pPr>
            <a:endParaRPr lang="en-US" sz="4000" b="1">
              <a:solidFill>
                <a:srgbClr val="000000"/>
              </a:solidFill>
              <a:latin typeface="Comic Sans Bold"/>
              <a:ea typeface="Comic Sans Bold"/>
              <a:cs typeface="Comic Sans Bold"/>
              <a:sym typeface="Comic Sans Bold"/>
            </a:endParaRPr>
          </a:p>
          <a:p>
            <a:pPr marL="863601" lvl="1" indent="-431801" algn="l">
              <a:lnSpc>
                <a:spcPts val="4720"/>
              </a:lnSpc>
              <a:buFont typeface="Arial"/>
              <a:buChar char="•"/>
            </a:pPr>
            <a:r>
              <a:rPr lang="en-US" sz="4000">
                <a:solidFill>
                  <a:srgbClr val="000000"/>
                </a:solidFill>
                <a:latin typeface="Comic Sans"/>
                <a:ea typeface="Comic Sans"/>
                <a:cs typeface="Comic Sans"/>
                <a:sym typeface="Comic Sans"/>
              </a:rPr>
              <a:t>This will help you focus on the intended purpose of the curriculum and allow you to plan instruction to achieve desired results. Learning goals are the things teachers want students to achieve in the course. Learning outcomes are the measurable knowledge, skills, and attitudes students should have achieved in the course. </a:t>
            </a:r>
          </a:p>
          <a:p>
            <a:pPr marL="0" lvl="0" indent="0" algn="l">
              <a:lnSpc>
                <a:spcPts val="4720"/>
              </a:lnSpc>
            </a:pPr>
            <a:endParaRPr lang="en-US" sz="4000">
              <a:solidFill>
                <a:srgbClr val="000000"/>
              </a:solidFill>
              <a:latin typeface="Comic Sans"/>
              <a:ea typeface="Comic Sans"/>
              <a:cs typeface="Comic Sans"/>
              <a:sym typeface="Comic Sans"/>
            </a:endParaRPr>
          </a:p>
        </p:txBody>
      </p:sp>
      <p:sp>
        <p:nvSpPr>
          <p:cNvPr id="4" name="Freeform 4"/>
          <p:cNvSpPr/>
          <p:nvPr/>
        </p:nvSpPr>
        <p:spPr>
          <a:xfrm>
            <a:off x="13153182" y="2599690"/>
            <a:ext cx="4106118" cy="4065057"/>
          </a:xfrm>
          <a:custGeom>
            <a:avLst/>
            <a:gdLst/>
            <a:ahLst/>
            <a:cxnLst/>
            <a:rect l="l" t="t" r="r" b="b"/>
            <a:pathLst>
              <a:path w="4106118" h="4065057">
                <a:moveTo>
                  <a:pt x="0" y="0"/>
                </a:moveTo>
                <a:lnTo>
                  <a:pt x="4106118" y="0"/>
                </a:lnTo>
                <a:lnTo>
                  <a:pt x="4106118" y="4065057"/>
                </a:lnTo>
                <a:lnTo>
                  <a:pt x="0" y="4065057"/>
                </a:lnTo>
                <a:lnTo>
                  <a:pt x="0" y="0"/>
                </a:lnTo>
                <a:close/>
              </a:path>
            </a:pathLst>
          </a:custGeom>
          <a:blipFill>
            <a:blip r:embed="rId3"/>
            <a:stretch>
              <a:fillRect/>
            </a:stretch>
          </a:blipFill>
        </p:spPr>
      </p:sp>
      <p:sp>
        <p:nvSpPr>
          <p:cNvPr id="5" name="Freeform 5"/>
          <p:cNvSpPr/>
          <p:nvPr/>
        </p:nvSpPr>
        <p:spPr>
          <a:xfrm>
            <a:off x="122713" y="196454"/>
            <a:ext cx="4696931" cy="1664493"/>
          </a:xfrm>
          <a:custGeom>
            <a:avLst/>
            <a:gdLst/>
            <a:ahLst/>
            <a:cxnLst/>
            <a:rect l="l" t="t" r="r" b="b"/>
            <a:pathLst>
              <a:path w="4696931" h="1664493">
                <a:moveTo>
                  <a:pt x="0" y="0"/>
                </a:moveTo>
                <a:lnTo>
                  <a:pt x="4696931" y="0"/>
                </a:lnTo>
                <a:lnTo>
                  <a:pt x="4696931" y="1664492"/>
                </a:lnTo>
                <a:lnTo>
                  <a:pt x="0" y="1664492"/>
                </a:lnTo>
                <a:lnTo>
                  <a:pt x="0" y="0"/>
                </a:lnTo>
                <a:close/>
              </a:path>
            </a:pathLst>
          </a:custGeom>
          <a:blipFill>
            <a:blip r:embed="rId4"/>
            <a:stretch>
              <a:fillRect l="-5726" t="-15148" r="-6442" b="-13128"/>
            </a:stretch>
          </a:blipFill>
        </p:spPr>
      </p:sp>
      <p:sp>
        <p:nvSpPr>
          <p:cNvPr id="6" name="Freeform 6"/>
          <p:cNvSpPr/>
          <p:nvPr/>
        </p:nvSpPr>
        <p:spPr>
          <a:xfrm>
            <a:off x="13096299" y="9061952"/>
            <a:ext cx="5115501" cy="1145339"/>
          </a:xfrm>
          <a:custGeom>
            <a:avLst/>
            <a:gdLst/>
            <a:ahLst/>
            <a:cxnLst/>
            <a:rect l="l" t="t" r="r" b="b"/>
            <a:pathLst>
              <a:path w="5115501" h="1145339">
                <a:moveTo>
                  <a:pt x="0" y="0"/>
                </a:moveTo>
                <a:lnTo>
                  <a:pt x="5115501" y="0"/>
                </a:lnTo>
                <a:lnTo>
                  <a:pt x="5115501" y="1145338"/>
                </a:lnTo>
                <a:lnTo>
                  <a:pt x="0" y="1145338"/>
                </a:lnTo>
                <a:lnTo>
                  <a:pt x="0" y="0"/>
                </a:lnTo>
                <a:close/>
              </a:path>
            </a:pathLst>
          </a:custGeom>
          <a:blipFill>
            <a:blip r:embed="rId5"/>
            <a:stretch>
              <a:fillRect l="-2672" r="-4156"/>
            </a:stretch>
          </a:blipFill>
        </p:spPr>
      </p:sp>
      <p:sp>
        <p:nvSpPr>
          <p:cNvPr id="7" name="Freeform 7"/>
          <p:cNvSpPr/>
          <p:nvPr/>
        </p:nvSpPr>
        <p:spPr>
          <a:xfrm>
            <a:off x="16795514" y="196454"/>
            <a:ext cx="1416286" cy="2003587"/>
          </a:xfrm>
          <a:custGeom>
            <a:avLst/>
            <a:gdLst/>
            <a:ahLst/>
            <a:cxnLst/>
            <a:rect l="l" t="t" r="r" b="b"/>
            <a:pathLst>
              <a:path w="1416286" h="2003587">
                <a:moveTo>
                  <a:pt x="0" y="0"/>
                </a:moveTo>
                <a:lnTo>
                  <a:pt x="1416286" y="0"/>
                </a:lnTo>
                <a:lnTo>
                  <a:pt x="1416286" y="2003587"/>
                </a:lnTo>
                <a:lnTo>
                  <a:pt x="0" y="2003587"/>
                </a:lnTo>
                <a:lnTo>
                  <a:pt x="0" y="0"/>
                </a:lnTo>
                <a:close/>
              </a:path>
            </a:pathLst>
          </a:custGeom>
          <a:blipFill>
            <a:blip r:embed="rId6"/>
            <a:stretch>
              <a:fillRect/>
            </a:stretch>
          </a:blipFill>
        </p:spPr>
      </p:sp>
      <p:sp>
        <p:nvSpPr>
          <p:cNvPr id="8" name="Freeform 8"/>
          <p:cNvSpPr/>
          <p:nvPr/>
        </p:nvSpPr>
        <p:spPr>
          <a:xfrm>
            <a:off x="122713" y="9122570"/>
            <a:ext cx="1093855" cy="1024102"/>
          </a:xfrm>
          <a:custGeom>
            <a:avLst/>
            <a:gdLst/>
            <a:ahLst/>
            <a:cxnLst/>
            <a:rect l="l" t="t" r="r" b="b"/>
            <a:pathLst>
              <a:path w="1093855" h="1024102">
                <a:moveTo>
                  <a:pt x="0" y="0"/>
                </a:moveTo>
                <a:lnTo>
                  <a:pt x="1093855" y="0"/>
                </a:lnTo>
                <a:lnTo>
                  <a:pt x="1093855" y="1024102"/>
                </a:lnTo>
                <a:lnTo>
                  <a:pt x="0" y="1024102"/>
                </a:lnTo>
                <a:lnTo>
                  <a:pt x="0" y="0"/>
                </a:lnTo>
                <a:close/>
              </a:path>
            </a:pathLst>
          </a:custGeom>
          <a:blipFill>
            <a:blip r:embed="rId7"/>
            <a:stretch>
              <a:fillRect/>
            </a:stretch>
          </a:blipFill>
        </p:spPr>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86978" b="-80905"/>
            </a:stretch>
          </a:blipFill>
        </p:spPr>
      </p:sp>
      <p:sp>
        <p:nvSpPr>
          <p:cNvPr id="3" name="TextBox 3"/>
          <p:cNvSpPr txBox="1"/>
          <p:nvPr/>
        </p:nvSpPr>
        <p:spPr>
          <a:xfrm>
            <a:off x="2790825" y="2195195"/>
            <a:ext cx="12706350" cy="5906135"/>
          </a:xfrm>
          <a:prstGeom prst="rect">
            <a:avLst/>
          </a:prstGeom>
        </p:spPr>
        <p:txBody>
          <a:bodyPr lIns="0" tIns="0" rIns="0" bIns="0" rtlCol="0" anchor="t">
            <a:spAutoFit/>
          </a:bodyPr>
          <a:lstStyle/>
          <a:p>
            <a:pPr marL="863601" lvl="1" indent="-431801" algn="l">
              <a:lnSpc>
                <a:spcPts val="4720"/>
              </a:lnSpc>
              <a:buFont typeface="Arial"/>
              <a:buChar char="•"/>
            </a:pPr>
            <a:r>
              <a:rPr lang="en-US" sz="4000" b="1">
                <a:solidFill>
                  <a:srgbClr val="000000"/>
                </a:solidFill>
                <a:latin typeface="Comic Sans Bold"/>
                <a:ea typeface="Comic Sans Bold"/>
                <a:cs typeface="Comic Sans Bold"/>
                <a:sym typeface="Comic Sans Bold"/>
              </a:rPr>
              <a:t>Identify constraints </a:t>
            </a:r>
            <a:r>
              <a:rPr lang="en-US" sz="4000">
                <a:solidFill>
                  <a:srgbClr val="000000"/>
                </a:solidFill>
                <a:latin typeface="Comic Sans"/>
                <a:ea typeface="Comic Sans"/>
                <a:cs typeface="Comic Sans"/>
                <a:sym typeface="Comic Sans"/>
              </a:rPr>
              <a:t>that will impact your curriculum design. </a:t>
            </a:r>
          </a:p>
          <a:p>
            <a:pPr algn="l">
              <a:lnSpc>
                <a:spcPts val="4720"/>
              </a:lnSpc>
            </a:pPr>
            <a:endParaRPr lang="en-US" sz="4000">
              <a:solidFill>
                <a:srgbClr val="000000"/>
              </a:solidFill>
              <a:latin typeface="Comic Sans"/>
              <a:ea typeface="Comic Sans"/>
              <a:cs typeface="Comic Sans"/>
              <a:sym typeface="Comic Sans"/>
            </a:endParaRPr>
          </a:p>
          <a:p>
            <a:pPr marL="863601" lvl="1" indent="-431801" algn="l">
              <a:lnSpc>
                <a:spcPts val="4720"/>
              </a:lnSpc>
              <a:buFont typeface="Arial"/>
              <a:buChar char="•"/>
            </a:pPr>
            <a:r>
              <a:rPr lang="en-US" sz="4000">
                <a:solidFill>
                  <a:srgbClr val="000000"/>
                </a:solidFill>
                <a:latin typeface="Comic Sans"/>
                <a:ea typeface="Comic Sans"/>
                <a:cs typeface="Comic Sans"/>
                <a:sym typeface="Comic Sans"/>
              </a:rPr>
              <a:t>For example, time is a common constraint that must be considered. There are only so many hours, days, weeks or months in the term. If there isn't enough time to deliver all of the instruction that has been planned, it will impact learning outcomes. </a:t>
            </a:r>
          </a:p>
          <a:p>
            <a:pPr marL="0" lvl="0" indent="0" algn="l">
              <a:lnSpc>
                <a:spcPts val="4720"/>
              </a:lnSpc>
            </a:pPr>
            <a:endParaRPr lang="en-US" sz="4000">
              <a:solidFill>
                <a:srgbClr val="000000"/>
              </a:solidFill>
              <a:latin typeface="Comic Sans"/>
              <a:ea typeface="Comic Sans"/>
              <a:cs typeface="Comic Sans"/>
              <a:sym typeface="Comic Sans"/>
            </a:endParaRPr>
          </a:p>
        </p:txBody>
      </p:sp>
      <p:sp>
        <p:nvSpPr>
          <p:cNvPr id="4" name="Freeform 4"/>
          <p:cNvSpPr/>
          <p:nvPr/>
        </p:nvSpPr>
        <p:spPr>
          <a:xfrm>
            <a:off x="122713" y="196454"/>
            <a:ext cx="4696931" cy="1664493"/>
          </a:xfrm>
          <a:custGeom>
            <a:avLst/>
            <a:gdLst/>
            <a:ahLst/>
            <a:cxnLst/>
            <a:rect l="l" t="t" r="r" b="b"/>
            <a:pathLst>
              <a:path w="4696931" h="1664493">
                <a:moveTo>
                  <a:pt x="0" y="0"/>
                </a:moveTo>
                <a:lnTo>
                  <a:pt x="4696931" y="0"/>
                </a:lnTo>
                <a:lnTo>
                  <a:pt x="4696931" y="1664492"/>
                </a:lnTo>
                <a:lnTo>
                  <a:pt x="0" y="1664492"/>
                </a:lnTo>
                <a:lnTo>
                  <a:pt x="0" y="0"/>
                </a:lnTo>
                <a:close/>
              </a:path>
            </a:pathLst>
          </a:custGeom>
          <a:blipFill>
            <a:blip r:embed="rId3"/>
            <a:stretch>
              <a:fillRect l="-5726" t="-15148" r="-6442" b="-13128"/>
            </a:stretch>
          </a:blipFill>
        </p:spPr>
      </p:sp>
      <p:sp>
        <p:nvSpPr>
          <p:cNvPr id="5" name="Freeform 5"/>
          <p:cNvSpPr/>
          <p:nvPr/>
        </p:nvSpPr>
        <p:spPr>
          <a:xfrm>
            <a:off x="13096299" y="9061952"/>
            <a:ext cx="5115501" cy="1145339"/>
          </a:xfrm>
          <a:custGeom>
            <a:avLst/>
            <a:gdLst/>
            <a:ahLst/>
            <a:cxnLst/>
            <a:rect l="l" t="t" r="r" b="b"/>
            <a:pathLst>
              <a:path w="5115501" h="1145339">
                <a:moveTo>
                  <a:pt x="0" y="0"/>
                </a:moveTo>
                <a:lnTo>
                  <a:pt x="5115501" y="0"/>
                </a:lnTo>
                <a:lnTo>
                  <a:pt x="5115501" y="1145338"/>
                </a:lnTo>
                <a:lnTo>
                  <a:pt x="0" y="1145338"/>
                </a:lnTo>
                <a:lnTo>
                  <a:pt x="0" y="0"/>
                </a:lnTo>
                <a:close/>
              </a:path>
            </a:pathLst>
          </a:custGeom>
          <a:blipFill>
            <a:blip r:embed="rId4"/>
            <a:stretch>
              <a:fillRect l="-2672" r="-4156"/>
            </a:stretch>
          </a:blipFill>
        </p:spPr>
      </p:sp>
      <p:sp>
        <p:nvSpPr>
          <p:cNvPr id="6" name="Freeform 6"/>
          <p:cNvSpPr/>
          <p:nvPr/>
        </p:nvSpPr>
        <p:spPr>
          <a:xfrm>
            <a:off x="16795514" y="196454"/>
            <a:ext cx="1416286" cy="2003587"/>
          </a:xfrm>
          <a:custGeom>
            <a:avLst/>
            <a:gdLst/>
            <a:ahLst/>
            <a:cxnLst/>
            <a:rect l="l" t="t" r="r" b="b"/>
            <a:pathLst>
              <a:path w="1416286" h="2003587">
                <a:moveTo>
                  <a:pt x="0" y="0"/>
                </a:moveTo>
                <a:lnTo>
                  <a:pt x="1416286" y="0"/>
                </a:lnTo>
                <a:lnTo>
                  <a:pt x="1416286" y="2003587"/>
                </a:lnTo>
                <a:lnTo>
                  <a:pt x="0" y="2003587"/>
                </a:lnTo>
                <a:lnTo>
                  <a:pt x="0" y="0"/>
                </a:lnTo>
                <a:close/>
              </a:path>
            </a:pathLst>
          </a:custGeom>
          <a:blipFill>
            <a:blip r:embed="rId5"/>
            <a:stretch>
              <a:fillRect/>
            </a:stretch>
          </a:blipFill>
        </p:spPr>
      </p:sp>
      <p:sp>
        <p:nvSpPr>
          <p:cNvPr id="7" name="Freeform 7"/>
          <p:cNvSpPr/>
          <p:nvPr/>
        </p:nvSpPr>
        <p:spPr>
          <a:xfrm>
            <a:off x="122713" y="9122570"/>
            <a:ext cx="1093855" cy="1024102"/>
          </a:xfrm>
          <a:custGeom>
            <a:avLst/>
            <a:gdLst/>
            <a:ahLst/>
            <a:cxnLst/>
            <a:rect l="l" t="t" r="r" b="b"/>
            <a:pathLst>
              <a:path w="1093855" h="1024102">
                <a:moveTo>
                  <a:pt x="0" y="0"/>
                </a:moveTo>
                <a:lnTo>
                  <a:pt x="1093855" y="0"/>
                </a:lnTo>
                <a:lnTo>
                  <a:pt x="1093855" y="1024102"/>
                </a:lnTo>
                <a:lnTo>
                  <a:pt x="0" y="1024102"/>
                </a:lnTo>
                <a:lnTo>
                  <a:pt x="0" y="0"/>
                </a:lnTo>
                <a:close/>
              </a:path>
            </a:pathLst>
          </a:custGeom>
          <a:blipFill>
            <a:blip r:embed="rId6"/>
            <a:stretch>
              <a:fillRect/>
            </a:stretch>
          </a:blipFill>
        </p:spPr>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86978" b="-80905"/>
            </a:stretch>
          </a:blipFill>
        </p:spPr>
      </p:sp>
      <p:sp>
        <p:nvSpPr>
          <p:cNvPr id="3" name="TextBox 3"/>
          <p:cNvSpPr txBox="1"/>
          <p:nvPr/>
        </p:nvSpPr>
        <p:spPr>
          <a:xfrm>
            <a:off x="2895600" y="2142744"/>
            <a:ext cx="10839450" cy="8144256"/>
          </a:xfrm>
          <a:prstGeom prst="rect">
            <a:avLst/>
          </a:prstGeom>
        </p:spPr>
        <p:txBody>
          <a:bodyPr lIns="0" tIns="0" rIns="0" bIns="0" rtlCol="0" anchor="t">
            <a:spAutoFit/>
          </a:bodyPr>
          <a:lstStyle/>
          <a:p>
            <a:pPr marL="842012" lvl="1" indent="-421006" algn="l">
              <a:lnSpc>
                <a:spcPts val="4602"/>
              </a:lnSpc>
              <a:buFont typeface="Arial"/>
              <a:buChar char="•"/>
            </a:pPr>
            <a:r>
              <a:rPr lang="en-US" sz="3900" b="1">
                <a:solidFill>
                  <a:srgbClr val="000000"/>
                </a:solidFill>
                <a:latin typeface="Comic Sans Bold"/>
                <a:ea typeface="Comic Sans Bold"/>
                <a:cs typeface="Comic Sans Bold"/>
                <a:sym typeface="Comic Sans Bold"/>
              </a:rPr>
              <a:t>Consider creating a curriculum map </a:t>
            </a:r>
            <a:r>
              <a:rPr lang="en-US" sz="3900">
                <a:solidFill>
                  <a:srgbClr val="000000"/>
                </a:solidFill>
                <a:latin typeface="Comic Sans"/>
                <a:ea typeface="Comic Sans"/>
                <a:cs typeface="Comic Sans"/>
                <a:sym typeface="Comic Sans"/>
              </a:rPr>
              <a:t>(also known as a curriculum matrix) allowing you to properly evaluate the sequence and coherence of instruction. Curriculum mapping provides visual diagrams or indexes of a curriculum. Analyzing a visual representation of the curriculum is a good way to quickly and easily identify potential gaps, redundancies, or alignment issues in the sequencing of instruction. Curriculum maps can be created on paper or with software programs or online services designed specifically for this purpose.</a:t>
            </a:r>
          </a:p>
          <a:p>
            <a:pPr marL="0" lvl="0" indent="0" algn="l">
              <a:lnSpc>
                <a:spcPts val="4602"/>
              </a:lnSpc>
            </a:pPr>
            <a:endParaRPr lang="en-US" sz="3900">
              <a:solidFill>
                <a:srgbClr val="000000"/>
              </a:solidFill>
              <a:latin typeface="Comic Sans"/>
              <a:ea typeface="Comic Sans"/>
              <a:cs typeface="Comic Sans"/>
              <a:sym typeface="Comic Sans"/>
            </a:endParaRPr>
          </a:p>
        </p:txBody>
      </p:sp>
      <p:sp>
        <p:nvSpPr>
          <p:cNvPr id="4" name="Freeform 4"/>
          <p:cNvSpPr/>
          <p:nvPr/>
        </p:nvSpPr>
        <p:spPr>
          <a:xfrm>
            <a:off x="14436584" y="4318667"/>
            <a:ext cx="2434931" cy="1649666"/>
          </a:xfrm>
          <a:custGeom>
            <a:avLst/>
            <a:gdLst/>
            <a:ahLst/>
            <a:cxnLst/>
            <a:rect l="l" t="t" r="r" b="b"/>
            <a:pathLst>
              <a:path w="2434931" h="1649666">
                <a:moveTo>
                  <a:pt x="0" y="0"/>
                </a:moveTo>
                <a:lnTo>
                  <a:pt x="2434931" y="0"/>
                </a:lnTo>
                <a:lnTo>
                  <a:pt x="2434931" y="1649666"/>
                </a:lnTo>
                <a:lnTo>
                  <a:pt x="0" y="1649666"/>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5" name="Freeform 5"/>
          <p:cNvSpPr/>
          <p:nvPr/>
        </p:nvSpPr>
        <p:spPr>
          <a:xfrm>
            <a:off x="122713" y="196454"/>
            <a:ext cx="3880513" cy="1375171"/>
          </a:xfrm>
          <a:custGeom>
            <a:avLst/>
            <a:gdLst/>
            <a:ahLst/>
            <a:cxnLst/>
            <a:rect l="l" t="t" r="r" b="b"/>
            <a:pathLst>
              <a:path w="3880513" h="1375171">
                <a:moveTo>
                  <a:pt x="0" y="0"/>
                </a:moveTo>
                <a:lnTo>
                  <a:pt x="3880513" y="0"/>
                </a:lnTo>
                <a:lnTo>
                  <a:pt x="3880513" y="1375171"/>
                </a:lnTo>
                <a:lnTo>
                  <a:pt x="0" y="1375171"/>
                </a:lnTo>
                <a:lnTo>
                  <a:pt x="0" y="0"/>
                </a:lnTo>
                <a:close/>
              </a:path>
            </a:pathLst>
          </a:custGeom>
          <a:blipFill>
            <a:blip r:embed="rId5"/>
            <a:stretch>
              <a:fillRect l="-5726" t="-15148" r="-6442" b="-13128"/>
            </a:stretch>
          </a:blipFill>
        </p:spPr>
      </p:sp>
      <p:sp>
        <p:nvSpPr>
          <p:cNvPr id="6" name="Freeform 6"/>
          <p:cNvSpPr/>
          <p:nvPr/>
        </p:nvSpPr>
        <p:spPr>
          <a:xfrm>
            <a:off x="13096299" y="9061952"/>
            <a:ext cx="5115501" cy="1145339"/>
          </a:xfrm>
          <a:custGeom>
            <a:avLst/>
            <a:gdLst/>
            <a:ahLst/>
            <a:cxnLst/>
            <a:rect l="l" t="t" r="r" b="b"/>
            <a:pathLst>
              <a:path w="5115501" h="1145339">
                <a:moveTo>
                  <a:pt x="0" y="0"/>
                </a:moveTo>
                <a:lnTo>
                  <a:pt x="5115501" y="0"/>
                </a:lnTo>
                <a:lnTo>
                  <a:pt x="5115501" y="1145338"/>
                </a:lnTo>
                <a:lnTo>
                  <a:pt x="0" y="1145338"/>
                </a:lnTo>
                <a:lnTo>
                  <a:pt x="0" y="0"/>
                </a:lnTo>
                <a:close/>
              </a:path>
            </a:pathLst>
          </a:custGeom>
          <a:blipFill>
            <a:blip r:embed="rId6"/>
            <a:stretch>
              <a:fillRect l="-2672" r="-4156"/>
            </a:stretch>
          </a:blipFill>
        </p:spPr>
      </p:sp>
      <p:sp>
        <p:nvSpPr>
          <p:cNvPr id="7" name="Freeform 7"/>
          <p:cNvSpPr/>
          <p:nvPr/>
        </p:nvSpPr>
        <p:spPr>
          <a:xfrm>
            <a:off x="16795514" y="196454"/>
            <a:ext cx="1416286" cy="2003587"/>
          </a:xfrm>
          <a:custGeom>
            <a:avLst/>
            <a:gdLst/>
            <a:ahLst/>
            <a:cxnLst/>
            <a:rect l="l" t="t" r="r" b="b"/>
            <a:pathLst>
              <a:path w="1416286" h="2003587">
                <a:moveTo>
                  <a:pt x="0" y="0"/>
                </a:moveTo>
                <a:lnTo>
                  <a:pt x="1416286" y="0"/>
                </a:lnTo>
                <a:lnTo>
                  <a:pt x="1416286" y="2003587"/>
                </a:lnTo>
                <a:lnTo>
                  <a:pt x="0" y="2003587"/>
                </a:lnTo>
                <a:lnTo>
                  <a:pt x="0" y="0"/>
                </a:lnTo>
                <a:close/>
              </a:path>
            </a:pathLst>
          </a:custGeom>
          <a:blipFill>
            <a:blip r:embed="rId7"/>
            <a:stretch>
              <a:fillRect/>
            </a:stretch>
          </a:blipFill>
        </p:spPr>
      </p:sp>
      <p:sp>
        <p:nvSpPr>
          <p:cNvPr id="8" name="Freeform 8"/>
          <p:cNvSpPr/>
          <p:nvPr/>
        </p:nvSpPr>
        <p:spPr>
          <a:xfrm>
            <a:off x="122713" y="9122570"/>
            <a:ext cx="1093855" cy="1024102"/>
          </a:xfrm>
          <a:custGeom>
            <a:avLst/>
            <a:gdLst/>
            <a:ahLst/>
            <a:cxnLst/>
            <a:rect l="l" t="t" r="r" b="b"/>
            <a:pathLst>
              <a:path w="1093855" h="1024102">
                <a:moveTo>
                  <a:pt x="0" y="0"/>
                </a:moveTo>
                <a:lnTo>
                  <a:pt x="1093855" y="0"/>
                </a:lnTo>
                <a:lnTo>
                  <a:pt x="1093855" y="1024102"/>
                </a:lnTo>
                <a:lnTo>
                  <a:pt x="0" y="1024102"/>
                </a:lnTo>
                <a:lnTo>
                  <a:pt x="0" y="0"/>
                </a:lnTo>
                <a:close/>
              </a:path>
            </a:pathLst>
          </a:custGeom>
          <a:blipFill>
            <a:blip r:embed="rId8"/>
            <a:stretch>
              <a:fillRect/>
            </a:stretch>
          </a:blipFill>
        </p:spPr>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86978" b="-80905"/>
            </a:stretch>
          </a:blipFill>
        </p:spPr>
      </p:sp>
      <p:sp>
        <p:nvSpPr>
          <p:cNvPr id="3" name="Freeform 3"/>
          <p:cNvSpPr/>
          <p:nvPr/>
        </p:nvSpPr>
        <p:spPr>
          <a:xfrm>
            <a:off x="12496800" y="3135406"/>
            <a:ext cx="5042647" cy="3025588"/>
          </a:xfrm>
          <a:custGeom>
            <a:avLst/>
            <a:gdLst/>
            <a:ahLst/>
            <a:cxnLst/>
            <a:rect l="l" t="t" r="r" b="b"/>
            <a:pathLst>
              <a:path w="5042647" h="3025588">
                <a:moveTo>
                  <a:pt x="0" y="0"/>
                </a:moveTo>
                <a:lnTo>
                  <a:pt x="5042647" y="0"/>
                </a:lnTo>
                <a:lnTo>
                  <a:pt x="5042647" y="3025588"/>
                </a:lnTo>
                <a:lnTo>
                  <a:pt x="0" y="3025588"/>
                </a:lnTo>
                <a:lnTo>
                  <a:pt x="0" y="0"/>
                </a:lnTo>
                <a:close/>
              </a:path>
            </a:pathLst>
          </a:custGeom>
          <a:blipFill>
            <a:blip r:embed="rId3"/>
            <a:stretch>
              <a:fillRect/>
            </a:stretch>
          </a:blipFill>
        </p:spPr>
      </p:sp>
      <p:sp>
        <p:nvSpPr>
          <p:cNvPr id="4" name="TextBox 4"/>
          <p:cNvSpPr txBox="1"/>
          <p:nvPr/>
        </p:nvSpPr>
        <p:spPr>
          <a:xfrm>
            <a:off x="1905000" y="2738241"/>
            <a:ext cx="10591800" cy="6191642"/>
          </a:xfrm>
          <a:prstGeom prst="rect">
            <a:avLst/>
          </a:prstGeom>
        </p:spPr>
        <p:txBody>
          <a:bodyPr lIns="0" tIns="0" rIns="0" bIns="0" rtlCol="0" anchor="t">
            <a:spAutoFit/>
          </a:bodyPr>
          <a:lstStyle/>
          <a:p>
            <a:pPr marL="905995" lvl="1" indent="-452997" algn="l">
              <a:lnSpc>
                <a:spcPts val="4951"/>
              </a:lnSpc>
              <a:buFont typeface="Arial"/>
              <a:buChar char="•"/>
            </a:pPr>
            <a:r>
              <a:rPr lang="en-US" sz="4196" b="1">
                <a:solidFill>
                  <a:srgbClr val="000000"/>
                </a:solidFill>
                <a:latin typeface="Comic Sans Bold"/>
                <a:ea typeface="Comic Sans Bold"/>
                <a:cs typeface="Comic Sans Bold"/>
                <a:sym typeface="Comic Sans Bold"/>
              </a:rPr>
              <a:t>Identify the instructional methods</a:t>
            </a:r>
            <a:r>
              <a:rPr lang="en-US" sz="4196">
                <a:solidFill>
                  <a:srgbClr val="000000"/>
                </a:solidFill>
                <a:latin typeface="Comic Sans"/>
                <a:ea typeface="Comic Sans"/>
                <a:cs typeface="Comic Sans"/>
                <a:sym typeface="Comic Sans"/>
              </a:rPr>
              <a:t> used throughout the course and consider how they will work with student learning styles. If the instructional methods are not conducive to the curriculum, the instructional design or the curriculum design will need to be altered accordingly. </a:t>
            </a:r>
          </a:p>
          <a:p>
            <a:pPr marL="0" lvl="0" indent="0" algn="l">
              <a:lnSpc>
                <a:spcPts val="4262"/>
              </a:lnSpc>
            </a:pPr>
            <a:endParaRPr lang="en-US" sz="4196">
              <a:solidFill>
                <a:srgbClr val="000000"/>
              </a:solidFill>
              <a:latin typeface="Comic Sans"/>
              <a:ea typeface="Comic Sans"/>
              <a:cs typeface="Comic Sans"/>
              <a:sym typeface="Comic Sans"/>
            </a:endParaRPr>
          </a:p>
        </p:txBody>
      </p:sp>
      <p:sp>
        <p:nvSpPr>
          <p:cNvPr id="5" name="Freeform 5"/>
          <p:cNvSpPr/>
          <p:nvPr/>
        </p:nvSpPr>
        <p:spPr>
          <a:xfrm>
            <a:off x="122713" y="196454"/>
            <a:ext cx="4696931" cy="1664493"/>
          </a:xfrm>
          <a:custGeom>
            <a:avLst/>
            <a:gdLst/>
            <a:ahLst/>
            <a:cxnLst/>
            <a:rect l="l" t="t" r="r" b="b"/>
            <a:pathLst>
              <a:path w="4696931" h="1664493">
                <a:moveTo>
                  <a:pt x="0" y="0"/>
                </a:moveTo>
                <a:lnTo>
                  <a:pt x="4696931" y="0"/>
                </a:lnTo>
                <a:lnTo>
                  <a:pt x="4696931" y="1664492"/>
                </a:lnTo>
                <a:lnTo>
                  <a:pt x="0" y="1664492"/>
                </a:lnTo>
                <a:lnTo>
                  <a:pt x="0" y="0"/>
                </a:lnTo>
                <a:close/>
              </a:path>
            </a:pathLst>
          </a:custGeom>
          <a:blipFill>
            <a:blip r:embed="rId4"/>
            <a:stretch>
              <a:fillRect l="-5726" t="-15148" r="-6442" b="-13128"/>
            </a:stretch>
          </a:blipFill>
        </p:spPr>
      </p:sp>
      <p:sp>
        <p:nvSpPr>
          <p:cNvPr id="6" name="Freeform 6"/>
          <p:cNvSpPr/>
          <p:nvPr/>
        </p:nvSpPr>
        <p:spPr>
          <a:xfrm>
            <a:off x="13096299" y="9061952"/>
            <a:ext cx="5115501" cy="1145339"/>
          </a:xfrm>
          <a:custGeom>
            <a:avLst/>
            <a:gdLst/>
            <a:ahLst/>
            <a:cxnLst/>
            <a:rect l="l" t="t" r="r" b="b"/>
            <a:pathLst>
              <a:path w="5115501" h="1145339">
                <a:moveTo>
                  <a:pt x="0" y="0"/>
                </a:moveTo>
                <a:lnTo>
                  <a:pt x="5115501" y="0"/>
                </a:lnTo>
                <a:lnTo>
                  <a:pt x="5115501" y="1145338"/>
                </a:lnTo>
                <a:lnTo>
                  <a:pt x="0" y="1145338"/>
                </a:lnTo>
                <a:lnTo>
                  <a:pt x="0" y="0"/>
                </a:lnTo>
                <a:close/>
              </a:path>
            </a:pathLst>
          </a:custGeom>
          <a:blipFill>
            <a:blip r:embed="rId5"/>
            <a:stretch>
              <a:fillRect l="-2672" r="-4156"/>
            </a:stretch>
          </a:blipFill>
        </p:spPr>
      </p:sp>
      <p:sp>
        <p:nvSpPr>
          <p:cNvPr id="7" name="Freeform 7"/>
          <p:cNvSpPr/>
          <p:nvPr/>
        </p:nvSpPr>
        <p:spPr>
          <a:xfrm>
            <a:off x="16795514" y="196454"/>
            <a:ext cx="1416286" cy="2003587"/>
          </a:xfrm>
          <a:custGeom>
            <a:avLst/>
            <a:gdLst/>
            <a:ahLst/>
            <a:cxnLst/>
            <a:rect l="l" t="t" r="r" b="b"/>
            <a:pathLst>
              <a:path w="1416286" h="2003587">
                <a:moveTo>
                  <a:pt x="0" y="0"/>
                </a:moveTo>
                <a:lnTo>
                  <a:pt x="1416286" y="0"/>
                </a:lnTo>
                <a:lnTo>
                  <a:pt x="1416286" y="2003587"/>
                </a:lnTo>
                <a:lnTo>
                  <a:pt x="0" y="2003587"/>
                </a:lnTo>
                <a:lnTo>
                  <a:pt x="0" y="0"/>
                </a:lnTo>
                <a:close/>
              </a:path>
            </a:pathLst>
          </a:custGeom>
          <a:blipFill>
            <a:blip r:embed="rId6"/>
            <a:stretch>
              <a:fillRect/>
            </a:stretch>
          </a:blipFill>
        </p:spPr>
      </p:sp>
      <p:sp>
        <p:nvSpPr>
          <p:cNvPr id="8" name="Freeform 8"/>
          <p:cNvSpPr/>
          <p:nvPr/>
        </p:nvSpPr>
        <p:spPr>
          <a:xfrm>
            <a:off x="122713" y="9122570"/>
            <a:ext cx="1093855" cy="1024102"/>
          </a:xfrm>
          <a:custGeom>
            <a:avLst/>
            <a:gdLst/>
            <a:ahLst/>
            <a:cxnLst/>
            <a:rect l="l" t="t" r="r" b="b"/>
            <a:pathLst>
              <a:path w="1093855" h="1024102">
                <a:moveTo>
                  <a:pt x="0" y="0"/>
                </a:moveTo>
                <a:lnTo>
                  <a:pt x="1093855" y="0"/>
                </a:lnTo>
                <a:lnTo>
                  <a:pt x="1093855" y="1024102"/>
                </a:lnTo>
                <a:lnTo>
                  <a:pt x="0" y="1024102"/>
                </a:lnTo>
                <a:lnTo>
                  <a:pt x="0" y="0"/>
                </a:lnTo>
                <a:close/>
              </a:path>
            </a:pathLst>
          </a:custGeom>
          <a:blipFill>
            <a:blip r:embed="rId7"/>
            <a:stretch>
              <a:fillRect/>
            </a:stretch>
          </a:blipFill>
        </p:spPr>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86978" b="-80905"/>
            </a:stretch>
          </a:blipFill>
        </p:spPr>
      </p:sp>
      <p:sp>
        <p:nvSpPr>
          <p:cNvPr id="3" name="TextBox 3"/>
          <p:cNvSpPr txBox="1"/>
          <p:nvPr/>
        </p:nvSpPr>
        <p:spPr>
          <a:xfrm>
            <a:off x="1333500" y="2315161"/>
            <a:ext cx="10591800" cy="7677785"/>
          </a:xfrm>
          <a:prstGeom prst="rect">
            <a:avLst/>
          </a:prstGeom>
        </p:spPr>
        <p:txBody>
          <a:bodyPr lIns="0" tIns="0" rIns="0" bIns="0" rtlCol="0" anchor="t">
            <a:spAutoFit/>
          </a:bodyPr>
          <a:lstStyle/>
          <a:p>
            <a:pPr marL="863601" lvl="1" indent="-431801" algn="l">
              <a:lnSpc>
                <a:spcPts val="4720"/>
              </a:lnSpc>
              <a:buFont typeface="Arial"/>
              <a:buChar char="•"/>
            </a:pPr>
            <a:r>
              <a:rPr lang="en-US" sz="4000">
                <a:solidFill>
                  <a:srgbClr val="000000"/>
                </a:solidFill>
                <a:latin typeface="Comic Sans"/>
                <a:ea typeface="Comic Sans"/>
                <a:cs typeface="Comic Sans"/>
                <a:sym typeface="Comic Sans"/>
              </a:rPr>
              <a:t>Establish evaluation methods that will be used at the end and during the school year to assess learners, instructors, and the curriculum. Evaluation will help you determine if the curriculum design is working or is failing. Examples of things that should be evaluated include the strengths and weaknesses of the curriculum and achievement rates related to learning outcomes. The most effective evaluation is ongoing and summative. </a:t>
            </a:r>
          </a:p>
          <a:p>
            <a:pPr marL="0" lvl="0" indent="0" algn="l">
              <a:lnSpc>
                <a:spcPts val="4720"/>
              </a:lnSpc>
            </a:pPr>
            <a:endParaRPr lang="en-US" sz="4000">
              <a:solidFill>
                <a:srgbClr val="000000"/>
              </a:solidFill>
              <a:latin typeface="Comic Sans"/>
              <a:ea typeface="Comic Sans"/>
              <a:cs typeface="Comic Sans"/>
              <a:sym typeface="Comic Sans"/>
            </a:endParaRPr>
          </a:p>
        </p:txBody>
      </p:sp>
      <p:sp>
        <p:nvSpPr>
          <p:cNvPr id="4" name="Freeform 4"/>
          <p:cNvSpPr/>
          <p:nvPr/>
        </p:nvSpPr>
        <p:spPr>
          <a:xfrm>
            <a:off x="12675501" y="2305636"/>
            <a:ext cx="3391744" cy="3356413"/>
          </a:xfrm>
          <a:custGeom>
            <a:avLst/>
            <a:gdLst/>
            <a:ahLst/>
            <a:cxnLst/>
            <a:rect l="l" t="t" r="r" b="b"/>
            <a:pathLst>
              <a:path w="3391744" h="3356413">
                <a:moveTo>
                  <a:pt x="0" y="0"/>
                </a:moveTo>
                <a:lnTo>
                  <a:pt x="3391744" y="0"/>
                </a:lnTo>
                <a:lnTo>
                  <a:pt x="3391744" y="3356413"/>
                </a:lnTo>
                <a:lnTo>
                  <a:pt x="0" y="3356413"/>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5" name="Freeform 5"/>
          <p:cNvSpPr/>
          <p:nvPr/>
        </p:nvSpPr>
        <p:spPr>
          <a:xfrm>
            <a:off x="122713" y="196454"/>
            <a:ext cx="4421518" cy="1566892"/>
          </a:xfrm>
          <a:custGeom>
            <a:avLst/>
            <a:gdLst/>
            <a:ahLst/>
            <a:cxnLst/>
            <a:rect l="l" t="t" r="r" b="b"/>
            <a:pathLst>
              <a:path w="4421518" h="1566892">
                <a:moveTo>
                  <a:pt x="0" y="0"/>
                </a:moveTo>
                <a:lnTo>
                  <a:pt x="4421518" y="0"/>
                </a:lnTo>
                <a:lnTo>
                  <a:pt x="4421518" y="1566892"/>
                </a:lnTo>
                <a:lnTo>
                  <a:pt x="0" y="1566892"/>
                </a:lnTo>
                <a:lnTo>
                  <a:pt x="0" y="0"/>
                </a:lnTo>
                <a:close/>
              </a:path>
            </a:pathLst>
          </a:custGeom>
          <a:blipFill>
            <a:blip r:embed="rId5"/>
            <a:stretch>
              <a:fillRect l="-5726" t="-15148" r="-6442" b="-13128"/>
            </a:stretch>
          </a:blipFill>
        </p:spPr>
      </p:sp>
      <p:sp>
        <p:nvSpPr>
          <p:cNvPr id="6" name="Freeform 6"/>
          <p:cNvSpPr/>
          <p:nvPr/>
        </p:nvSpPr>
        <p:spPr>
          <a:xfrm>
            <a:off x="13096299" y="9061952"/>
            <a:ext cx="5115501" cy="1145339"/>
          </a:xfrm>
          <a:custGeom>
            <a:avLst/>
            <a:gdLst/>
            <a:ahLst/>
            <a:cxnLst/>
            <a:rect l="l" t="t" r="r" b="b"/>
            <a:pathLst>
              <a:path w="5115501" h="1145339">
                <a:moveTo>
                  <a:pt x="0" y="0"/>
                </a:moveTo>
                <a:lnTo>
                  <a:pt x="5115501" y="0"/>
                </a:lnTo>
                <a:lnTo>
                  <a:pt x="5115501" y="1145338"/>
                </a:lnTo>
                <a:lnTo>
                  <a:pt x="0" y="1145338"/>
                </a:lnTo>
                <a:lnTo>
                  <a:pt x="0" y="0"/>
                </a:lnTo>
                <a:close/>
              </a:path>
            </a:pathLst>
          </a:custGeom>
          <a:blipFill>
            <a:blip r:embed="rId6"/>
            <a:stretch>
              <a:fillRect l="-2672" r="-4156"/>
            </a:stretch>
          </a:blipFill>
        </p:spPr>
      </p:sp>
      <p:sp>
        <p:nvSpPr>
          <p:cNvPr id="7" name="Freeform 7"/>
          <p:cNvSpPr/>
          <p:nvPr/>
        </p:nvSpPr>
        <p:spPr>
          <a:xfrm>
            <a:off x="16795514" y="196454"/>
            <a:ext cx="1416286" cy="2003587"/>
          </a:xfrm>
          <a:custGeom>
            <a:avLst/>
            <a:gdLst/>
            <a:ahLst/>
            <a:cxnLst/>
            <a:rect l="l" t="t" r="r" b="b"/>
            <a:pathLst>
              <a:path w="1416286" h="2003587">
                <a:moveTo>
                  <a:pt x="0" y="0"/>
                </a:moveTo>
                <a:lnTo>
                  <a:pt x="1416286" y="0"/>
                </a:lnTo>
                <a:lnTo>
                  <a:pt x="1416286" y="2003587"/>
                </a:lnTo>
                <a:lnTo>
                  <a:pt x="0" y="2003587"/>
                </a:lnTo>
                <a:lnTo>
                  <a:pt x="0" y="0"/>
                </a:lnTo>
                <a:close/>
              </a:path>
            </a:pathLst>
          </a:custGeom>
          <a:blipFill>
            <a:blip r:embed="rId7"/>
            <a:stretch>
              <a:fillRect/>
            </a:stretch>
          </a:blipFill>
        </p:spPr>
      </p:sp>
      <p:sp>
        <p:nvSpPr>
          <p:cNvPr id="8" name="Freeform 8"/>
          <p:cNvSpPr/>
          <p:nvPr/>
        </p:nvSpPr>
        <p:spPr>
          <a:xfrm>
            <a:off x="122713" y="9122570"/>
            <a:ext cx="1093855" cy="1024102"/>
          </a:xfrm>
          <a:custGeom>
            <a:avLst/>
            <a:gdLst/>
            <a:ahLst/>
            <a:cxnLst/>
            <a:rect l="l" t="t" r="r" b="b"/>
            <a:pathLst>
              <a:path w="1093855" h="1024102">
                <a:moveTo>
                  <a:pt x="0" y="0"/>
                </a:moveTo>
                <a:lnTo>
                  <a:pt x="1093855" y="0"/>
                </a:lnTo>
                <a:lnTo>
                  <a:pt x="1093855" y="1024102"/>
                </a:lnTo>
                <a:lnTo>
                  <a:pt x="0" y="1024102"/>
                </a:lnTo>
                <a:lnTo>
                  <a:pt x="0" y="0"/>
                </a:lnTo>
                <a:close/>
              </a:path>
            </a:pathLst>
          </a:custGeom>
          <a:blipFill>
            <a:blip r:embed="rId8"/>
            <a:stretch>
              <a:fillRect/>
            </a:stretch>
          </a:blipFill>
        </p:spPr>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86978" b="-80905"/>
            </a:stretch>
          </a:blipFill>
        </p:spPr>
      </p:sp>
      <p:sp>
        <p:nvSpPr>
          <p:cNvPr id="3" name="TextBox 3"/>
          <p:cNvSpPr txBox="1"/>
          <p:nvPr/>
        </p:nvSpPr>
        <p:spPr>
          <a:xfrm>
            <a:off x="3330869" y="2709418"/>
            <a:ext cx="11626263" cy="4877689"/>
          </a:xfrm>
          <a:prstGeom prst="rect">
            <a:avLst/>
          </a:prstGeom>
        </p:spPr>
        <p:txBody>
          <a:bodyPr lIns="0" tIns="0" rIns="0" bIns="0" rtlCol="0" anchor="t">
            <a:spAutoFit/>
          </a:bodyPr>
          <a:lstStyle/>
          <a:p>
            <a:pPr algn="l">
              <a:lnSpc>
                <a:spcPts val="4838"/>
              </a:lnSpc>
            </a:pPr>
            <a:r>
              <a:rPr lang="en-US" sz="4100" b="1">
                <a:solidFill>
                  <a:srgbClr val="000000"/>
                </a:solidFill>
                <a:latin typeface="Comic Sans Bold"/>
                <a:ea typeface="Comic Sans Bold"/>
                <a:cs typeface="Comic Sans Bold"/>
                <a:sym typeface="Comic Sans Bold"/>
              </a:rPr>
              <a:t>Remember that curriculum design is not a one-step process; </a:t>
            </a:r>
            <a:r>
              <a:rPr lang="en-US" sz="4100">
                <a:solidFill>
                  <a:srgbClr val="000000"/>
                </a:solidFill>
                <a:latin typeface="Comic Sans"/>
                <a:ea typeface="Comic Sans"/>
                <a:cs typeface="Comic Sans"/>
                <a:sym typeface="Comic Sans"/>
              </a:rPr>
              <a:t>continuous improvement is a necessity. </a:t>
            </a:r>
          </a:p>
          <a:p>
            <a:pPr algn="l">
              <a:lnSpc>
                <a:spcPts val="4838"/>
              </a:lnSpc>
            </a:pPr>
            <a:endParaRPr lang="en-US" sz="4100">
              <a:solidFill>
                <a:srgbClr val="000000"/>
              </a:solidFill>
              <a:latin typeface="Comic Sans"/>
              <a:ea typeface="Comic Sans"/>
              <a:cs typeface="Comic Sans"/>
              <a:sym typeface="Comic Sans"/>
            </a:endParaRPr>
          </a:p>
          <a:p>
            <a:pPr algn="l">
              <a:lnSpc>
                <a:spcPts val="4838"/>
              </a:lnSpc>
            </a:pPr>
            <a:r>
              <a:rPr lang="en-US" sz="4100">
                <a:solidFill>
                  <a:srgbClr val="000000"/>
                </a:solidFill>
                <a:latin typeface="Comic Sans"/>
                <a:ea typeface="Comic Sans"/>
                <a:cs typeface="Comic Sans"/>
                <a:sym typeface="Comic Sans"/>
              </a:rPr>
              <a:t>The curriculum design should be assessed periodically and refined based on assessment data.</a:t>
            </a:r>
          </a:p>
          <a:p>
            <a:pPr marL="0" lvl="0" indent="0" algn="l">
              <a:lnSpc>
                <a:spcPts val="4838"/>
              </a:lnSpc>
            </a:pPr>
            <a:endParaRPr lang="en-US" sz="4100">
              <a:solidFill>
                <a:srgbClr val="000000"/>
              </a:solidFill>
              <a:latin typeface="Comic Sans"/>
              <a:ea typeface="Comic Sans"/>
              <a:cs typeface="Comic Sans"/>
              <a:sym typeface="Comic Sans"/>
            </a:endParaRPr>
          </a:p>
        </p:txBody>
      </p:sp>
      <p:sp>
        <p:nvSpPr>
          <p:cNvPr id="4" name="Freeform 4"/>
          <p:cNvSpPr/>
          <p:nvPr/>
        </p:nvSpPr>
        <p:spPr>
          <a:xfrm>
            <a:off x="8273663" y="7517626"/>
            <a:ext cx="1740674" cy="1740674"/>
          </a:xfrm>
          <a:custGeom>
            <a:avLst/>
            <a:gdLst/>
            <a:ahLst/>
            <a:cxnLst/>
            <a:rect l="l" t="t" r="r" b="b"/>
            <a:pathLst>
              <a:path w="1740674" h="1740674">
                <a:moveTo>
                  <a:pt x="0" y="0"/>
                </a:moveTo>
                <a:lnTo>
                  <a:pt x="1740674" y="0"/>
                </a:lnTo>
                <a:lnTo>
                  <a:pt x="1740674" y="1740674"/>
                </a:lnTo>
                <a:lnTo>
                  <a:pt x="0" y="1740674"/>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5" name="Freeform 5"/>
          <p:cNvSpPr/>
          <p:nvPr/>
        </p:nvSpPr>
        <p:spPr>
          <a:xfrm>
            <a:off x="122713" y="196454"/>
            <a:ext cx="4696931" cy="1664493"/>
          </a:xfrm>
          <a:custGeom>
            <a:avLst/>
            <a:gdLst/>
            <a:ahLst/>
            <a:cxnLst/>
            <a:rect l="l" t="t" r="r" b="b"/>
            <a:pathLst>
              <a:path w="4696931" h="1664493">
                <a:moveTo>
                  <a:pt x="0" y="0"/>
                </a:moveTo>
                <a:lnTo>
                  <a:pt x="4696931" y="0"/>
                </a:lnTo>
                <a:lnTo>
                  <a:pt x="4696931" y="1664492"/>
                </a:lnTo>
                <a:lnTo>
                  <a:pt x="0" y="1664492"/>
                </a:lnTo>
                <a:lnTo>
                  <a:pt x="0" y="0"/>
                </a:lnTo>
                <a:close/>
              </a:path>
            </a:pathLst>
          </a:custGeom>
          <a:blipFill>
            <a:blip r:embed="rId5"/>
            <a:stretch>
              <a:fillRect l="-5726" t="-15148" r="-6442" b="-13128"/>
            </a:stretch>
          </a:blipFill>
        </p:spPr>
      </p:sp>
      <p:sp>
        <p:nvSpPr>
          <p:cNvPr id="6" name="Freeform 6"/>
          <p:cNvSpPr/>
          <p:nvPr/>
        </p:nvSpPr>
        <p:spPr>
          <a:xfrm>
            <a:off x="13096299" y="9061952"/>
            <a:ext cx="5115501" cy="1145339"/>
          </a:xfrm>
          <a:custGeom>
            <a:avLst/>
            <a:gdLst/>
            <a:ahLst/>
            <a:cxnLst/>
            <a:rect l="l" t="t" r="r" b="b"/>
            <a:pathLst>
              <a:path w="5115501" h="1145339">
                <a:moveTo>
                  <a:pt x="0" y="0"/>
                </a:moveTo>
                <a:lnTo>
                  <a:pt x="5115501" y="0"/>
                </a:lnTo>
                <a:lnTo>
                  <a:pt x="5115501" y="1145338"/>
                </a:lnTo>
                <a:lnTo>
                  <a:pt x="0" y="1145338"/>
                </a:lnTo>
                <a:lnTo>
                  <a:pt x="0" y="0"/>
                </a:lnTo>
                <a:close/>
              </a:path>
            </a:pathLst>
          </a:custGeom>
          <a:blipFill>
            <a:blip r:embed="rId6"/>
            <a:stretch>
              <a:fillRect l="-2672" r="-4156"/>
            </a:stretch>
          </a:blipFill>
        </p:spPr>
      </p:sp>
      <p:sp>
        <p:nvSpPr>
          <p:cNvPr id="7" name="Freeform 7"/>
          <p:cNvSpPr/>
          <p:nvPr/>
        </p:nvSpPr>
        <p:spPr>
          <a:xfrm>
            <a:off x="16795514" y="196454"/>
            <a:ext cx="1416286" cy="2003587"/>
          </a:xfrm>
          <a:custGeom>
            <a:avLst/>
            <a:gdLst/>
            <a:ahLst/>
            <a:cxnLst/>
            <a:rect l="l" t="t" r="r" b="b"/>
            <a:pathLst>
              <a:path w="1416286" h="2003587">
                <a:moveTo>
                  <a:pt x="0" y="0"/>
                </a:moveTo>
                <a:lnTo>
                  <a:pt x="1416286" y="0"/>
                </a:lnTo>
                <a:lnTo>
                  <a:pt x="1416286" y="2003587"/>
                </a:lnTo>
                <a:lnTo>
                  <a:pt x="0" y="2003587"/>
                </a:lnTo>
                <a:lnTo>
                  <a:pt x="0" y="0"/>
                </a:lnTo>
                <a:close/>
              </a:path>
            </a:pathLst>
          </a:custGeom>
          <a:blipFill>
            <a:blip r:embed="rId7"/>
            <a:stretch>
              <a:fillRect/>
            </a:stretch>
          </a:blipFill>
        </p:spPr>
      </p:sp>
      <p:sp>
        <p:nvSpPr>
          <p:cNvPr id="8" name="Freeform 8"/>
          <p:cNvSpPr/>
          <p:nvPr/>
        </p:nvSpPr>
        <p:spPr>
          <a:xfrm>
            <a:off x="122713" y="9122570"/>
            <a:ext cx="1093855" cy="1024102"/>
          </a:xfrm>
          <a:custGeom>
            <a:avLst/>
            <a:gdLst/>
            <a:ahLst/>
            <a:cxnLst/>
            <a:rect l="l" t="t" r="r" b="b"/>
            <a:pathLst>
              <a:path w="1093855" h="1024102">
                <a:moveTo>
                  <a:pt x="0" y="0"/>
                </a:moveTo>
                <a:lnTo>
                  <a:pt x="1093855" y="0"/>
                </a:lnTo>
                <a:lnTo>
                  <a:pt x="1093855" y="1024102"/>
                </a:lnTo>
                <a:lnTo>
                  <a:pt x="0" y="1024102"/>
                </a:lnTo>
                <a:lnTo>
                  <a:pt x="0" y="0"/>
                </a:lnTo>
                <a:close/>
              </a:path>
            </a:pathLst>
          </a:custGeom>
          <a:blipFill>
            <a:blip r:embed="rId8"/>
            <a:stretch>
              <a:fillRect/>
            </a:stretch>
          </a:blipFill>
        </p:spPr>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86978" b="-80905"/>
            </a:stretch>
          </a:blipFill>
        </p:spPr>
      </p:sp>
      <p:sp>
        <p:nvSpPr>
          <p:cNvPr id="3" name="TextBox 3"/>
          <p:cNvSpPr txBox="1"/>
          <p:nvPr/>
        </p:nvSpPr>
        <p:spPr>
          <a:xfrm>
            <a:off x="1028700" y="2202020"/>
            <a:ext cx="2174379" cy="887095"/>
          </a:xfrm>
          <a:prstGeom prst="rect">
            <a:avLst/>
          </a:prstGeom>
        </p:spPr>
        <p:txBody>
          <a:bodyPr lIns="0" tIns="0" rIns="0" bIns="0" rtlCol="0" anchor="t">
            <a:spAutoFit/>
          </a:bodyPr>
          <a:lstStyle/>
          <a:p>
            <a:pPr algn="ctr">
              <a:lnSpc>
                <a:spcPts val="7279"/>
              </a:lnSpc>
            </a:pPr>
            <a:r>
              <a:rPr lang="en-US" sz="5199" b="1">
                <a:solidFill>
                  <a:srgbClr val="000000"/>
                </a:solidFill>
                <a:latin typeface="Comic Sans Bold"/>
                <a:ea typeface="Comic Sans Bold"/>
                <a:cs typeface="Comic Sans Bold"/>
                <a:sym typeface="Comic Sans Bold"/>
              </a:rPr>
              <a:t>Source</a:t>
            </a:r>
          </a:p>
        </p:txBody>
      </p:sp>
      <p:sp>
        <p:nvSpPr>
          <p:cNvPr id="4" name="TextBox 4"/>
          <p:cNvSpPr txBox="1"/>
          <p:nvPr/>
        </p:nvSpPr>
        <p:spPr>
          <a:xfrm>
            <a:off x="1028700" y="3398677"/>
            <a:ext cx="9611767" cy="533399"/>
          </a:xfrm>
          <a:prstGeom prst="rect">
            <a:avLst/>
          </a:prstGeom>
        </p:spPr>
        <p:txBody>
          <a:bodyPr lIns="0" tIns="0" rIns="0" bIns="0" rtlCol="0" anchor="t">
            <a:spAutoFit/>
          </a:bodyPr>
          <a:lstStyle/>
          <a:p>
            <a:pPr algn="l">
              <a:lnSpc>
                <a:spcPts val="4200"/>
              </a:lnSpc>
            </a:pPr>
            <a:r>
              <a:rPr lang="en-US" sz="3000" u="sng">
                <a:solidFill>
                  <a:srgbClr val="000000"/>
                </a:solidFill>
                <a:latin typeface="Arimo"/>
                <a:ea typeface="Arimo"/>
                <a:cs typeface="Arimo"/>
                <a:sym typeface="Arimo"/>
                <a:hlinkClick r:id="rId3" tooltip="https://dergipark.org.tr/tr/download/article-file/93152"/>
              </a:rPr>
              <a:t>https://dergipark.org.tr/tr/download/article-file/93152</a:t>
            </a:r>
          </a:p>
        </p:txBody>
      </p:sp>
      <p:sp>
        <p:nvSpPr>
          <p:cNvPr id="5" name="TextBox 5"/>
          <p:cNvSpPr txBox="1"/>
          <p:nvPr/>
        </p:nvSpPr>
        <p:spPr>
          <a:xfrm>
            <a:off x="-1790700" y="4236877"/>
            <a:ext cx="14686955" cy="533399"/>
          </a:xfrm>
          <a:prstGeom prst="rect">
            <a:avLst/>
          </a:prstGeom>
        </p:spPr>
        <p:txBody>
          <a:bodyPr lIns="0" tIns="0" rIns="0" bIns="0" rtlCol="0" anchor="t">
            <a:spAutoFit/>
          </a:bodyPr>
          <a:lstStyle/>
          <a:p>
            <a:pPr algn="ctr">
              <a:lnSpc>
                <a:spcPts val="4200"/>
              </a:lnSpc>
            </a:pPr>
            <a:r>
              <a:rPr lang="en-US" sz="3000" u="sng">
                <a:solidFill>
                  <a:srgbClr val="000000"/>
                </a:solidFill>
                <a:latin typeface="Arimo"/>
                <a:ea typeface="Arimo"/>
                <a:cs typeface="Arimo"/>
                <a:sym typeface="Arimo"/>
                <a:hlinkClick r:id="rId4" tooltip="https://dergipark.org.tr/tr/download/article-file/1048119"/>
              </a:rPr>
              <a:t>https://dergipark.org.tr/tr/download/article-file/1048119</a:t>
            </a:r>
          </a:p>
        </p:txBody>
      </p:sp>
      <p:sp>
        <p:nvSpPr>
          <p:cNvPr id="6" name="TextBox 6"/>
          <p:cNvSpPr txBox="1"/>
          <p:nvPr/>
        </p:nvSpPr>
        <p:spPr>
          <a:xfrm>
            <a:off x="1012540" y="5132225"/>
            <a:ext cx="9679484" cy="533399"/>
          </a:xfrm>
          <a:prstGeom prst="rect">
            <a:avLst/>
          </a:prstGeom>
        </p:spPr>
        <p:txBody>
          <a:bodyPr lIns="0" tIns="0" rIns="0" bIns="0" rtlCol="0" anchor="t">
            <a:spAutoFit/>
          </a:bodyPr>
          <a:lstStyle/>
          <a:p>
            <a:pPr algn="ctr">
              <a:lnSpc>
                <a:spcPts val="4200"/>
              </a:lnSpc>
            </a:pPr>
            <a:r>
              <a:rPr lang="en-US" sz="3000" u="sng">
                <a:solidFill>
                  <a:srgbClr val="000000"/>
                </a:solidFill>
                <a:latin typeface="Arimo"/>
                <a:ea typeface="Arimo"/>
                <a:cs typeface="Arimo"/>
                <a:sym typeface="Arimo"/>
                <a:hlinkClick r:id="rId5" tooltip="https://dergipark.org.tr/tr/pub/iuhayefd/issue/8782/109760"/>
              </a:rPr>
              <a:t>https://dergipark.org.tr/tr/pub/iuhayefd/issue/8782/109760</a:t>
            </a:r>
          </a:p>
        </p:txBody>
      </p:sp>
      <p:sp>
        <p:nvSpPr>
          <p:cNvPr id="7" name="TextBox 7"/>
          <p:cNvSpPr txBox="1"/>
          <p:nvPr/>
        </p:nvSpPr>
        <p:spPr>
          <a:xfrm>
            <a:off x="669640" y="5979949"/>
            <a:ext cx="13631168" cy="523874"/>
          </a:xfrm>
          <a:prstGeom prst="rect">
            <a:avLst/>
          </a:prstGeom>
        </p:spPr>
        <p:txBody>
          <a:bodyPr lIns="0" tIns="0" rIns="0" bIns="0" rtlCol="0" anchor="t">
            <a:spAutoFit/>
          </a:bodyPr>
          <a:lstStyle/>
          <a:p>
            <a:pPr algn="ctr">
              <a:lnSpc>
                <a:spcPts val="4200"/>
              </a:lnSpc>
            </a:pPr>
            <a:r>
              <a:rPr lang="en-US" sz="3000" u="sng">
                <a:solidFill>
                  <a:srgbClr val="000000"/>
                </a:solidFill>
                <a:latin typeface="DejaVu Serif"/>
                <a:ea typeface="DejaVu Serif"/>
                <a:cs typeface="DejaVu Serif"/>
                <a:sym typeface="DejaVu Serif"/>
                <a:hlinkClick r:id="rId6" tooltip="https://egitimpedia.com/ogretmen/mufredat-tasarimi/"/>
              </a:rPr>
              <a:t>https://egitimpedia.com/ogretmen/mufredat-tasarimi/başlık ekleyin</a:t>
            </a:r>
          </a:p>
        </p:txBody>
      </p:sp>
      <p:sp>
        <p:nvSpPr>
          <p:cNvPr id="8" name="Freeform 8"/>
          <p:cNvSpPr/>
          <p:nvPr/>
        </p:nvSpPr>
        <p:spPr>
          <a:xfrm>
            <a:off x="237013" y="196454"/>
            <a:ext cx="4696931" cy="1664493"/>
          </a:xfrm>
          <a:custGeom>
            <a:avLst/>
            <a:gdLst/>
            <a:ahLst/>
            <a:cxnLst/>
            <a:rect l="l" t="t" r="r" b="b"/>
            <a:pathLst>
              <a:path w="4696931" h="1664493">
                <a:moveTo>
                  <a:pt x="0" y="0"/>
                </a:moveTo>
                <a:lnTo>
                  <a:pt x="4696931" y="0"/>
                </a:lnTo>
                <a:lnTo>
                  <a:pt x="4696931" y="1664492"/>
                </a:lnTo>
                <a:lnTo>
                  <a:pt x="0" y="1664492"/>
                </a:lnTo>
                <a:lnTo>
                  <a:pt x="0" y="0"/>
                </a:lnTo>
                <a:close/>
              </a:path>
            </a:pathLst>
          </a:custGeom>
          <a:blipFill>
            <a:blip r:embed="rId7"/>
            <a:stretch>
              <a:fillRect l="-5726" t="-15148" r="-6442" b="-13128"/>
            </a:stretch>
          </a:blipFill>
        </p:spPr>
      </p:sp>
      <p:sp>
        <p:nvSpPr>
          <p:cNvPr id="9" name="Freeform 9"/>
          <p:cNvSpPr/>
          <p:nvPr/>
        </p:nvSpPr>
        <p:spPr>
          <a:xfrm>
            <a:off x="13096299" y="9061952"/>
            <a:ext cx="5115501" cy="1145339"/>
          </a:xfrm>
          <a:custGeom>
            <a:avLst/>
            <a:gdLst/>
            <a:ahLst/>
            <a:cxnLst/>
            <a:rect l="l" t="t" r="r" b="b"/>
            <a:pathLst>
              <a:path w="5115501" h="1145339">
                <a:moveTo>
                  <a:pt x="0" y="0"/>
                </a:moveTo>
                <a:lnTo>
                  <a:pt x="5115501" y="0"/>
                </a:lnTo>
                <a:lnTo>
                  <a:pt x="5115501" y="1145338"/>
                </a:lnTo>
                <a:lnTo>
                  <a:pt x="0" y="1145338"/>
                </a:lnTo>
                <a:lnTo>
                  <a:pt x="0" y="0"/>
                </a:lnTo>
                <a:close/>
              </a:path>
            </a:pathLst>
          </a:custGeom>
          <a:blipFill>
            <a:blip r:embed="rId8"/>
            <a:stretch>
              <a:fillRect l="-2672" r="-4156"/>
            </a:stretch>
          </a:blipFill>
        </p:spPr>
      </p:sp>
      <p:sp>
        <p:nvSpPr>
          <p:cNvPr id="10" name="Freeform 10"/>
          <p:cNvSpPr/>
          <p:nvPr/>
        </p:nvSpPr>
        <p:spPr>
          <a:xfrm>
            <a:off x="16795514" y="196454"/>
            <a:ext cx="1416286" cy="2003587"/>
          </a:xfrm>
          <a:custGeom>
            <a:avLst/>
            <a:gdLst/>
            <a:ahLst/>
            <a:cxnLst/>
            <a:rect l="l" t="t" r="r" b="b"/>
            <a:pathLst>
              <a:path w="1416286" h="2003587">
                <a:moveTo>
                  <a:pt x="0" y="0"/>
                </a:moveTo>
                <a:lnTo>
                  <a:pt x="1416286" y="0"/>
                </a:lnTo>
                <a:lnTo>
                  <a:pt x="1416286" y="2003587"/>
                </a:lnTo>
                <a:lnTo>
                  <a:pt x="0" y="2003587"/>
                </a:lnTo>
                <a:lnTo>
                  <a:pt x="0" y="0"/>
                </a:lnTo>
                <a:close/>
              </a:path>
            </a:pathLst>
          </a:custGeom>
          <a:blipFill>
            <a:blip r:embed="rId9"/>
            <a:stretch>
              <a:fillRect/>
            </a:stretch>
          </a:blipFill>
        </p:spPr>
      </p:sp>
      <p:sp>
        <p:nvSpPr>
          <p:cNvPr id="11" name="Freeform 11"/>
          <p:cNvSpPr/>
          <p:nvPr/>
        </p:nvSpPr>
        <p:spPr>
          <a:xfrm>
            <a:off x="122713" y="9122570"/>
            <a:ext cx="1093855" cy="1024102"/>
          </a:xfrm>
          <a:custGeom>
            <a:avLst/>
            <a:gdLst/>
            <a:ahLst/>
            <a:cxnLst/>
            <a:rect l="l" t="t" r="r" b="b"/>
            <a:pathLst>
              <a:path w="1093855" h="1024102">
                <a:moveTo>
                  <a:pt x="0" y="0"/>
                </a:moveTo>
                <a:lnTo>
                  <a:pt x="1093855" y="0"/>
                </a:lnTo>
                <a:lnTo>
                  <a:pt x="1093855" y="1024102"/>
                </a:lnTo>
                <a:lnTo>
                  <a:pt x="0" y="1024102"/>
                </a:lnTo>
                <a:lnTo>
                  <a:pt x="0" y="0"/>
                </a:lnTo>
                <a:close/>
              </a:path>
            </a:pathLst>
          </a:custGeom>
          <a:blipFill>
            <a:blip r:embed="rId10"/>
            <a:stretch>
              <a:fillRect/>
            </a:stretch>
          </a:blipFill>
        </p:spPr>
      </p:sp>
      <p:sp>
        <p:nvSpPr>
          <p:cNvPr id="12" name="TextBox 12"/>
          <p:cNvSpPr txBox="1"/>
          <p:nvPr/>
        </p:nvSpPr>
        <p:spPr>
          <a:xfrm>
            <a:off x="869685" y="6827673"/>
            <a:ext cx="12210455" cy="501860"/>
          </a:xfrm>
          <a:prstGeom prst="rect">
            <a:avLst/>
          </a:prstGeom>
        </p:spPr>
        <p:txBody>
          <a:bodyPr lIns="0" tIns="0" rIns="0" bIns="0" rtlCol="0" anchor="t">
            <a:spAutoFit/>
          </a:bodyPr>
          <a:lstStyle/>
          <a:p>
            <a:pPr algn="ctr">
              <a:lnSpc>
                <a:spcPts val="4085"/>
              </a:lnSpc>
            </a:pPr>
            <a:r>
              <a:rPr lang="en-US" sz="2918" u="sng">
                <a:solidFill>
                  <a:srgbClr val="000000"/>
                </a:solidFill>
                <a:latin typeface="DejaVu Serif"/>
                <a:ea typeface="DejaVu Serif"/>
                <a:cs typeface="DejaVu Serif"/>
                <a:sym typeface="DejaVu Serif"/>
                <a:hlinkClick r:id="rId11" tooltip="https://tr.wikipedia.org/wiki/M%C3%BCfredat_(e%C4%9Fitim)"/>
              </a:rPr>
              <a:t>https://tr.wikipedia.org/wiki/M%C3%BCfredat_(e%C4%9Fitim)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86978" b="-80905"/>
            </a:stretch>
          </a:blipFill>
        </p:spPr>
      </p:sp>
      <p:sp>
        <p:nvSpPr>
          <p:cNvPr id="3" name="TextBox 3"/>
          <p:cNvSpPr txBox="1"/>
          <p:nvPr/>
        </p:nvSpPr>
        <p:spPr>
          <a:xfrm>
            <a:off x="3755060" y="4843208"/>
            <a:ext cx="10777880" cy="2110782"/>
          </a:xfrm>
          <a:prstGeom prst="rect">
            <a:avLst/>
          </a:prstGeom>
        </p:spPr>
        <p:txBody>
          <a:bodyPr lIns="0" tIns="0" rIns="0" bIns="0" rtlCol="0" anchor="t">
            <a:spAutoFit/>
          </a:bodyPr>
          <a:lstStyle/>
          <a:p>
            <a:pPr algn="ctr">
              <a:lnSpc>
                <a:spcPts val="14790"/>
              </a:lnSpc>
            </a:pPr>
            <a:r>
              <a:rPr lang="en-US" sz="18488">
                <a:solidFill>
                  <a:srgbClr val="004AAD"/>
                </a:solidFill>
                <a:latin typeface="Gladiola"/>
                <a:ea typeface="Gladiola"/>
                <a:cs typeface="Gladiola"/>
                <a:sym typeface="Gladiola"/>
              </a:rPr>
              <a:t>Thank you!</a:t>
            </a:r>
          </a:p>
        </p:txBody>
      </p:sp>
      <p:sp>
        <p:nvSpPr>
          <p:cNvPr id="4" name="Freeform 4"/>
          <p:cNvSpPr/>
          <p:nvPr/>
        </p:nvSpPr>
        <p:spPr>
          <a:xfrm>
            <a:off x="122713" y="196454"/>
            <a:ext cx="5175092" cy="1833943"/>
          </a:xfrm>
          <a:custGeom>
            <a:avLst/>
            <a:gdLst/>
            <a:ahLst/>
            <a:cxnLst/>
            <a:rect l="l" t="t" r="r" b="b"/>
            <a:pathLst>
              <a:path w="5175092" h="1833943">
                <a:moveTo>
                  <a:pt x="0" y="0"/>
                </a:moveTo>
                <a:lnTo>
                  <a:pt x="5175093" y="0"/>
                </a:lnTo>
                <a:lnTo>
                  <a:pt x="5175093" y="1833943"/>
                </a:lnTo>
                <a:lnTo>
                  <a:pt x="0" y="1833943"/>
                </a:lnTo>
                <a:lnTo>
                  <a:pt x="0" y="0"/>
                </a:lnTo>
                <a:close/>
              </a:path>
            </a:pathLst>
          </a:custGeom>
          <a:blipFill>
            <a:blip r:embed="rId3"/>
            <a:stretch>
              <a:fillRect l="-5726" t="-15148" r="-6442" b="-13128"/>
            </a:stretch>
          </a:blipFill>
        </p:spPr>
      </p:sp>
      <p:sp>
        <p:nvSpPr>
          <p:cNvPr id="5" name="Freeform 5"/>
          <p:cNvSpPr/>
          <p:nvPr/>
        </p:nvSpPr>
        <p:spPr>
          <a:xfrm>
            <a:off x="13096299" y="9061952"/>
            <a:ext cx="5115501" cy="1145339"/>
          </a:xfrm>
          <a:custGeom>
            <a:avLst/>
            <a:gdLst/>
            <a:ahLst/>
            <a:cxnLst/>
            <a:rect l="l" t="t" r="r" b="b"/>
            <a:pathLst>
              <a:path w="5115501" h="1145339">
                <a:moveTo>
                  <a:pt x="0" y="0"/>
                </a:moveTo>
                <a:lnTo>
                  <a:pt x="5115501" y="0"/>
                </a:lnTo>
                <a:lnTo>
                  <a:pt x="5115501" y="1145338"/>
                </a:lnTo>
                <a:lnTo>
                  <a:pt x="0" y="1145338"/>
                </a:lnTo>
                <a:lnTo>
                  <a:pt x="0" y="0"/>
                </a:lnTo>
                <a:close/>
              </a:path>
            </a:pathLst>
          </a:custGeom>
          <a:blipFill>
            <a:blip r:embed="rId4"/>
            <a:stretch>
              <a:fillRect l="-2672" r="-4156"/>
            </a:stretch>
          </a:blipFill>
        </p:spPr>
      </p:sp>
      <p:sp>
        <p:nvSpPr>
          <p:cNvPr id="6" name="Freeform 6"/>
          <p:cNvSpPr/>
          <p:nvPr/>
        </p:nvSpPr>
        <p:spPr>
          <a:xfrm>
            <a:off x="16795514" y="196454"/>
            <a:ext cx="1416286" cy="2003587"/>
          </a:xfrm>
          <a:custGeom>
            <a:avLst/>
            <a:gdLst/>
            <a:ahLst/>
            <a:cxnLst/>
            <a:rect l="l" t="t" r="r" b="b"/>
            <a:pathLst>
              <a:path w="1416286" h="2003587">
                <a:moveTo>
                  <a:pt x="0" y="0"/>
                </a:moveTo>
                <a:lnTo>
                  <a:pt x="1416286" y="0"/>
                </a:lnTo>
                <a:lnTo>
                  <a:pt x="1416286" y="2003587"/>
                </a:lnTo>
                <a:lnTo>
                  <a:pt x="0" y="2003587"/>
                </a:lnTo>
                <a:lnTo>
                  <a:pt x="0" y="0"/>
                </a:lnTo>
                <a:close/>
              </a:path>
            </a:pathLst>
          </a:custGeom>
          <a:blipFill>
            <a:blip r:embed="rId5"/>
            <a:stretch>
              <a:fillRect/>
            </a:stretch>
          </a:blipFill>
        </p:spPr>
      </p:sp>
      <p:sp>
        <p:nvSpPr>
          <p:cNvPr id="7" name="Freeform 7"/>
          <p:cNvSpPr/>
          <p:nvPr/>
        </p:nvSpPr>
        <p:spPr>
          <a:xfrm>
            <a:off x="122713" y="9061952"/>
            <a:ext cx="1158602" cy="1084720"/>
          </a:xfrm>
          <a:custGeom>
            <a:avLst/>
            <a:gdLst/>
            <a:ahLst/>
            <a:cxnLst/>
            <a:rect l="l" t="t" r="r" b="b"/>
            <a:pathLst>
              <a:path w="1158602" h="1084720">
                <a:moveTo>
                  <a:pt x="0" y="0"/>
                </a:moveTo>
                <a:lnTo>
                  <a:pt x="1158602" y="0"/>
                </a:lnTo>
                <a:lnTo>
                  <a:pt x="1158602" y="1084720"/>
                </a:lnTo>
                <a:lnTo>
                  <a:pt x="0" y="1084720"/>
                </a:lnTo>
                <a:lnTo>
                  <a:pt x="0" y="0"/>
                </a:lnTo>
                <a:close/>
              </a:path>
            </a:pathLst>
          </a:custGeom>
          <a:blipFill>
            <a:blip r:embed="rId6"/>
            <a:stretch>
              <a:fillRect/>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1427</Words>
  <Application>Microsoft Office PowerPoint</Application>
  <PresentationFormat>Özel</PresentationFormat>
  <Paragraphs>70</Paragraphs>
  <Slides>25</Slides>
  <Notes>0</Notes>
  <HiddenSlides>0</HiddenSlides>
  <MMClips>0</MMClips>
  <ScaleCrop>false</ScaleCrop>
  <HeadingPairs>
    <vt:vector size="6" baseType="variant">
      <vt:variant>
        <vt:lpstr>Kullanılan Yazı Tipleri</vt:lpstr>
      </vt:variant>
      <vt:variant>
        <vt:i4>10</vt:i4>
      </vt:variant>
      <vt:variant>
        <vt:lpstr>Tema</vt:lpstr>
      </vt:variant>
      <vt:variant>
        <vt:i4>1</vt:i4>
      </vt:variant>
      <vt:variant>
        <vt:lpstr>Slayt Başlıkları</vt:lpstr>
      </vt:variant>
      <vt:variant>
        <vt:i4>25</vt:i4>
      </vt:variant>
    </vt:vector>
  </HeadingPairs>
  <TitlesOfParts>
    <vt:vector size="36" baseType="lpstr">
      <vt:lpstr>Barlow Condensed Thin</vt:lpstr>
      <vt:lpstr>Arial</vt:lpstr>
      <vt:lpstr>DejaVu Serif</vt:lpstr>
      <vt:lpstr>Barlow Condensed Semi-Bold</vt:lpstr>
      <vt:lpstr>Calibri</vt:lpstr>
      <vt:lpstr>Comic Sans</vt:lpstr>
      <vt:lpstr>Gladiola</vt:lpstr>
      <vt:lpstr>Comic Sans Bold</vt:lpstr>
      <vt:lpstr>Barlow Condensed Bold</vt:lpstr>
      <vt:lpstr>Arimo</vt:lpstr>
      <vt:lpstr>Office Theme</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Profesyonel Sunum</dc:title>
  <cp:lastModifiedBy>pc</cp:lastModifiedBy>
  <cp:revision>2</cp:revision>
  <dcterms:created xsi:type="dcterms:W3CDTF">2006-08-16T00:00:00Z</dcterms:created>
  <dcterms:modified xsi:type="dcterms:W3CDTF">2024-09-08T04:37:09Z</dcterms:modified>
  <dc:identifier>DAGP_6AUJwk</dc:identifier>
</cp:coreProperties>
</file>