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embeddedFontLst>
    <p:embeddedFont>
      <p:font typeface="Lora" panose="020B0604020202020204" charset="-94"/>
      <p:regular r:id="rId23"/>
      <p:bold r:id="rId24"/>
      <p:italic r:id="rId25"/>
      <p:boldItalic r:id="rId26"/>
    </p:embeddedFont>
    <p:embeddedFont>
      <p:font typeface="Calibri" panose="020F0502020204030204" pitchFamily="34" charset="0"/>
      <p:regular r:id="rId27"/>
      <p:bold r:id="rId28"/>
      <p:italic r:id="rId29"/>
      <p:boldItalic r:id="rId30"/>
    </p:embeddedFont>
    <p:embeddedFont>
      <p:font typeface="Helvetica Neue" panose="020B060402020202020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j4pmqmwt7rMTYUOI7PlIQeENfS1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85F6CD-C0CB-62D2-DD73-B8768D5093FE}" v="10" dt="2024-07-05T09:53:34.473"/>
  </p1510:revLst>
</p1510:revInfo>
</file>

<file path=ppt/tableStyles.xml><?xml version="1.0" encoding="utf-8"?>
<a:tblStyleLst xmlns:a="http://schemas.openxmlformats.org/drawingml/2006/main" def="{A6DE96D9-7109-4853-88FC-721B3D71F9B7}">
  <a:tblStyle styleId="{A6DE96D9-7109-4853-88FC-721B3D71F9B7}"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 styleId="{3FBE55B2-8B30-4383-8FDF-07DFAE977344}" styleName="Table_1">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0"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risnik sa statusom gosta" userId="S::urn:spo:anon#b8788d7f78412310391ed2bff9326c1dae953238b2e3e8e7f47d9dbdb259d844::" providerId="AD" clId="Web-{8E85F6CD-C0CB-62D2-DD73-B8768D5093FE}"/>
    <pc:docChg chg="modSld">
      <pc:chgData name="Korisnik sa statusom gosta" userId="S::urn:spo:anon#b8788d7f78412310391ed2bff9326c1dae953238b2e3e8e7f47d9dbdb259d844::" providerId="AD" clId="Web-{8E85F6CD-C0CB-62D2-DD73-B8768D5093FE}" dt="2024-07-05T09:53:34.473" v="8" actId="1076"/>
      <pc:docMkLst>
        <pc:docMk/>
      </pc:docMkLst>
      <pc:sldChg chg="addSp modSp">
        <pc:chgData name="Korisnik sa statusom gosta" userId="S::urn:spo:anon#b8788d7f78412310391ed2bff9326c1dae953238b2e3e8e7f47d9dbdb259d844::" providerId="AD" clId="Web-{8E85F6CD-C0CB-62D2-DD73-B8768D5093FE}" dt="2024-07-05T09:53:34.473" v="8" actId="1076"/>
        <pc:sldMkLst>
          <pc:docMk/>
          <pc:sldMk cId="0" sldId="256"/>
        </pc:sldMkLst>
        <pc:picChg chg="add mod">
          <ac:chgData name="Korisnik sa statusom gosta" userId="S::urn:spo:anon#b8788d7f78412310391ed2bff9326c1dae953238b2e3e8e7f47d9dbdb259d844::" providerId="AD" clId="Web-{8E85F6CD-C0CB-62D2-DD73-B8768D5093FE}" dt="2024-07-05T09:53:34.473" v="8" actId="1076"/>
          <ac:picMkLst>
            <pc:docMk/>
            <pc:sldMk cId="0" sldId="256"/>
            <ac:picMk id="2" creationId="{D8CBADBC-D143-9672-6BE9-F1AF82F3EC0C}"/>
          </ac:picMkLst>
        </pc:picChg>
        <pc:picChg chg="mod">
          <ac:chgData name="Korisnik sa statusom gosta" userId="S::urn:spo:anon#b8788d7f78412310391ed2bff9326c1dae953238b2e3e8e7f47d9dbdb259d844::" providerId="AD" clId="Web-{8E85F6CD-C0CB-62D2-DD73-B8768D5093FE}" dt="2024-07-05T09:53:15.130" v="5" actId="1076"/>
          <ac:picMkLst>
            <pc:docMk/>
            <pc:sldMk cId="0" sldId="256"/>
            <ac:picMk id="85" creationId="{00000000-0000-0000-0000-000000000000}"/>
          </ac:picMkLst>
        </pc:picChg>
        <pc:picChg chg="mod modCrop">
          <ac:chgData name="Korisnik sa statusom gosta" userId="S::urn:spo:anon#b8788d7f78412310391ed2bff9326c1dae953238b2e3e8e7f47d9dbdb259d844::" providerId="AD" clId="Web-{8E85F6CD-C0CB-62D2-DD73-B8768D5093FE}" dt="2024-07-05T09:53:16.722" v="6" actId="1076"/>
          <ac:picMkLst>
            <pc:docMk/>
            <pc:sldMk cId="0" sldId="256"/>
            <ac:picMk id="87" creationId="{00000000-0000-0000-0000-000000000000}"/>
          </ac:picMkLst>
        </pc:picChg>
      </pc:sldChg>
    </pc:docChg>
  </pc:docChgLst>
  <pc:docChgLst>
    <pc:chgData clId="Web-{F016DF3E-CF67-0D53-8E66-F1A1645FE40E}"/>
    <pc:docChg chg="modSld">
      <pc:chgData name="" userId="" providerId="" clId="Web-{F016DF3E-CF67-0D53-8E66-F1A1645FE40E}" dt="2024-03-14T17:46:58.890" v="1" actId="1076"/>
      <pc:docMkLst>
        <pc:docMk/>
      </pc:docMkLst>
      <pc:sldChg chg="modSp">
        <pc:chgData name="" userId="" providerId="" clId="Web-{F016DF3E-CF67-0D53-8E66-F1A1645FE40E}" dt="2024-03-14T17:46:58.890" v="1" actId="1076"/>
        <pc:sldMkLst>
          <pc:docMk/>
          <pc:sldMk cId="0" sldId="256"/>
        </pc:sldMkLst>
        <pc:picChg chg="mod">
          <ac:chgData name="" userId="" providerId="" clId="Web-{F016DF3E-CF67-0D53-8E66-F1A1645FE40E}" dt="2024-03-14T17:46:58.890" v="1" actId="1076"/>
          <ac:picMkLst>
            <pc:docMk/>
            <pc:sldMk cId="0" sldId="256"/>
            <ac:picMk id="85" creationId="{00000000-0000-0000-0000-000000000000}"/>
          </ac:picMkLst>
        </pc:picChg>
        <pc:picChg chg="mod">
          <ac:chgData name="" userId="" providerId="" clId="Web-{F016DF3E-CF67-0D53-8E66-F1A1645FE40E}" dt="2024-03-14T17:46:58.858" v="0" actId="1076"/>
          <ac:picMkLst>
            <pc:docMk/>
            <pc:sldMk cId="0" sldId="256"/>
            <ac:picMk id="87"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en-US" sz="1200">
                <a:solidFill>
                  <a:schemeClr val="dk1"/>
                </a:solidFill>
                <a:latin typeface="Calibri"/>
                <a:ea typeface="Calibri"/>
                <a:cs typeface="Calibri"/>
                <a:sym typeface="Calibri"/>
              </a:rPr>
              <a:t>Ninety-seven percent (97%) of all water on Earth is saltwater. </a:t>
            </a:r>
            <a:endParaRPr sz="1200">
              <a:solidFill>
                <a:schemeClr val="dk1"/>
              </a:solidFill>
              <a:latin typeface="Calibri"/>
              <a:ea typeface="Calibri"/>
              <a:cs typeface="Calibri"/>
              <a:sym typeface="Calibri"/>
            </a:endParaRPr>
          </a:p>
          <a:p>
            <a:pPr marL="0" lvl="0" indent="0" algn="l" rtl="0">
              <a:lnSpc>
                <a:spcPct val="90000"/>
              </a:lnSpc>
              <a:spcBef>
                <a:spcPts val="1000"/>
              </a:spcBef>
              <a:spcAft>
                <a:spcPts val="0"/>
              </a:spcAft>
              <a:buNone/>
            </a:pPr>
            <a:r>
              <a:rPr lang="en-US" sz="1200">
                <a:solidFill>
                  <a:schemeClr val="dk1"/>
                </a:solidFill>
                <a:latin typeface="Calibri"/>
                <a:ea typeface="Calibri"/>
                <a:cs typeface="Calibri"/>
                <a:sym typeface="Calibri"/>
              </a:rPr>
              <a:t>The other 2.5% of freshwater is found in glaciers, ice caps, the atmosphere, soil, or under the Earth's surface or is too polluted to use.</a:t>
            </a:r>
            <a:endParaRPr sz="1200">
              <a:solidFill>
                <a:schemeClr val="dk1"/>
              </a:solidFill>
              <a:latin typeface="Calibri"/>
              <a:ea typeface="Calibri"/>
              <a:cs typeface="Calibri"/>
              <a:sym typeface="Calibri"/>
            </a:endParaRPr>
          </a:p>
          <a:p>
            <a:pPr marL="228600" lvl="0" indent="-215900" algn="l" rtl="0">
              <a:lnSpc>
                <a:spcPct val="90000"/>
              </a:lnSpc>
              <a:spcBef>
                <a:spcPts val="1000"/>
              </a:spcBef>
              <a:spcAft>
                <a:spcPts val="0"/>
              </a:spcAft>
              <a:buClr>
                <a:schemeClr val="dk1"/>
              </a:buClr>
              <a:buSzPts val="1200"/>
              <a:buFont typeface="Calibri"/>
              <a:buChar char="•"/>
            </a:pPr>
            <a:endParaRPr sz="1200">
              <a:solidFill>
                <a:schemeClr val="dk1"/>
              </a:solidFill>
              <a:latin typeface="Calibri"/>
              <a:ea typeface="Calibri"/>
              <a:cs typeface="Calibri"/>
              <a:sym typeface="Calibri"/>
            </a:endParaRPr>
          </a:p>
          <a:p>
            <a:pPr marL="228600" lvl="0" indent="-273050" algn="l" rtl="0">
              <a:lnSpc>
                <a:spcPct val="90000"/>
              </a:lnSpc>
              <a:spcBef>
                <a:spcPts val="1000"/>
              </a:spcBef>
              <a:spcAft>
                <a:spcPts val="0"/>
              </a:spcAft>
              <a:buClr>
                <a:schemeClr val="dk1"/>
              </a:buClr>
              <a:buSzPts val="2100"/>
              <a:buFont typeface="Calibri"/>
              <a:buChar char="•"/>
            </a:pPr>
            <a:endParaRPr sz="2100">
              <a:solidFill>
                <a:schemeClr val="dk1"/>
              </a:solidFill>
              <a:latin typeface="Calibri"/>
              <a:ea typeface="Calibri"/>
              <a:cs typeface="Calibri"/>
              <a:sym typeface="Calibri"/>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**Water demand already exceeds supply in many parts of the world. As the world population continues to grow, so too does water demand.</a:t>
            </a: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Ten of Asia,,s largest rivers flow from there and more then billion people,,s livelihoods depend on them.</a:t>
            </a:r>
            <a:endParaRPr/>
          </a:p>
        </p:txBody>
      </p:sp>
      <p:sp>
        <p:nvSpPr>
          <p:cNvPr id="139" name="Google Shape;13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Higher temperatures will also affects water quality, increase eutrophication and reduce biodiversity.</a:t>
            </a:r>
            <a:endParaRPr/>
          </a:p>
        </p:txBody>
      </p:sp>
      <p:sp>
        <p:nvSpPr>
          <p:cNvPr id="159" name="Google Shape;15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Point source pollution is any contaminant that enters the environment from easily confined place. </a:t>
            </a:r>
            <a:endParaRPr/>
          </a:p>
          <a:p>
            <a:pPr marL="0" lvl="0" indent="0" algn="l" rtl="0">
              <a:spcBef>
                <a:spcPts val="0"/>
              </a:spcBef>
              <a:spcAft>
                <a:spcPts val="0"/>
              </a:spcAft>
              <a:buNone/>
            </a:pPr>
            <a:r>
              <a:rPr lang="en-US"/>
              <a:t>Non-point source pollution is harder to identify - it is pollution that comes from many places, all at once.</a:t>
            </a:r>
            <a:endParaRPr/>
          </a:p>
        </p:txBody>
      </p:sp>
      <p:sp>
        <p:nvSpPr>
          <p:cNvPr id="196" name="Google Shape;19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Rainwater harvesting - the system has unique units incorporating rainwater transportation, filtration and storing processed water.</a:t>
            </a:r>
            <a:endParaRPr/>
          </a:p>
          <a:p>
            <a:pPr marL="0" lvl="0" indent="0" algn="l" rtl="0">
              <a:spcBef>
                <a:spcPts val="0"/>
              </a:spcBef>
              <a:spcAft>
                <a:spcPts val="0"/>
              </a:spcAft>
              <a:buNone/>
            </a:pPr>
            <a:r>
              <a:rPr lang="en-US"/>
              <a:t>Sustainable water usage - it relies upon the person’s ability to save water, by minimizeing domestic use, recycling of wastewater and improving irrigation methods.</a:t>
            </a:r>
            <a:endParaRPr/>
          </a:p>
          <a:p>
            <a:pPr marL="0" lvl="0" indent="0" algn="l" rtl="0">
              <a:spcBef>
                <a:spcPts val="0"/>
              </a:spcBef>
              <a:spcAft>
                <a:spcPts val="0"/>
              </a:spcAft>
              <a:buNone/>
            </a:pPr>
            <a:endParaRPr/>
          </a:p>
        </p:txBody>
      </p:sp>
      <p:sp>
        <p:nvSpPr>
          <p:cNvPr id="259" name="Google Shape;259;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7" name="Google Shape;26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do not inherit the Earth from our ancestors; we borrow it from our children.</a:t>
            </a:r>
            <a:endParaRPr/>
          </a:p>
        </p:txBody>
      </p:sp>
      <p:sp>
        <p:nvSpPr>
          <p:cNvPr id="275" name="Google Shape;275;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Naslov slajda" type="title">
  <p:cSld name="TITLE">
    <p:spTree>
      <p:nvGrpSpPr>
        <p:cNvPr id="1" name="Shape 11"/>
        <p:cNvGrpSpPr/>
        <p:nvPr/>
      </p:nvGrpSpPr>
      <p:grpSpPr>
        <a:xfrm>
          <a:off x="0" y="0"/>
          <a:ext cx="0" cy="0"/>
          <a:chOff x="0" y="0"/>
          <a:chExt cx="0" cy="0"/>
        </a:xfrm>
      </p:grpSpPr>
      <p:sp>
        <p:nvSpPr>
          <p:cNvPr id="12" name="Google Shape;12;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aslov i sadržaj" type="obj">
  <p:cSld name="OBJECT">
    <p:spTree>
      <p:nvGrpSpPr>
        <p:cNvPr id="1" name="Shape 17"/>
        <p:cNvGrpSpPr/>
        <p:nvPr/>
      </p:nvGrpSpPr>
      <p:grpSpPr>
        <a:xfrm>
          <a:off x="0" y="0"/>
          <a:ext cx="0" cy="0"/>
          <a:chOff x="0" y="0"/>
          <a:chExt cx="0" cy="0"/>
        </a:xfrm>
      </p:grpSpPr>
      <p:sp>
        <p:nvSpPr>
          <p:cNvPr id="18" name="Google Shape;18;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aglavlje odeljka" type="secHead">
  <p:cSld name="SECTION_HEADER">
    <p:spTree>
      <p:nvGrpSpPr>
        <p:cNvPr id="1" name="Shape 23"/>
        <p:cNvGrpSpPr/>
        <p:nvPr/>
      </p:nvGrpSpPr>
      <p:grpSpPr>
        <a:xfrm>
          <a:off x="0" y="0"/>
          <a:ext cx="0" cy="0"/>
          <a:chOff x="0" y="0"/>
          <a:chExt cx="0" cy="0"/>
        </a:xfrm>
      </p:grpSpPr>
      <p:sp>
        <p:nvSpPr>
          <p:cNvPr id="24" name="Google Shape;24;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va sadržaja" type="twoObj">
  <p:cSld name="TWO_OBJECTS">
    <p:spTree>
      <p:nvGrpSpPr>
        <p:cNvPr id="1" name="Shape 29"/>
        <p:cNvGrpSpPr/>
        <p:nvPr/>
      </p:nvGrpSpPr>
      <p:grpSpPr>
        <a:xfrm>
          <a:off x="0" y="0"/>
          <a:ext cx="0" cy="0"/>
          <a:chOff x="0" y="0"/>
          <a:chExt cx="0" cy="0"/>
        </a:xfrm>
      </p:grpSpPr>
      <p:sp>
        <p:nvSpPr>
          <p:cNvPr id="30" name="Google Shape;30;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oređenje" type="twoTxTwoObj">
  <p:cSld name="TWO_OBJECTS_WITH_TEXT">
    <p:spTree>
      <p:nvGrpSpPr>
        <p:cNvPr id="1" name="Shape 36"/>
        <p:cNvGrpSpPr/>
        <p:nvPr/>
      </p:nvGrpSpPr>
      <p:grpSpPr>
        <a:xfrm>
          <a:off x="0" y="0"/>
          <a:ext cx="0" cy="0"/>
          <a:chOff x="0" y="0"/>
          <a:chExt cx="0" cy="0"/>
        </a:xfrm>
      </p:grpSpPr>
      <p:sp>
        <p:nvSpPr>
          <p:cNvPr id="37" name="Google Shape;37;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amo naslov" type="titleOnly">
  <p:cSld name="TITLE_ONLY">
    <p:spTree>
      <p:nvGrpSpPr>
        <p:cNvPr id="1" name="Shape 45"/>
        <p:cNvGrpSpPr/>
        <p:nvPr/>
      </p:nvGrpSpPr>
      <p:grpSpPr>
        <a:xfrm>
          <a:off x="0" y="0"/>
          <a:ext cx="0" cy="0"/>
          <a:chOff x="0" y="0"/>
          <a:chExt cx="0" cy="0"/>
        </a:xfrm>
      </p:grpSpPr>
      <p:sp>
        <p:nvSpPr>
          <p:cNvPr id="46" name="Google Shape;46;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razno" type="blank">
  <p:cSld name="BLANK">
    <p:spTree>
      <p:nvGrpSpPr>
        <p:cNvPr id="1" name="Shape 50"/>
        <p:cNvGrpSpPr/>
        <p:nvPr/>
      </p:nvGrpSpPr>
      <p:grpSpPr>
        <a:xfrm>
          <a:off x="0" y="0"/>
          <a:ext cx="0" cy="0"/>
          <a:chOff x="0" y="0"/>
          <a:chExt cx="0" cy="0"/>
        </a:xfrm>
      </p:grpSpPr>
      <p:sp>
        <p:nvSpPr>
          <p:cNvPr id="51" name="Google Shape;5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adržaj sa natpisom" type="objTx">
  <p:cSld name="OBJECT_WITH_CAPTION_TEXT">
    <p:spTree>
      <p:nvGrpSpPr>
        <p:cNvPr id="1" name="Shape 54"/>
        <p:cNvGrpSpPr/>
        <p:nvPr/>
      </p:nvGrpSpPr>
      <p:grpSpPr>
        <a:xfrm>
          <a:off x="0" y="0"/>
          <a:ext cx="0" cy="0"/>
          <a:chOff x="0" y="0"/>
          <a:chExt cx="0" cy="0"/>
        </a:xfrm>
      </p:grpSpPr>
      <p:sp>
        <p:nvSpPr>
          <p:cNvPr id="55" name="Google Shape;55;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ka sa natpisom" type="picTx">
  <p:cSld name="PICTURE_WITH_CAPTION_TEXT">
    <p:spTree>
      <p:nvGrpSpPr>
        <p:cNvPr id="1" name="Shape 61"/>
        <p:cNvGrpSpPr/>
        <p:nvPr/>
      </p:nvGrpSpPr>
      <p:grpSpPr>
        <a:xfrm>
          <a:off x="0" y="0"/>
          <a:ext cx="0" cy="0"/>
          <a:chOff x="0" y="0"/>
          <a:chExt cx="0" cy="0"/>
        </a:xfrm>
      </p:grpSpPr>
      <p:sp>
        <p:nvSpPr>
          <p:cNvPr id="62" name="Google Shape;62;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0"/>
          <p:cNvSpPr>
            <a:spLocks noGrp="1"/>
          </p:cNvSpPr>
          <p:nvPr>
            <p:ph type="pic" idx="2"/>
          </p:nvPr>
        </p:nvSpPr>
        <p:spPr>
          <a:xfrm>
            <a:off x="5183188" y="987425"/>
            <a:ext cx="6172200" cy="4873625"/>
          </a:xfrm>
          <a:prstGeom prst="rect">
            <a:avLst/>
          </a:prstGeom>
          <a:noFill/>
          <a:ln>
            <a:noFill/>
          </a:ln>
        </p:spPr>
      </p:sp>
      <p:sp>
        <p:nvSpPr>
          <p:cNvPr id="64" name="Google Shape;64;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Naslov i vertikalni tekst" type="vertTx">
  <p:cSld name="VERTICAL_TEXT">
    <p:spTree>
      <p:nvGrpSpPr>
        <p:cNvPr id="1" name="Shape 68"/>
        <p:cNvGrpSpPr/>
        <p:nvPr/>
      </p:nvGrpSpPr>
      <p:grpSpPr>
        <a:xfrm>
          <a:off x="0" y="0"/>
          <a:ext cx="0" cy="0"/>
          <a:chOff x="0" y="0"/>
          <a:chExt cx="0" cy="0"/>
        </a:xfrm>
      </p:grpSpPr>
      <p:sp>
        <p:nvSpPr>
          <p:cNvPr id="69" name="Google Shape;69;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ni naslov i tekst" type="vertTitleAndTx">
  <p:cSld name="VERTICAL_TITLE_AND_VERTICAL_TEXT">
    <p:spTree>
      <p:nvGrpSpPr>
        <p:cNvPr id="1" name="Shape 74"/>
        <p:cNvGrpSpPr/>
        <p:nvPr/>
      </p:nvGrpSpPr>
      <p:grpSpPr>
        <a:xfrm>
          <a:off x="0" y="0"/>
          <a:ext cx="0" cy="0"/>
          <a:chOff x="0" y="0"/>
          <a:chExt cx="0" cy="0"/>
        </a:xfrm>
      </p:grpSpPr>
      <p:sp>
        <p:nvSpPr>
          <p:cNvPr id="75" name="Google Shape;75;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azocleantech.com/article.aspx?ArticleID=1474"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www.epa.gov/enforcement/water-enforcement" TargetMode="External"/><Relationship Id="rId13" Type="http://schemas.openxmlformats.org/officeDocument/2006/relationships/image" Target="../media/image3.jpg"/><Relationship Id="rId3" Type="http://schemas.openxmlformats.org/officeDocument/2006/relationships/hyperlink" Target="https://www.hsph.harvard.edu/ehep/82-2/" TargetMode="External"/><Relationship Id="rId7" Type="http://schemas.openxmlformats.org/officeDocument/2006/relationships/hyperlink" Target="https://theberkey.com/pages/a-guide-to-water-conservation" TargetMode="External"/><Relationship Id="rId12"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teachersinstitute.yale.edu/curriculum/units/2017/2/17.02.10.x.html" TargetMode="External"/><Relationship Id="rId11" Type="http://schemas.openxmlformats.org/officeDocument/2006/relationships/image" Target="../media/image1.jpg"/><Relationship Id="rId5" Type="http://schemas.openxmlformats.org/officeDocument/2006/relationships/hyperlink" Target="http://www.sepa.gov.rs/download/pollutantsWater.pdf" TargetMode="External"/><Relationship Id="rId10" Type="http://schemas.openxmlformats.org/officeDocument/2006/relationships/image" Target="../media/image22.jpg"/><Relationship Id="rId4" Type="http://schemas.openxmlformats.org/officeDocument/2006/relationships/hyperlink" Target="https://www.researchgate.net/publication/321289637_WATER_POLLUTION-SOURCESEFFECTS_AND_CONTROL" TargetMode="External"/><Relationship Id="rId9" Type="http://schemas.openxmlformats.org/officeDocument/2006/relationships/hyperlink" Target="https://www.aslo.org/what-is-aquatic-science/earths-water-resources/" TargetMode="External"/><Relationship Id="rId1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224400" y="1663870"/>
            <a:ext cx="11967600" cy="25644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sz="4800" dirty="0"/>
              <a:t>Ecology: Water resources; Water pollution; Diseases caused by polluted water; preserving water</a:t>
            </a:r>
            <a:endParaRPr sz="4800" dirty="0"/>
          </a:p>
        </p:txBody>
      </p:sp>
      <p:pic>
        <p:nvPicPr>
          <p:cNvPr id="85" name="Google Shape;85;p1"/>
          <p:cNvPicPr preferRelativeResize="0"/>
          <p:nvPr/>
        </p:nvPicPr>
        <p:blipFill>
          <a:blip r:embed="rId3">
            <a:alphaModFix/>
          </a:blip>
          <a:stretch>
            <a:fillRect/>
          </a:stretch>
        </p:blipFill>
        <p:spPr>
          <a:xfrm>
            <a:off x="11167307" y="182718"/>
            <a:ext cx="869796" cy="1244039"/>
          </a:xfrm>
          <a:prstGeom prst="rect">
            <a:avLst/>
          </a:prstGeom>
          <a:noFill/>
          <a:ln>
            <a:noFill/>
          </a:ln>
        </p:spPr>
      </p:pic>
      <p:pic>
        <p:nvPicPr>
          <p:cNvPr id="86" name="Google Shape;86;p1"/>
          <p:cNvPicPr preferRelativeResize="0"/>
          <p:nvPr/>
        </p:nvPicPr>
        <p:blipFill>
          <a:blip r:embed="rId4">
            <a:alphaModFix/>
          </a:blip>
          <a:stretch>
            <a:fillRect/>
          </a:stretch>
        </p:blipFill>
        <p:spPr>
          <a:xfrm>
            <a:off x="0" y="64682"/>
            <a:ext cx="3362325" cy="1362075"/>
          </a:xfrm>
          <a:prstGeom prst="rect">
            <a:avLst/>
          </a:prstGeom>
          <a:noFill/>
          <a:ln>
            <a:noFill/>
          </a:ln>
        </p:spPr>
      </p:pic>
      <p:pic>
        <p:nvPicPr>
          <p:cNvPr id="87" name="Google Shape;87;p1"/>
          <p:cNvPicPr preferRelativeResize="0"/>
          <p:nvPr/>
        </p:nvPicPr>
        <p:blipFill rotWithShape="1">
          <a:blip r:embed="rId5">
            <a:alphaModFix/>
          </a:blip>
          <a:srcRect t="-1070"/>
          <a:stretch/>
        </p:blipFill>
        <p:spPr>
          <a:xfrm>
            <a:off x="224400" y="5772836"/>
            <a:ext cx="2550108" cy="786713"/>
          </a:xfrm>
          <a:prstGeom prst="rect">
            <a:avLst/>
          </a:prstGeom>
          <a:noFill/>
          <a:ln>
            <a:noFill/>
          </a:ln>
        </p:spPr>
      </p:pic>
      <p:pic>
        <p:nvPicPr>
          <p:cNvPr id="2" name="Slika 1" descr="Slika na kojoj se nalazi tekst, Font, Električno plavo, logotip&#10;&#10;Opis je automatski generisan">
            <a:extLst>
              <a:ext uri="{FF2B5EF4-FFF2-40B4-BE49-F238E27FC236}">
                <a16:creationId xmlns:a16="http://schemas.microsoft.com/office/drawing/2014/main" id="{D8CBADBC-D143-9672-6BE9-F1AF82F3EC0C}"/>
              </a:ext>
            </a:extLst>
          </p:cNvPr>
          <p:cNvPicPr>
            <a:picLocks noChangeAspect="1"/>
          </p:cNvPicPr>
          <p:nvPr/>
        </p:nvPicPr>
        <p:blipFill>
          <a:blip r:embed="rId6"/>
          <a:stretch>
            <a:fillRect/>
          </a:stretch>
        </p:blipFill>
        <p:spPr>
          <a:xfrm>
            <a:off x="8074703" y="5502274"/>
            <a:ext cx="3962400" cy="10572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2" name="Google Shape;92;p2"/>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3" name="Google Shape;93;p2"/>
          <p:cNvSpPr txBox="1">
            <a:spLocks noGrp="1"/>
          </p:cNvSpPr>
          <p:nvPr>
            <p:ph type="title"/>
          </p:nvPr>
        </p:nvSpPr>
        <p:spPr>
          <a:xfrm>
            <a:off x="5297762" y="329184"/>
            <a:ext cx="6251110" cy="1783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en-US" sz="5400"/>
              <a:t>Importance of water</a:t>
            </a:r>
            <a:endParaRPr/>
          </a:p>
        </p:txBody>
      </p:sp>
      <p:pic>
        <p:nvPicPr>
          <p:cNvPr id="94" name="Google Shape;94;p2" descr="Seedlings growing in a garden with sunlight"/>
          <p:cNvPicPr preferRelativeResize="0"/>
          <p:nvPr/>
        </p:nvPicPr>
        <p:blipFill rotWithShape="1">
          <a:blip r:embed="rId3">
            <a:alphaModFix/>
          </a:blip>
          <a:srcRect l="39701" r="14998" b="-10"/>
          <a:stretch/>
        </p:blipFill>
        <p:spPr>
          <a:xfrm>
            <a:off x="1" y="10"/>
            <a:ext cx="4657344" cy="6857990"/>
          </a:xfrm>
          <a:custGeom>
            <a:avLst/>
            <a:gdLst/>
            <a:ahLst/>
            <a:cxnLst/>
            <a:rect l="l" t="t" r="r" b="b"/>
            <a:pathLst>
              <a:path w="4657344" h="6858000" extrusionOk="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95" name="Google Shape;95;p2"/>
          <p:cNvSpPr/>
          <p:nvPr/>
        </p:nvSpPr>
        <p:spPr>
          <a:xfrm>
            <a:off x="5297762" y="237494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6" name="Google Shape;96;p2"/>
          <p:cNvSpPr txBox="1">
            <a:spLocks noGrp="1"/>
          </p:cNvSpPr>
          <p:nvPr>
            <p:ph type="body" idx="1"/>
          </p:nvPr>
        </p:nvSpPr>
        <p:spPr>
          <a:xfrm>
            <a:off x="5097325" y="3476575"/>
            <a:ext cx="6312300" cy="2561100"/>
          </a:xfrm>
          <a:prstGeom prst="rect">
            <a:avLst/>
          </a:prstGeom>
          <a:noFill/>
          <a:ln>
            <a:noFill/>
          </a:ln>
        </p:spPr>
        <p:txBody>
          <a:bodyPr spcFirstLastPara="1" wrap="square" lIns="91425" tIns="45700" rIns="91425" bIns="45700" anchor="t" anchorCtr="0">
            <a:noAutofit/>
          </a:bodyPr>
          <a:lstStyle/>
          <a:p>
            <a:pPr marL="228600" lvl="0" indent="-273050" algn="l" rtl="0">
              <a:lnSpc>
                <a:spcPct val="90000"/>
              </a:lnSpc>
              <a:spcBef>
                <a:spcPts val="0"/>
              </a:spcBef>
              <a:spcAft>
                <a:spcPts val="0"/>
              </a:spcAft>
              <a:buClr>
                <a:schemeClr val="dk1"/>
              </a:buClr>
              <a:buSzPts val="2100"/>
              <a:buChar char="•"/>
            </a:pPr>
            <a:r>
              <a:rPr lang="en-US" sz="2100"/>
              <a:t>Water is considered as one of the prerequisites for life to appear and evolve on a planet.</a:t>
            </a:r>
            <a:endParaRPr sz="2100">
              <a:latin typeface="Calibri"/>
              <a:ea typeface="Calibri"/>
              <a:cs typeface="Calibri"/>
              <a:sym typeface="Calibri"/>
            </a:endParaRPr>
          </a:p>
          <a:p>
            <a:pPr marL="228600" lvl="0" indent="-247650" algn="l" rtl="0">
              <a:spcBef>
                <a:spcPts val="1000"/>
              </a:spcBef>
              <a:spcAft>
                <a:spcPts val="0"/>
              </a:spcAft>
              <a:buSzPts val="2100"/>
              <a:buChar char="•"/>
            </a:pPr>
            <a:r>
              <a:rPr lang="en-US" sz="2100"/>
              <a:t>A plant's life is dependent on water.</a:t>
            </a:r>
            <a:endParaRPr sz="2100"/>
          </a:p>
          <a:p>
            <a:pPr marL="228600" lvl="0" indent="-273050" algn="l" rtl="0">
              <a:lnSpc>
                <a:spcPct val="90000"/>
              </a:lnSpc>
              <a:spcBef>
                <a:spcPts val="1000"/>
              </a:spcBef>
              <a:spcAft>
                <a:spcPts val="0"/>
              </a:spcAft>
              <a:buClr>
                <a:schemeClr val="dk1"/>
              </a:buClr>
              <a:buSzPts val="2100"/>
              <a:buChar char="•"/>
            </a:pPr>
            <a:r>
              <a:rPr lang="en-US" sz="2100">
                <a:latin typeface="Calibri"/>
                <a:ea typeface="Calibri"/>
                <a:cs typeface="Calibri"/>
                <a:sym typeface="Calibri"/>
              </a:rPr>
              <a:t>Water is the basic demand for every food. </a:t>
            </a:r>
            <a:endParaRPr sz="2100">
              <a:latin typeface="Calibri"/>
              <a:ea typeface="Calibri"/>
              <a:cs typeface="Calibri"/>
              <a:sym typeface="Calibri"/>
            </a:endParaRPr>
          </a:p>
          <a:p>
            <a:pPr marL="228600" lvl="0" indent="-247650" algn="l" rtl="0">
              <a:spcBef>
                <a:spcPts val="1000"/>
              </a:spcBef>
              <a:spcAft>
                <a:spcPts val="0"/>
              </a:spcAft>
              <a:buSzPts val="2100"/>
              <a:buChar char="•"/>
            </a:pPr>
            <a:r>
              <a:rPr lang="en-US" sz="2100"/>
              <a:t>The Earth has a limited amount of water. </a:t>
            </a:r>
            <a:endParaRPr sz="2100"/>
          </a:p>
          <a:p>
            <a:pPr marL="228600" lvl="0" indent="-273050" algn="l" rtl="0">
              <a:lnSpc>
                <a:spcPct val="90000"/>
              </a:lnSpc>
              <a:spcBef>
                <a:spcPts val="1000"/>
              </a:spcBef>
              <a:spcAft>
                <a:spcPts val="0"/>
              </a:spcAft>
              <a:buClr>
                <a:schemeClr val="dk1"/>
              </a:buClr>
              <a:buSzPts val="2100"/>
              <a:buChar char="•"/>
            </a:pPr>
            <a:r>
              <a:rPr lang="en-US" sz="2100">
                <a:latin typeface="Calibri"/>
                <a:ea typeface="Calibri"/>
                <a:cs typeface="Calibri"/>
                <a:sym typeface="Calibri"/>
              </a:rPr>
              <a:t>Only 0.5% is suitable for drinking. </a:t>
            </a:r>
            <a:endParaRPr sz="19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
        <p:cNvGrpSpPr/>
        <p:nvPr/>
      </p:nvGrpSpPr>
      <p:grpSpPr>
        <a:xfrm>
          <a:off x="0" y="0"/>
          <a:ext cx="0" cy="0"/>
          <a:chOff x="0" y="0"/>
          <a:chExt cx="0" cy="0"/>
        </a:xfrm>
      </p:grpSpPr>
      <p:sp>
        <p:nvSpPr>
          <p:cNvPr id="101" name="Google Shape;101;p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2" name="Google Shape;102;p3"/>
          <p:cNvSpPr/>
          <p:nvPr/>
        </p:nvSpPr>
        <p:spPr>
          <a:xfrm>
            <a:off x="305" y="0"/>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3" name="Google Shape;103;p3"/>
          <p:cNvSpPr txBox="1">
            <a:spLocks noGrp="1"/>
          </p:cNvSpPr>
          <p:nvPr>
            <p:ph type="title"/>
          </p:nvPr>
        </p:nvSpPr>
        <p:spPr>
          <a:xfrm>
            <a:off x="804672" y="802955"/>
            <a:ext cx="4977976" cy="145405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Calibri"/>
              <a:buNone/>
            </a:pPr>
            <a:r>
              <a:rPr lang="en-US" sz="3600">
                <a:solidFill>
                  <a:schemeClr val="dk2"/>
                </a:solidFill>
              </a:rPr>
              <a:t>Water resources</a:t>
            </a:r>
            <a:endParaRPr sz="3600">
              <a:solidFill>
                <a:schemeClr val="dk2"/>
              </a:solidFill>
            </a:endParaRPr>
          </a:p>
        </p:txBody>
      </p:sp>
      <p:sp>
        <p:nvSpPr>
          <p:cNvPr id="104" name="Google Shape;104;p3"/>
          <p:cNvSpPr txBox="1">
            <a:spLocks noGrp="1"/>
          </p:cNvSpPr>
          <p:nvPr>
            <p:ph type="body" idx="1"/>
          </p:nvPr>
        </p:nvSpPr>
        <p:spPr>
          <a:xfrm>
            <a:off x="324700" y="2257000"/>
            <a:ext cx="6578100" cy="4428300"/>
          </a:xfrm>
          <a:prstGeom prst="rect">
            <a:avLst/>
          </a:prstGeom>
          <a:noFill/>
          <a:ln>
            <a:noFill/>
          </a:ln>
        </p:spPr>
        <p:txBody>
          <a:bodyPr spcFirstLastPara="1" wrap="square" lIns="91425" tIns="45700" rIns="91425" bIns="45700" anchor="ctr" anchorCtr="0">
            <a:normAutofit/>
          </a:bodyPr>
          <a:lstStyle/>
          <a:p>
            <a:pPr marL="228600" lvl="0" indent="-247650" algn="l" rtl="0">
              <a:lnSpc>
                <a:spcPct val="90000"/>
              </a:lnSpc>
              <a:spcBef>
                <a:spcPts val="0"/>
              </a:spcBef>
              <a:spcAft>
                <a:spcPts val="0"/>
              </a:spcAft>
              <a:buClr>
                <a:schemeClr val="dk2"/>
              </a:buClr>
              <a:buSzPts val="2100"/>
              <a:buChar char="•"/>
            </a:pPr>
            <a:r>
              <a:rPr lang="en-US" sz="2100">
                <a:solidFill>
                  <a:schemeClr val="dk2"/>
                </a:solidFill>
              </a:rPr>
              <a:t>Water is vital source for all living organisms.</a:t>
            </a:r>
            <a:endParaRPr sz="2100">
              <a:solidFill>
                <a:schemeClr val="dk2"/>
              </a:solidFill>
            </a:endParaRPr>
          </a:p>
          <a:p>
            <a:pPr marL="228600" lvl="0" indent="0" algn="l" rtl="0">
              <a:lnSpc>
                <a:spcPct val="90000"/>
              </a:lnSpc>
              <a:spcBef>
                <a:spcPts val="0"/>
              </a:spcBef>
              <a:spcAft>
                <a:spcPts val="0"/>
              </a:spcAft>
              <a:buNone/>
            </a:pPr>
            <a:endParaRPr sz="2100">
              <a:solidFill>
                <a:schemeClr val="dk2"/>
              </a:solidFill>
            </a:endParaRPr>
          </a:p>
          <a:p>
            <a:pPr marL="228600" lvl="0" indent="-247650" algn="l" rtl="0">
              <a:lnSpc>
                <a:spcPct val="90000"/>
              </a:lnSpc>
              <a:spcBef>
                <a:spcPts val="1000"/>
              </a:spcBef>
              <a:spcAft>
                <a:spcPts val="0"/>
              </a:spcAft>
              <a:buClr>
                <a:schemeClr val="dk2"/>
              </a:buClr>
              <a:buSzPts val="2100"/>
              <a:buChar char="•"/>
            </a:pPr>
            <a:r>
              <a:rPr lang="en-US" sz="2100">
                <a:solidFill>
                  <a:schemeClr val="dk2"/>
                </a:solidFill>
              </a:rPr>
              <a:t>Fresh water is renewable resource. </a:t>
            </a:r>
            <a:endParaRPr sz="2100">
              <a:solidFill>
                <a:srgbClr val="9900FF"/>
              </a:solidFill>
            </a:endParaRPr>
          </a:p>
          <a:p>
            <a:pPr marL="228600" lvl="0" indent="0" algn="l" rtl="0">
              <a:lnSpc>
                <a:spcPct val="90000"/>
              </a:lnSpc>
              <a:spcBef>
                <a:spcPts val="1000"/>
              </a:spcBef>
              <a:spcAft>
                <a:spcPts val="0"/>
              </a:spcAft>
              <a:buNone/>
            </a:pPr>
            <a:endParaRPr sz="2100">
              <a:solidFill>
                <a:srgbClr val="9900FF"/>
              </a:solidFill>
            </a:endParaRPr>
          </a:p>
          <a:p>
            <a:pPr marL="228600" lvl="0" indent="-247650" algn="l" rtl="0">
              <a:lnSpc>
                <a:spcPct val="90000"/>
              </a:lnSpc>
              <a:spcBef>
                <a:spcPts val="1000"/>
              </a:spcBef>
              <a:spcAft>
                <a:spcPts val="0"/>
              </a:spcAft>
              <a:buClr>
                <a:schemeClr val="dk2"/>
              </a:buClr>
              <a:buSzPts val="2100"/>
              <a:buChar char="•"/>
            </a:pPr>
            <a:r>
              <a:rPr lang="en-US" sz="2100">
                <a:solidFill>
                  <a:schemeClr val="dk2"/>
                </a:solidFill>
              </a:rPr>
              <a:t>More than half the world’s wetlands have been lost along with their valuable environmental services. </a:t>
            </a:r>
            <a:endParaRPr sz="2100">
              <a:solidFill>
                <a:schemeClr val="dk2"/>
              </a:solidFill>
            </a:endParaRPr>
          </a:p>
          <a:p>
            <a:pPr marL="228600" lvl="0" indent="0" algn="l" rtl="0">
              <a:lnSpc>
                <a:spcPct val="90000"/>
              </a:lnSpc>
              <a:spcBef>
                <a:spcPts val="1000"/>
              </a:spcBef>
              <a:spcAft>
                <a:spcPts val="0"/>
              </a:spcAft>
              <a:buNone/>
            </a:pPr>
            <a:endParaRPr sz="2100">
              <a:solidFill>
                <a:schemeClr val="dk2"/>
              </a:solidFill>
            </a:endParaRPr>
          </a:p>
          <a:p>
            <a:pPr marL="228600" lvl="0" indent="-247650" algn="l" rtl="0">
              <a:lnSpc>
                <a:spcPct val="90000"/>
              </a:lnSpc>
              <a:spcBef>
                <a:spcPts val="1000"/>
              </a:spcBef>
              <a:spcAft>
                <a:spcPts val="0"/>
              </a:spcAft>
              <a:buClr>
                <a:schemeClr val="dk2"/>
              </a:buClr>
              <a:buSzPts val="2100"/>
              <a:buChar char="•"/>
            </a:pPr>
            <a:r>
              <a:rPr lang="en-US" sz="2100">
                <a:solidFill>
                  <a:schemeClr val="dk2"/>
                </a:solidFill>
              </a:rPr>
              <a:t>Rich biodiversity freshwater ecosystems are currently declining faster than marine or land ecosystems. </a:t>
            </a:r>
            <a:endParaRPr sz="2100">
              <a:solidFill>
                <a:schemeClr val="dk2"/>
              </a:solidFill>
            </a:endParaRPr>
          </a:p>
          <a:p>
            <a:pPr marL="228600" lvl="0" indent="-114300" algn="l" rtl="0">
              <a:lnSpc>
                <a:spcPct val="90000"/>
              </a:lnSpc>
              <a:spcBef>
                <a:spcPts val="1000"/>
              </a:spcBef>
              <a:spcAft>
                <a:spcPts val="0"/>
              </a:spcAft>
              <a:buClr>
                <a:schemeClr val="dk1"/>
              </a:buClr>
              <a:buSzPts val="1800"/>
              <a:buNone/>
            </a:pPr>
            <a:endParaRPr sz="2400">
              <a:solidFill>
                <a:schemeClr val="dk2"/>
              </a:solidFill>
            </a:endParaRPr>
          </a:p>
          <a:p>
            <a:pPr marL="228600" lvl="0" indent="-114300" algn="l" rtl="0">
              <a:lnSpc>
                <a:spcPct val="90000"/>
              </a:lnSpc>
              <a:spcBef>
                <a:spcPts val="1000"/>
              </a:spcBef>
              <a:spcAft>
                <a:spcPts val="0"/>
              </a:spcAft>
              <a:buClr>
                <a:schemeClr val="dk1"/>
              </a:buClr>
              <a:buSzPts val="1800"/>
              <a:buNone/>
            </a:pPr>
            <a:endParaRPr sz="1800">
              <a:solidFill>
                <a:schemeClr val="dk2"/>
              </a:solidFill>
            </a:endParaRPr>
          </a:p>
        </p:txBody>
      </p:sp>
      <p:grpSp>
        <p:nvGrpSpPr>
          <p:cNvPr id="105" name="Google Shape;105;p3"/>
          <p:cNvGrpSpPr/>
          <p:nvPr/>
        </p:nvGrpSpPr>
        <p:grpSpPr>
          <a:xfrm>
            <a:off x="7308953" y="0"/>
            <a:ext cx="4883580" cy="6121699"/>
            <a:chOff x="6357228" y="0"/>
            <a:chExt cx="5822103" cy="6685267"/>
          </a:xfrm>
        </p:grpSpPr>
        <p:sp>
          <p:nvSpPr>
            <p:cNvPr id="106" name="Google Shape;106;p3"/>
            <p:cNvSpPr/>
            <p:nvPr/>
          </p:nvSpPr>
          <p:spPr>
            <a:xfrm>
              <a:off x="6357228" y="0"/>
              <a:ext cx="5822102" cy="6685267"/>
            </a:xfrm>
            <a:custGeom>
              <a:avLst/>
              <a:gdLst/>
              <a:ahLst/>
              <a:cxnLst/>
              <a:rect l="l" t="t" r="r" b="b"/>
              <a:pathLst>
                <a:path w="5822102" h="6685267" extrusionOk="0">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7" name="Google Shape;107;p3"/>
            <p:cNvSpPr/>
            <p:nvPr/>
          </p:nvSpPr>
          <p:spPr>
            <a:xfrm>
              <a:off x="6404998" y="98659"/>
              <a:ext cx="5774333" cy="6315453"/>
            </a:xfrm>
            <a:custGeom>
              <a:avLst/>
              <a:gdLst/>
              <a:ahLst/>
              <a:cxnLst/>
              <a:rect l="l" t="t" r="r" b="b"/>
              <a:pathLst>
                <a:path w="5774333" h="6315453" extrusionOk="0">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8" name="Google Shape;108;p3"/>
            <p:cNvSpPr/>
            <p:nvPr/>
          </p:nvSpPr>
          <p:spPr>
            <a:xfrm>
              <a:off x="6410220" y="131729"/>
              <a:ext cx="5769111" cy="6229400"/>
            </a:xfrm>
            <a:custGeom>
              <a:avLst/>
              <a:gdLst/>
              <a:ahLst/>
              <a:cxnLst/>
              <a:rect l="l" t="t" r="r" b="b"/>
              <a:pathLst>
                <a:path w="5769111" h="6229400" extrusionOk="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9" name="Google Shape;109;p3"/>
            <p:cNvSpPr/>
            <p:nvPr/>
          </p:nvSpPr>
          <p:spPr>
            <a:xfrm>
              <a:off x="6410220" y="131729"/>
              <a:ext cx="5769111" cy="6229400"/>
            </a:xfrm>
            <a:custGeom>
              <a:avLst/>
              <a:gdLst/>
              <a:ahLst/>
              <a:cxnLst/>
              <a:rect l="l" t="t" r="r" b="b"/>
              <a:pathLst>
                <a:path w="5769111" h="6229400" extrusionOk="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110" name="Google Shape;110;p3" descr="Voda"/>
          <p:cNvPicPr preferRelativeResize="0"/>
          <p:nvPr/>
        </p:nvPicPr>
        <p:blipFill rotWithShape="1">
          <a:blip r:embed="rId3">
            <a:alphaModFix/>
          </a:blip>
          <a:srcRect/>
          <a:stretch/>
        </p:blipFill>
        <p:spPr>
          <a:xfrm>
            <a:off x="8121726" y="1629089"/>
            <a:ext cx="3620021" cy="362002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
        <p:cNvGrpSpPr/>
        <p:nvPr/>
      </p:nvGrpSpPr>
      <p:grpSpPr>
        <a:xfrm>
          <a:off x="0" y="0"/>
          <a:ext cx="0" cy="0"/>
          <a:chOff x="0" y="0"/>
          <a:chExt cx="0" cy="0"/>
        </a:xfrm>
      </p:grpSpPr>
      <p:sp>
        <p:nvSpPr>
          <p:cNvPr id="115" name="Google Shape;115;p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6" name="Google Shape;116;p4"/>
          <p:cNvSpPr/>
          <p:nvPr/>
        </p:nvSpPr>
        <p:spPr>
          <a:xfrm>
            <a:off x="1" y="-7854"/>
            <a:ext cx="12192000" cy="6865854"/>
          </a:xfrm>
          <a:prstGeom prst="rect">
            <a:avLst/>
          </a:pr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7" name="Google Shape;117;p4"/>
          <p:cNvSpPr txBox="1">
            <a:spLocks noGrp="1"/>
          </p:cNvSpPr>
          <p:nvPr>
            <p:ph type="title"/>
          </p:nvPr>
        </p:nvSpPr>
        <p:spPr>
          <a:xfrm>
            <a:off x="4572001" y="601744"/>
            <a:ext cx="6781800" cy="13386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Sources of fresh water – surface water</a:t>
            </a:r>
            <a:endParaRPr/>
          </a:p>
        </p:txBody>
      </p:sp>
      <p:pic>
        <p:nvPicPr>
          <p:cNvPr id="118" name="Google Shape;118;p4" descr="Wave pattern in the water"/>
          <p:cNvPicPr preferRelativeResize="0"/>
          <p:nvPr/>
        </p:nvPicPr>
        <p:blipFill rotWithShape="1">
          <a:blip r:embed="rId3">
            <a:alphaModFix/>
          </a:blip>
          <a:srcRect l="30289" r="33916" b="5"/>
          <a:stretch/>
        </p:blipFill>
        <p:spPr>
          <a:xfrm>
            <a:off x="20" y="10"/>
            <a:ext cx="3754739" cy="6857990"/>
          </a:xfrm>
          <a:custGeom>
            <a:avLst/>
            <a:gdLst/>
            <a:ahLst/>
            <a:cxnLst/>
            <a:rect l="l" t="t" r="r" b="b"/>
            <a:pathLst>
              <a:path w="3754759" h="6858000" extrusionOk="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a:noFill/>
          <a:ln>
            <a:noFill/>
          </a:ln>
        </p:spPr>
      </p:pic>
      <p:sp>
        <p:nvSpPr>
          <p:cNvPr id="119" name="Google Shape;119;p4"/>
          <p:cNvSpPr txBox="1">
            <a:spLocks noGrp="1"/>
          </p:cNvSpPr>
          <p:nvPr>
            <p:ph type="body" idx="1"/>
          </p:nvPr>
        </p:nvSpPr>
        <p:spPr>
          <a:xfrm>
            <a:off x="4572001" y="2677808"/>
            <a:ext cx="6781800" cy="39006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a:t>S</a:t>
            </a:r>
            <a:r>
              <a:rPr lang="en-US" sz="2100"/>
              <a:t>urface water is water in a river, lake or wetland. </a:t>
            </a:r>
            <a:endParaRPr sz="2100"/>
          </a:p>
          <a:p>
            <a:pPr marL="228600" lvl="0" indent="0" algn="l" rtl="0">
              <a:lnSpc>
                <a:spcPct val="90000"/>
              </a:lnSpc>
              <a:spcBef>
                <a:spcPts val="0"/>
              </a:spcBef>
              <a:spcAft>
                <a:spcPts val="0"/>
              </a:spcAft>
              <a:buNone/>
            </a:pPr>
            <a:endParaRPr sz="2100"/>
          </a:p>
          <a:p>
            <a:pPr marL="228600" lvl="0" indent="-234950" algn="l" rtl="0">
              <a:lnSpc>
                <a:spcPct val="90000"/>
              </a:lnSpc>
              <a:spcBef>
                <a:spcPts val="0"/>
              </a:spcBef>
              <a:spcAft>
                <a:spcPts val="0"/>
              </a:spcAft>
              <a:buClr>
                <a:schemeClr val="dk1"/>
              </a:buClr>
              <a:buSzPts val="2100"/>
              <a:buChar char="•"/>
            </a:pPr>
            <a:r>
              <a:rPr lang="en-US" sz="2100"/>
              <a:t> Quantity of surface water depends on storage capacity in lakes, wetlands and artificial reservoirs, the permeability of the soil beneath these storage bodies, the runoff characteristics of the land in the watershed, the timing of the precipitation and local evaporation rates. </a:t>
            </a:r>
            <a:endParaRPr sz="2100"/>
          </a:p>
          <a:p>
            <a:pPr marL="228600" lvl="0" indent="0" algn="l" rtl="0">
              <a:lnSpc>
                <a:spcPct val="90000"/>
              </a:lnSpc>
              <a:spcBef>
                <a:spcPts val="0"/>
              </a:spcBef>
              <a:spcAft>
                <a:spcPts val="0"/>
              </a:spcAft>
              <a:buNone/>
            </a:pPr>
            <a:endParaRPr sz="2100"/>
          </a:p>
          <a:p>
            <a:pPr marL="228600" lvl="0" indent="-234950" algn="l" rtl="0">
              <a:lnSpc>
                <a:spcPct val="90000"/>
              </a:lnSpc>
              <a:spcBef>
                <a:spcPts val="1000"/>
              </a:spcBef>
              <a:spcAft>
                <a:spcPts val="0"/>
              </a:spcAft>
              <a:buClr>
                <a:schemeClr val="dk1"/>
              </a:buClr>
              <a:buSzPts val="2100"/>
              <a:buChar char="•"/>
            </a:pPr>
            <a:r>
              <a:rPr lang="en-US" sz="2100"/>
              <a:t>Human activities often have a large and sometimes very devastating impact on these factors. </a:t>
            </a:r>
            <a:endParaRPr sz="2100"/>
          </a:p>
          <a:p>
            <a:pPr marL="0" lvl="0" indent="0" algn="l" rtl="0">
              <a:lnSpc>
                <a:spcPct val="90000"/>
              </a:lnSpc>
              <a:spcBef>
                <a:spcPts val="1000"/>
              </a:spcBef>
              <a:spcAft>
                <a:spcPts val="0"/>
              </a:spcAft>
              <a:buClr>
                <a:schemeClr val="dk1"/>
              </a:buClr>
              <a:buSzPts val="2000"/>
              <a:buNone/>
            </a:pP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
        <p:cNvGrpSpPr/>
        <p:nvPr/>
      </p:nvGrpSpPr>
      <p:grpSpPr>
        <a:xfrm>
          <a:off x="0" y="0"/>
          <a:ext cx="0" cy="0"/>
          <a:chOff x="0" y="0"/>
          <a:chExt cx="0" cy="0"/>
        </a:xfrm>
      </p:grpSpPr>
      <p:sp>
        <p:nvSpPr>
          <p:cNvPr id="124" name="Google Shape;124;p5"/>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5" name="Google Shape;125;p5"/>
          <p:cNvSpPr/>
          <p:nvPr/>
        </p:nvSpPr>
        <p:spPr>
          <a:xfrm>
            <a:off x="1" y="0"/>
            <a:ext cx="4167271"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6" name="Google Shape;126;p5"/>
          <p:cNvSpPr txBox="1">
            <a:spLocks noGrp="1"/>
          </p:cNvSpPr>
          <p:nvPr>
            <p:ph type="title"/>
          </p:nvPr>
        </p:nvSpPr>
        <p:spPr>
          <a:xfrm>
            <a:off x="686834" y="1153572"/>
            <a:ext cx="3200400" cy="44611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en-US">
                <a:solidFill>
                  <a:srgbClr val="FFFFFF"/>
                </a:solidFill>
                <a:latin typeface="Calibri"/>
                <a:ea typeface="Calibri"/>
                <a:cs typeface="Calibri"/>
                <a:sym typeface="Calibri"/>
              </a:rPr>
              <a:t>Ground or subsurface water</a:t>
            </a:r>
            <a:endParaRPr/>
          </a:p>
        </p:txBody>
      </p:sp>
      <p:sp>
        <p:nvSpPr>
          <p:cNvPr id="127" name="Google Shape;127;p5"/>
          <p:cNvSpPr/>
          <p:nvPr/>
        </p:nvSpPr>
        <p:spPr>
          <a:xfrm rot="10800000" flipH="1">
            <a:off x="7550402" y="2455479"/>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28" name="Google Shape;128;p5"/>
          <p:cNvSpPr txBox="1">
            <a:spLocks noGrp="1"/>
          </p:cNvSpPr>
          <p:nvPr>
            <p:ph type="body" idx="1"/>
          </p:nvPr>
        </p:nvSpPr>
        <p:spPr>
          <a:xfrm>
            <a:off x="4279225" y="1153575"/>
            <a:ext cx="6892200" cy="5077200"/>
          </a:xfrm>
          <a:prstGeom prst="rect">
            <a:avLst/>
          </a:prstGeom>
          <a:noFill/>
          <a:ln>
            <a:noFill/>
          </a:ln>
        </p:spPr>
        <p:txBody>
          <a:bodyPr spcFirstLastPara="1" wrap="square" lIns="91425" tIns="45700" rIns="91425" bIns="45700" anchor="ctr" anchorCtr="0">
            <a:normAutofit/>
          </a:bodyPr>
          <a:lstStyle/>
          <a:p>
            <a:pPr marL="228600" lvl="0" indent="-222250" algn="l" rtl="0">
              <a:lnSpc>
                <a:spcPct val="90000"/>
              </a:lnSpc>
              <a:spcBef>
                <a:spcPts val="0"/>
              </a:spcBef>
              <a:spcAft>
                <a:spcPts val="0"/>
              </a:spcAft>
              <a:buClr>
                <a:schemeClr val="dk1"/>
              </a:buClr>
              <a:buSzPts val="2100"/>
              <a:buChar char="•"/>
            </a:pPr>
            <a:r>
              <a:rPr lang="en-US" sz="2100"/>
              <a:t>Sub-surface water can be thought of in the same terms as surface water: inputs, outputs and storage. The critical difference is that due to its slow rate of turnover, sub-surface water storage is generally much larger compared to inputs than it is for surface water.</a:t>
            </a:r>
            <a:endParaRPr sz="2100"/>
          </a:p>
          <a:p>
            <a:pPr marL="228600" lvl="0" indent="0" algn="l" rtl="0">
              <a:lnSpc>
                <a:spcPct val="90000"/>
              </a:lnSpc>
              <a:spcBef>
                <a:spcPts val="0"/>
              </a:spcBef>
              <a:spcAft>
                <a:spcPts val="0"/>
              </a:spcAft>
              <a:buNone/>
            </a:pPr>
            <a:endParaRPr sz="2100"/>
          </a:p>
          <a:p>
            <a:pPr marL="228600" lvl="0" indent="-222250" algn="l" rtl="0">
              <a:lnSpc>
                <a:spcPct val="90000"/>
              </a:lnSpc>
              <a:spcBef>
                <a:spcPts val="1000"/>
              </a:spcBef>
              <a:spcAft>
                <a:spcPts val="0"/>
              </a:spcAft>
              <a:buClr>
                <a:schemeClr val="dk1"/>
              </a:buClr>
              <a:buSzPts val="2100"/>
              <a:buChar char="•"/>
            </a:pPr>
            <a:r>
              <a:rPr lang="en-US" sz="2100"/>
              <a:t>Uses of fresh water can be categorized as consumptive and non-consumptive (sometimes called "renewable"). </a:t>
            </a:r>
            <a:endParaRPr sz="2100"/>
          </a:p>
          <a:p>
            <a:pPr marL="228600" lvl="0" indent="0" algn="l" rtl="0">
              <a:lnSpc>
                <a:spcPct val="90000"/>
              </a:lnSpc>
              <a:spcBef>
                <a:spcPts val="1000"/>
              </a:spcBef>
              <a:spcAft>
                <a:spcPts val="0"/>
              </a:spcAft>
              <a:buNone/>
            </a:pPr>
            <a:endParaRPr sz="2100"/>
          </a:p>
          <a:p>
            <a:pPr marL="228600" lvl="0" indent="-222250" algn="l" rtl="0">
              <a:lnSpc>
                <a:spcPct val="90000"/>
              </a:lnSpc>
              <a:spcBef>
                <a:spcPts val="1000"/>
              </a:spcBef>
              <a:spcAft>
                <a:spcPts val="0"/>
              </a:spcAft>
              <a:buClr>
                <a:schemeClr val="dk1"/>
              </a:buClr>
              <a:buSzPts val="2100"/>
              <a:buChar char="•"/>
            </a:pPr>
            <a:r>
              <a:rPr lang="en-US" sz="2100"/>
              <a:t>A use of water is consumptive if that water is not immediately available for another use.  </a:t>
            </a:r>
            <a:endParaRPr sz="2100"/>
          </a:p>
          <a:p>
            <a:pPr marL="228600" lvl="0" indent="-222250" algn="l" rtl="0">
              <a:lnSpc>
                <a:spcPct val="90000"/>
              </a:lnSpc>
              <a:spcBef>
                <a:spcPts val="1000"/>
              </a:spcBef>
              <a:spcAft>
                <a:spcPts val="0"/>
              </a:spcAft>
              <a:buClr>
                <a:schemeClr val="dk1"/>
              </a:buClr>
              <a:buSzPts val="2100"/>
              <a:buChar char="•"/>
            </a:pPr>
            <a:r>
              <a:rPr lang="en-US" sz="2100"/>
              <a:t>Water that can be treated and returned as surface water, is generally considered non-consumptive if that water can be put to additional use.</a:t>
            </a:r>
            <a:endParaRPr sz="2100"/>
          </a:p>
          <a:p>
            <a:pPr marL="228600" lvl="0" indent="-88900" algn="l" rtl="0">
              <a:lnSpc>
                <a:spcPct val="90000"/>
              </a:lnSpc>
              <a:spcBef>
                <a:spcPts val="1000"/>
              </a:spcBef>
              <a:spcAft>
                <a:spcPts val="0"/>
              </a:spcAft>
              <a:buClr>
                <a:schemeClr val="dk1"/>
              </a:buClr>
              <a:buSzPts val="2200"/>
              <a:buNone/>
            </a:pPr>
            <a:endParaRPr sz="2200"/>
          </a:p>
          <a:p>
            <a:pPr marL="228600" lvl="0" indent="-88900" algn="l" rtl="0">
              <a:lnSpc>
                <a:spcPct val="90000"/>
              </a:lnSpc>
              <a:spcBef>
                <a:spcPts val="1000"/>
              </a:spcBef>
              <a:spcAft>
                <a:spcPts val="0"/>
              </a:spcAft>
              <a:buClr>
                <a:schemeClr val="dk1"/>
              </a:buClr>
              <a:buSzPts val="2200"/>
              <a:buNone/>
            </a:pPr>
            <a:endParaRPr sz="2200"/>
          </a:p>
          <a:p>
            <a:pPr marL="228600" lvl="0" indent="-88900" algn="l" rtl="0">
              <a:lnSpc>
                <a:spcPct val="90000"/>
              </a:lnSpc>
              <a:spcBef>
                <a:spcPts val="1000"/>
              </a:spcBef>
              <a:spcAft>
                <a:spcPts val="0"/>
              </a:spcAft>
              <a:buClr>
                <a:schemeClr val="dk1"/>
              </a:buClr>
              <a:buSzPts val="2200"/>
              <a:buNone/>
            </a:pP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6"/>
          <p:cNvSpPr txBox="1">
            <a:spLocks noGrp="1"/>
          </p:cNvSpPr>
          <p:nvPr>
            <p:ph type="title"/>
          </p:nvPr>
        </p:nvSpPr>
        <p:spPr>
          <a:xfrm>
            <a:off x="274122" y="77086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a:t>Under river flow</a:t>
            </a:r>
            <a:endParaRPr sz="3600"/>
          </a:p>
        </p:txBody>
      </p:sp>
      <p:sp>
        <p:nvSpPr>
          <p:cNvPr id="134" name="Google Shape;134;p6"/>
          <p:cNvSpPr txBox="1">
            <a:spLocks noGrp="1"/>
          </p:cNvSpPr>
          <p:nvPr>
            <p:ph type="body" idx="1"/>
          </p:nvPr>
        </p:nvSpPr>
        <p:spPr>
          <a:xfrm>
            <a:off x="274125" y="2245500"/>
            <a:ext cx="5498400" cy="4351200"/>
          </a:xfrm>
          <a:prstGeom prst="rect">
            <a:avLst/>
          </a:prstGeom>
          <a:noFill/>
          <a:ln>
            <a:noFill/>
          </a:ln>
        </p:spPr>
        <p:txBody>
          <a:bodyPr spcFirstLastPara="1" wrap="square" lIns="91425" tIns="45700" rIns="91425" bIns="45700" anchor="t" anchorCtr="0">
            <a:normAutofit/>
          </a:bodyPr>
          <a:lstStyle/>
          <a:p>
            <a:pPr marL="228600" lvl="0" indent="-184150" algn="l" rtl="0">
              <a:lnSpc>
                <a:spcPct val="90000"/>
              </a:lnSpc>
              <a:spcBef>
                <a:spcPts val="0"/>
              </a:spcBef>
              <a:spcAft>
                <a:spcPts val="0"/>
              </a:spcAft>
              <a:buClr>
                <a:schemeClr val="dk1"/>
              </a:buClr>
              <a:buSzPts val="2100"/>
              <a:buChar char="•"/>
            </a:pPr>
            <a:r>
              <a:rPr lang="en-US" sz="2100"/>
              <a:t>Throughout the course of the river, the total volume of water transported downstream will often be a combination of the visible free water flow together with a substantial contribution flowing through subsurface rocks and gravels that underlie the river and its floodplain called the </a:t>
            </a:r>
            <a:r>
              <a:rPr lang="en-US" sz="2100" b="1"/>
              <a:t>hyporheic zone.</a:t>
            </a:r>
            <a:endParaRPr sz="2100" b="1"/>
          </a:p>
          <a:p>
            <a:pPr marL="228600" lvl="0" indent="-50800" algn="l" rtl="0">
              <a:lnSpc>
                <a:spcPct val="90000"/>
              </a:lnSpc>
              <a:spcBef>
                <a:spcPts val="1000"/>
              </a:spcBef>
              <a:spcAft>
                <a:spcPts val="0"/>
              </a:spcAft>
              <a:buClr>
                <a:schemeClr val="dk1"/>
              </a:buClr>
              <a:buSzPts val="2800"/>
              <a:buNone/>
            </a:pPr>
            <a:endParaRPr/>
          </a:p>
        </p:txBody>
      </p:sp>
      <p:pic>
        <p:nvPicPr>
          <p:cNvPr id="135" name="Google Shape;135;p6"/>
          <p:cNvPicPr preferRelativeResize="0"/>
          <p:nvPr/>
        </p:nvPicPr>
        <p:blipFill>
          <a:blip r:embed="rId3">
            <a:alphaModFix/>
          </a:blip>
          <a:stretch>
            <a:fillRect/>
          </a:stretch>
        </p:blipFill>
        <p:spPr>
          <a:xfrm>
            <a:off x="5772525" y="373378"/>
            <a:ext cx="5620163" cy="4456772"/>
          </a:xfrm>
          <a:prstGeom prst="rect">
            <a:avLst/>
          </a:prstGeom>
          <a:noFill/>
          <a:ln>
            <a:noFill/>
          </a:ln>
        </p:spPr>
      </p:pic>
      <p:sp>
        <p:nvSpPr>
          <p:cNvPr id="136" name="Google Shape;136;p6"/>
          <p:cNvSpPr txBox="1"/>
          <p:nvPr/>
        </p:nvSpPr>
        <p:spPr>
          <a:xfrm>
            <a:off x="6087225" y="4830150"/>
            <a:ext cx="4702500" cy="142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rgbClr val="373D3F"/>
                </a:solidFill>
                <a:highlight>
                  <a:srgbClr val="FFFFFF"/>
                </a:highlight>
                <a:latin typeface="Lora"/>
                <a:ea typeface="Lora"/>
                <a:cs typeface="Lora"/>
                <a:sym typeface="Lora"/>
              </a:rPr>
              <a:t>The outer boundary of the hyporheic zone is represented by the dashed black line. Light blue arrows represent groundwater flow to the hyporheic zone. Double arrows show exchange of river water with the sediments (hyporheic flow). Arrows with dashed ends show hyporheic flow from the channel into the bank and floodplain, water that returns to the stream at some point downstream (Hinton, 2014).</a:t>
            </a:r>
            <a:endParaRPr>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
        <p:cNvGrpSpPr/>
        <p:nvPr/>
      </p:nvGrpSpPr>
      <p:grpSpPr>
        <a:xfrm>
          <a:off x="0" y="0"/>
          <a:ext cx="0" cy="0"/>
          <a:chOff x="0" y="0"/>
          <a:chExt cx="0" cy="0"/>
        </a:xfrm>
      </p:grpSpPr>
      <p:sp>
        <p:nvSpPr>
          <p:cNvPr id="141" name="Google Shape;141;p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2" name="Google Shape;142;p7"/>
          <p:cNvSpPr/>
          <p:nvPr/>
        </p:nvSpPr>
        <p:spPr>
          <a:xfrm>
            <a:off x="0" y="0"/>
            <a:ext cx="9024730" cy="6857999"/>
          </a:xfrm>
          <a:prstGeom prst="rect">
            <a:avLst/>
          </a:pr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3" name="Google Shape;143;p7" descr="An iceberg with its reflection in the ocean"/>
          <p:cNvPicPr preferRelativeResize="0"/>
          <p:nvPr/>
        </p:nvPicPr>
        <p:blipFill rotWithShape="1">
          <a:blip r:embed="rId3">
            <a:alphaModFix/>
          </a:blip>
          <a:srcRect l="27957" r="30605" b="5"/>
          <a:stretch/>
        </p:blipFill>
        <p:spPr>
          <a:xfrm>
            <a:off x="7968222" y="10"/>
            <a:ext cx="4223778" cy="6857990"/>
          </a:xfrm>
          <a:custGeom>
            <a:avLst/>
            <a:gdLst/>
            <a:ahLst/>
            <a:cxnLst/>
            <a:rect l="l" t="t" r="r" b="b"/>
            <a:pathLst>
              <a:path w="4223778" h="6865951" extrusionOk="0">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a:noFill/>
          <a:ln>
            <a:noFill/>
          </a:ln>
        </p:spPr>
      </p:pic>
      <p:sp>
        <p:nvSpPr>
          <p:cNvPr id="144" name="Google Shape;144;p7"/>
          <p:cNvSpPr txBox="1">
            <a:spLocks noGrp="1"/>
          </p:cNvSpPr>
          <p:nvPr>
            <p:ph type="title"/>
          </p:nvPr>
        </p:nvSpPr>
        <p:spPr>
          <a:xfrm>
            <a:off x="1137034" y="609600"/>
            <a:ext cx="6831188" cy="13228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Frozen water</a:t>
            </a:r>
            <a:endParaRPr/>
          </a:p>
        </p:txBody>
      </p:sp>
      <p:sp>
        <p:nvSpPr>
          <p:cNvPr id="145" name="Google Shape;145;p7"/>
          <p:cNvSpPr txBox="1">
            <a:spLocks noGrp="1"/>
          </p:cNvSpPr>
          <p:nvPr>
            <p:ph type="body" idx="1"/>
          </p:nvPr>
        </p:nvSpPr>
        <p:spPr>
          <a:xfrm>
            <a:off x="1137035" y="2194102"/>
            <a:ext cx="6516216" cy="3908585"/>
          </a:xfrm>
          <a:prstGeom prst="rect">
            <a:avLst/>
          </a:prstGeom>
          <a:noFill/>
          <a:ln>
            <a:noFill/>
          </a:ln>
        </p:spPr>
        <p:txBody>
          <a:bodyPr spcFirstLastPara="1" wrap="square" lIns="91425" tIns="45700" rIns="91425" bIns="45700" anchor="t" anchorCtr="0">
            <a:normAutofit/>
          </a:bodyPr>
          <a:lstStyle/>
          <a:p>
            <a:pPr marL="228600" lvl="0" indent="-241300" algn="l" rtl="0">
              <a:lnSpc>
                <a:spcPct val="90000"/>
              </a:lnSpc>
              <a:spcBef>
                <a:spcPts val="0"/>
              </a:spcBef>
              <a:spcAft>
                <a:spcPts val="0"/>
              </a:spcAft>
              <a:buClr>
                <a:schemeClr val="dk1"/>
              </a:buClr>
              <a:buSzPts val="2100"/>
              <a:buChar char="•"/>
            </a:pPr>
            <a:r>
              <a:rPr lang="en-US" sz="2100"/>
              <a:t>Most of Earth’s freshwater is frozen (2,06%).</a:t>
            </a:r>
            <a:endParaRPr sz="2100"/>
          </a:p>
          <a:p>
            <a:pPr marL="0" lvl="0" indent="0" algn="l" rtl="0">
              <a:lnSpc>
                <a:spcPct val="90000"/>
              </a:lnSpc>
              <a:spcBef>
                <a:spcPts val="0"/>
              </a:spcBef>
              <a:spcAft>
                <a:spcPts val="0"/>
              </a:spcAft>
              <a:buNone/>
            </a:pPr>
            <a:endParaRPr sz="2100"/>
          </a:p>
          <a:p>
            <a:pPr marL="0" lvl="0" indent="0" algn="l" rtl="0">
              <a:lnSpc>
                <a:spcPct val="90000"/>
              </a:lnSpc>
              <a:spcBef>
                <a:spcPts val="0"/>
              </a:spcBef>
              <a:spcAft>
                <a:spcPts val="0"/>
              </a:spcAft>
              <a:buNone/>
            </a:pPr>
            <a:endParaRPr sz="2100"/>
          </a:p>
          <a:p>
            <a:pPr marL="228600" lvl="0" indent="-241300" algn="l" rtl="0">
              <a:lnSpc>
                <a:spcPct val="90000"/>
              </a:lnSpc>
              <a:spcBef>
                <a:spcPts val="0"/>
              </a:spcBef>
              <a:spcAft>
                <a:spcPts val="0"/>
              </a:spcAft>
              <a:buClr>
                <a:schemeClr val="dk1"/>
              </a:buClr>
              <a:buSzPts val="2100"/>
              <a:buChar char="•"/>
            </a:pPr>
            <a:r>
              <a:rPr lang="en-US" sz="2100"/>
              <a:t>An iceberg as seen from Newfoundland would be a good water resource. Several schemes have been proposed to make use of icebergs as a water source.</a:t>
            </a:r>
            <a:endParaRPr sz="2100"/>
          </a:p>
          <a:p>
            <a:pPr marL="0" lvl="0" indent="0" algn="l" rtl="0">
              <a:lnSpc>
                <a:spcPct val="90000"/>
              </a:lnSpc>
              <a:spcBef>
                <a:spcPts val="0"/>
              </a:spcBef>
              <a:spcAft>
                <a:spcPts val="0"/>
              </a:spcAft>
              <a:buNone/>
            </a:pPr>
            <a:endParaRPr sz="2100"/>
          </a:p>
          <a:p>
            <a:pPr marL="0" lvl="0" indent="0" algn="l" rtl="0">
              <a:lnSpc>
                <a:spcPct val="90000"/>
              </a:lnSpc>
              <a:spcBef>
                <a:spcPts val="0"/>
              </a:spcBef>
              <a:spcAft>
                <a:spcPts val="0"/>
              </a:spcAft>
              <a:buNone/>
            </a:pPr>
            <a:endParaRPr sz="2100"/>
          </a:p>
          <a:p>
            <a:pPr marL="228600" lvl="0" indent="-241300" algn="l" rtl="0">
              <a:lnSpc>
                <a:spcPct val="90000"/>
              </a:lnSpc>
              <a:spcBef>
                <a:spcPts val="1000"/>
              </a:spcBef>
              <a:spcAft>
                <a:spcPts val="0"/>
              </a:spcAft>
              <a:buClr>
                <a:schemeClr val="dk1"/>
              </a:buClr>
              <a:buSzPts val="2100"/>
              <a:buChar char="•"/>
            </a:pPr>
            <a:r>
              <a:rPr lang="en-US" sz="2100"/>
              <a:t>The Himalayas, which are often called "The Roof of the World", contain the greatest area of glaciers and permafrost beyond the poles. </a:t>
            </a:r>
            <a:r>
              <a:rPr lang="en-US" sz="2100">
                <a:solidFill>
                  <a:srgbClr val="9900FF"/>
                </a:solidFill>
              </a:rPr>
              <a:t> </a:t>
            </a:r>
            <a:endParaRPr sz="2100">
              <a:solidFill>
                <a:srgbClr val="9900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9"/>
        <p:cNvGrpSpPr/>
        <p:nvPr/>
      </p:nvGrpSpPr>
      <p:grpSpPr>
        <a:xfrm>
          <a:off x="0" y="0"/>
          <a:ext cx="0" cy="0"/>
          <a:chOff x="0" y="0"/>
          <a:chExt cx="0" cy="0"/>
        </a:xfrm>
      </p:grpSpPr>
      <p:sp>
        <p:nvSpPr>
          <p:cNvPr id="150" name="Google Shape;150;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1" name="Google Shape;151;p8"/>
          <p:cNvSpPr/>
          <p:nvPr/>
        </p:nvSpPr>
        <p:spPr>
          <a:xfrm>
            <a:off x="0" y="4"/>
            <a:ext cx="12192000" cy="2295238"/>
          </a:xfrm>
          <a:custGeom>
            <a:avLst/>
            <a:gdLst/>
            <a:ahLst/>
            <a:cxnLst/>
            <a:rect l="l" t="t" r="r" b="b"/>
            <a:pathLst>
              <a:path w="12192000" h="2079137" extrusionOk="0">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2" name="Google Shape;152;p8"/>
          <p:cNvSpPr txBox="1">
            <a:spLocks noGrp="1"/>
          </p:cNvSpPr>
          <p:nvPr>
            <p:ph type="title"/>
          </p:nvPr>
        </p:nvSpPr>
        <p:spPr>
          <a:xfrm>
            <a:off x="1137036" y="548640"/>
            <a:ext cx="9543405" cy="118872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400"/>
              <a:buFont typeface="Calibri"/>
              <a:buNone/>
            </a:pPr>
            <a:r>
              <a:rPr lang="en-US">
                <a:solidFill>
                  <a:srgbClr val="262626"/>
                </a:solidFill>
              </a:rPr>
              <a:t>Desalination</a:t>
            </a:r>
            <a:endParaRPr>
              <a:solidFill>
                <a:srgbClr val="262626"/>
              </a:solidFill>
            </a:endParaRPr>
          </a:p>
        </p:txBody>
      </p:sp>
      <p:sp>
        <p:nvSpPr>
          <p:cNvPr id="153" name="Google Shape;153;p8"/>
          <p:cNvSpPr txBox="1">
            <a:spLocks noGrp="1"/>
          </p:cNvSpPr>
          <p:nvPr>
            <p:ph type="body" idx="1"/>
          </p:nvPr>
        </p:nvSpPr>
        <p:spPr>
          <a:xfrm>
            <a:off x="124512" y="2194103"/>
            <a:ext cx="8276100" cy="3320100"/>
          </a:xfrm>
          <a:prstGeom prst="rect">
            <a:avLst/>
          </a:prstGeom>
          <a:noFill/>
          <a:ln>
            <a:noFill/>
          </a:ln>
        </p:spPr>
        <p:txBody>
          <a:bodyPr spcFirstLastPara="1" wrap="square" lIns="91425" tIns="45700" rIns="1618375" bIns="45700" anchor="ctr" anchorCtr="0">
            <a:normAutofit/>
          </a:bodyPr>
          <a:lstStyle/>
          <a:p>
            <a:pPr marL="228600" lvl="0" indent="-228600" algn="ctr" rtl="0">
              <a:lnSpc>
                <a:spcPct val="90000"/>
              </a:lnSpc>
              <a:spcBef>
                <a:spcPts val="0"/>
              </a:spcBef>
              <a:spcAft>
                <a:spcPts val="0"/>
              </a:spcAft>
              <a:buClr>
                <a:srgbClr val="262626"/>
              </a:buClr>
              <a:buSzPts val="2000"/>
              <a:buNone/>
            </a:pPr>
            <a:r>
              <a:rPr lang="en-US" sz="2000">
                <a:solidFill>
                  <a:srgbClr val="262626"/>
                </a:solidFill>
              </a:rPr>
              <a:t>      Desalination is a process by which salt water is converted to</a:t>
            </a:r>
            <a:endParaRPr sz="2000">
              <a:solidFill>
                <a:srgbClr val="262626"/>
              </a:solidFill>
            </a:endParaRPr>
          </a:p>
          <a:p>
            <a:pPr marL="228600" lvl="0" indent="-228600" algn="ctr" rtl="0">
              <a:lnSpc>
                <a:spcPct val="90000"/>
              </a:lnSpc>
              <a:spcBef>
                <a:spcPts val="0"/>
              </a:spcBef>
              <a:spcAft>
                <a:spcPts val="0"/>
              </a:spcAft>
              <a:buClr>
                <a:srgbClr val="262626"/>
              </a:buClr>
              <a:buSzPts val="2000"/>
              <a:buNone/>
            </a:pPr>
            <a:r>
              <a:rPr lang="en-US" sz="2000">
                <a:solidFill>
                  <a:srgbClr val="262626"/>
                </a:solidFill>
              </a:rPr>
              <a:t>fresh water. The most common desalination processes are distillation and reverse osmosis. </a:t>
            </a:r>
            <a:endParaRPr sz="2000">
              <a:solidFill>
                <a:srgbClr val="262626"/>
              </a:solidFill>
            </a:endParaRPr>
          </a:p>
          <a:p>
            <a:pPr marL="0" lvl="0" indent="0" algn="ctr" rtl="0">
              <a:lnSpc>
                <a:spcPct val="90000"/>
              </a:lnSpc>
              <a:spcBef>
                <a:spcPts val="0"/>
              </a:spcBef>
              <a:spcAft>
                <a:spcPts val="0"/>
              </a:spcAft>
              <a:buClr>
                <a:srgbClr val="262626"/>
              </a:buClr>
              <a:buSzPts val="2000"/>
              <a:buNone/>
            </a:pPr>
            <a:endParaRPr sz="2000">
              <a:solidFill>
                <a:srgbClr val="262626"/>
              </a:solidFill>
            </a:endParaRPr>
          </a:p>
          <a:p>
            <a:pPr marL="0" lvl="0" indent="0" algn="ctr" rtl="0">
              <a:lnSpc>
                <a:spcPct val="90000"/>
              </a:lnSpc>
              <a:spcBef>
                <a:spcPts val="0"/>
              </a:spcBef>
              <a:spcAft>
                <a:spcPts val="0"/>
              </a:spcAft>
              <a:buClr>
                <a:srgbClr val="262626"/>
              </a:buClr>
              <a:buSzPts val="2000"/>
              <a:buNone/>
            </a:pPr>
            <a:r>
              <a:rPr lang="en-US" sz="2000">
                <a:solidFill>
                  <a:srgbClr val="262626"/>
                </a:solidFill>
              </a:rPr>
              <a:t>Desalination is currently expensive compared to most alternative sources of water, and only a small fraction of total human use is satisfied by desalination.</a:t>
            </a:r>
            <a:endParaRPr sz="2000">
              <a:solidFill>
                <a:srgbClr val="262626"/>
              </a:solidFill>
            </a:endParaRPr>
          </a:p>
          <a:p>
            <a:pPr marL="228600" lvl="0" indent="-228600" algn="ctr" rtl="0">
              <a:lnSpc>
                <a:spcPct val="90000"/>
              </a:lnSpc>
              <a:spcBef>
                <a:spcPts val="1000"/>
              </a:spcBef>
              <a:spcAft>
                <a:spcPts val="0"/>
              </a:spcAft>
              <a:buClr>
                <a:schemeClr val="dk1"/>
              </a:buClr>
              <a:buSzPts val="2000"/>
              <a:buNone/>
            </a:pPr>
            <a:endParaRPr sz="2000">
              <a:solidFill>
                <a:srgbClr val="262626"/>
              </a:solidFill>
            </a:endParaRPr>
          </a:p>
        </p:txBody>
      </p:sp>
      <p:sp>
        <p:nvSpPr>
          <p:cNvPr id="154" name="Google Shape;154;p8"/>
          <p:cNvSpPr/>
          <p:nvPr/>
        </p:nvSpPr>
        <p:spPr>
          <a:xfrm>
            <a:off x="2224586" y="5970896"/>
            <a:ext cx="9967416" cy="887104"/>
          </a:xfrm>
          <a:custGeom>
            <a:avLst/>
            <a:gdLst/>
            <a:ahLst/>
            <a:cxnLst/>
            <a:rect l="l" t="t" r="r" b="b"/>
            <a:pathLst>
              <a:path w="9517857" h="918356" extrusionOk="0">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55" name="Google Shape;155;p8"/>
          <p:cNvPicPr preferRelativeResize="0"/>
          <p:nvPr/>
        </p:nvPicPr>
        <p:blipFill rotWithShape="1">
          <a:blip r:embed="rId3">
            <a:alphaModFix/>
          </a:blip>
          <a:srcRect l="2324" t="11268"/>
          <a:stretch/>
        </p:blipFill>
        <p:spPr>
          <a:xfrm>
            <a:off x="6720825" y="2295249"/>
            <a:ext cx="5306749" cy="2687200"/>
          </a:xfrm>
          <a:prstGeom prst="rect">
            <a:avLst/>
          </a:prstGeom>
          <a:noFill/>
          <a:ln>
            <a:noFill/>
          </a:ln>
        </p:spPr>
      </p:pic>
      <p:sp>
        <p:nvSpPr>
          <p:cNvPr id="156" name="Google Shape;156;p8"/>
          <p:cNvSpPr txBox="1"/>
          <p:nvPr/>
        </p:nvSpPr>
        <p:spPr>
          <a:xfrm>
            <a:off x="7308675" y="5212075"/>
            <a:ext cx="4450800" cy="40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chemeClr val="dk1"/>
                </a:solidFill>
                <a:highlight>
                  <a:srgbClr val="E0F5FA"/>
                </a:highlight>
              </a:rPr>
              <a:t>Image: </a:t>
            </a:r>
            <a:r>
              <a:rPr lang="en-US" sz="1200">
                <a:solidFill>
                  <a:srgbClr val="276DB5"/>
                </a:solidFill>
                <a:highlight>
                  <a:srgbClr val="E0F5FA"/>
                </a:highlight>
                <a:uFill>
                  <a:noFill/>
                </a:uFill>
                <a:hlinkClick r:id="rId4">
                  <a:extLst>
                    <a:ext uri="{A12FA001-AC4F-418D-AE19-62706E023703}">
                      <ahyp:hlinkClr xmlns:ahyp="http://schemas.microsoft.com/office/drawing/2018/hyperlinkcolor" xmlns="" val="tx"/>
                    </a:ext>
                  </a:extLst>
                </a:hlinkClick>
              </a:rPr>
              <a:t>https://www.azocleantech.com/article.aspx?ArticleID=1474</a:t>
            </a:r>
            <a:endParaRPr>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0"/>
        <p:cNvGrpSpPr/>
        <p:nvPr/>
      </p:nvGrpSpPr>
      <p:grpSpPr>
        <a:xfrm>
          <a:off x="0" y="0"/>
          <a:ext cx="0" cy="0"/>
          <a:chOff x="0" y="0"/>
          <a:chExt cx="0" cy="0"/>
        </a:xfrm>
      </p:grpSpPr>
      <p:sp>
        <p:nvSpPr>
          <p:cNvPr id="161" name="Google Shape;161;p9"/>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2" name="Google Shape;162;p9"/>
          <p:cNvSpPr/>
          <p:nvPr/>
        </p:nvSpPr>
        <p:spPr>
          <a:xfrm>
            <a:off x="1" y="0"/>
            <a:ext cx="4167271"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3" name="Google Shape;163;p9"/>
          <p:cNvSpPr txBox="1">
            <a:spLocks noGrp="1"/>
          </p:cNvSpPr>
          <p:nvPr>
            <p:ph type="title"/>
          </p:nvPr>
        </p:nvSpPr>
        <p:spPr>
          <a:xfrm>
            <a:off x="686834" y="1153572"/>
            <a:ext cx="3200400" cy="44611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en-US">
                <a:solidFill>
                  <a:srgbClr val="FFFFFF"/>
                </a:solidFill>
              </a:rPr>
              <a:t>Climate change impact</a:t>
            </a:r>
            <a:endParaRPr>
              <a:solidFill>
                <a:srgbClr val="FFFFFF"/>
              </a:solidFill>
            </a:endParaRPr>
          </a:p>
        </p:txBody>
      </p:sp>
      <p:sp>
        <p:nvSpPr>
          <p:cNvPr id="164" name="Google Shape;164;p9"/>
          <p:cNvSpPr/>
          <p:nvPr/>
        </p:nvSpPr>
        <p:spPr>
          <a:xfrm rot="10800000" flipH="1">
            <a:off x="7550402" y="2455479"/>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65" name="Google Shape;165;p9"/>
          <p:cNvSpPr txBox="1">
            <a:spLocks noGrp="1"/>
          </p:cNvSpPr>
          <p:nvPr>
            <p:ph type="body" idx="1"/>
          </p:nvPr>
        </p:nvSpPr>
        <p:spPr>
          <a:xfrm>
            <a:off x="4447308" y="591344"/>
            <a:ext cx="6906491" cy="5585619"/>
          </a:xfrm>
          <a:prstGeom prst="rect">
            <a:avLst/>
          </a:prstGeom>
          <a:noFill/>
          <a:ln>
            <a:noFill/>
          </a:ln>
        </p:spPr>
        <p:txBody>
          <a:bodyPr spcFirstLastPara="1" wrap="square" lIns="91425" tIns="45700" rIns="91425" bIns="45700" anchor="ctr" anchorCtr="0">
            <a:normAutofit/>
          </a:bodyPr>
          <a:lstStyle/>
          <a:p>
            <a:pPr marL="228600" lvl="0" indent="-209550" algn="l" rtl="0">
              <a:lnSpc>
                <a:spcPct val="90000"/>
              </a:lnSpc>
              <a:spcBef>
                <a:spcPts val="0"/>
              </a:spcBef>
              <a:spcAft>
                <a:spcPts val="0"/>
              </a:spcAft>
              <a:buClr>
                <a:schemeClr val="dk1"/>
              </a:buClr>
              <a:buSzPts val="2100"/>
              <a:buChar char="•"/>
            </a:pPr>
            <a:r>
              <a:rPr lang="en-US" sz="2100"/>
              <a:t>Climate change could have significant impacts on water resources around the world because of the close connections between the climate and hydrological cycle. </a:t>
            </a:r>
            <a:endParaRPr sz="2100"/>
          </a:p>
          <a:p>
            <a:pPr marL="0" lvl="0" indent="0" algn="l" rtl="0">
              <a:lnSpc>
                <a:spcPct val="90000"/>
              </a:lnSpc>
              <a:spcBef>
                <a:spcPts val="0"/>
              </a:spcBef>
              <a:spcAft>
                <a:spcPts val="0"/>
              </a:spcAft>
              <a:buNone/>
            </a:pPr>
            <a:endParaRPr sz="2100"/>
          </a:p>
          <a:p>
            <a:pPr marL="0" lvl="0" indent="0" algn="l" rtl="0">
              <a:lnSpc>
                <a:spcPct val="90000"/>
              </a:lnSpc>
              <a:spcBef>
                <a:spcPts val="0"/>
              </a:spcBef>
              <a:spcAft>
                <a:spcPts val="0"/>
              </a:spcAft>
              <a:buNone/>
            </a:pPr>
            <a:endParaRPr sz="2100"/>
          </a:p>
          <a:p>
            <a:pPr marL="228600" lvl="0" indent="-209550" algn="l" rtl="0">
              <a:lnSpc>
                <a:spcPct val="90000"/>
              </a:lnSpc>
              <a:spcBef>
                <a:spcPts val="1000"/>
              </a:spcBef>
              <a:spcAft>
                <a:spcPts val="0"/>
              </a:spcAft>
              <a:buClr>
                <a:schemeClr val="dk1"/>
              </a:buClr>
              <a:buSzPts val="2100"/>
              <a:buChar char="•"/>
            </a:pPr>
            <a:r>
              <a:rPr lang="en-US" sz="2100"/>
              <a:t>Rising temperatures will increase evaporation and lead to increases in precipitation, though there will be regional variations in rainfall. </a:t>
            </a:r>
            <a:endParaRPr sz="2100">
              <a:solidFill>
                <a:srgbClr val="99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9"/>
        <p:cNvGrpSpPr/>
        <p:nvPr/>
      </p:nvGrpSpPr>
      <p:grpSpPr>
        <a:xfrm>
          <a:off x="0" y="0"/>
          <a:ext cx="0" cy="0"/>
          <a:chOff x="0" y="0"/>
          <a:chExt cx="0" cy="0"/>
        </a:xfrm>
      </p:grpSpPr>
      <p:sp>
        <p:nvSpPr>
          <p:cNvPr id="170" name="Google Shape;170;p10"/>
          <p:cNvSpPr/>
          <p:nvPr/>
        </p:nvSpPr>
        <p:spPr>
          <a:xfrm>
            <a:off x="-56000" y="97975"/>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1" name="Google Shape;171;p10"/>
          <p:cNvSpPr txBox="1">
            <a:spLocks noGrp="1"/>
          </p:cNvSpPr>
          <p:nvPr>
            <p:ph type="title"/>
          </p:nvPr>
        </p:nvSpPr>
        <p:spPr>
          <a:xfrm>
            <a:off x="768927" y="760969"/>
            <a:ext cx="5393361"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Water pollution</a:t>
            </a:r>
            <a:endParaRPr/>
          </a:p>
        </p:txBody>
      </p:sp>
      <p:pic>
        <p:nvPicPr>
          <p:cNvPr id="172" name="Google Shape;172;p10"/>
          <p:cNvPicPr preferRelativeResize="0"/>
          <p:nvPr/>
        </p:nvPicPr>
        <p:blipFill rotWithShape="1">
          <a:blip r:embed="rId3">
            <a:alphaModFix/>
          </a:blip>
          <a:srcRect l="21056" r="12194" b="-2"/>
          <a:stretch/>
        </p:blipFill>
        <p:spPr>
          <a:xfrm>
            <a:off x="9007575" y="758524"/>
            <a:ext cx="2490062" cy="2490062"/>
          </a:xfrm>
          <a:custGeom>
            <a:avLst/>
            <a:gdLst/>
            <a:ahLst/>
            <a:cxnLst/>
            <a:rect l="l" t="t" r="r" b="b"/>
            <a:pathLst>
              <a:path w="2663168" h="2663168" extrusionOk="0">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173" name="Google Shape;173;p10"/>
          <p:cNvSpPr/>
          <p:nvPr/>
        </p:nvSpPr>
        <p:spPr>
          <a:xfrm rot="10389197" flipH="1">
            <a:off x="6261882" y="687822"/>
            <a:ext cx="5471147" cy="5471147"/>
          </a:xfrm>
          <a:prstGeom prst="arc">
            <a:avLst>
              <a:gd name="adj1" fmla="val 16200000"/>
              <a:gd name="adj2" fmla="val 20093138"/>
            </a:avLst>
          </a:prstGeom>
          <a:noFill/>
          <a:ln w="127000" cap="rnd" cmpd="sng">
            <a:solidFill>
              <a:schemeClr val="accent4">
                <a:alpha val="94901"/>
              </a:schemeClr>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4" name="Google Shape;174;p10"/>
          <p:cNvSpPr/>
          <p:nvPr/>
        </p:nvSpPr>
        <p:spPr>
          <a:xfrm>
            <a:off x="10248561" y="921125"/>
            <a:ext cx="791021" cy="769563"/>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nvGrpSpPr>
          <p:cNvPr id="175" name="Google Shape;175;p10"/>
          <p:cNvGrpSpPr/>
          <p:nvPr/>
        </p:nvGrpSpPr>
        <p:grpSpPr>
          <a:xfrm>
            <a:off x="840826" y="2160956"/>
            <a:ext cx="6299800" cy="3680753"/>
            <a:chOff x="2613" y="931652"/>
            <a:chExt cx="5964026" cy="3084516"/>
          </a:xfrm>
        </p:grpSpPr>
        <p:sp>
          <p:nvSpPr>
            <p:cNvPr id="176" name="Google Shape;176;p10"/>
            <p:cNvSpPr/>
            <p:nvPr/>
          </p:nvSpPr>
          <p:spPr>
            <a:xfrm>
              <a:off x="444922" y="931652"/>
              <a:ext cx="723779" cy="723779"/>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0"/>
            <p:cNvSpPr/>
            <p:nvPr/>
          </p:nvSpPr>
          <p:spPr>
            <a:xfrm>
              <a:off x="2613" y="2028672"/>
              <a:ext cx="1608398" cy="139101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0"/>
            <p:cNvSpPr txBox="1"/>
            <p:nvPr/>
          </p:nvSpPr>
          <p:spPr>
            <a:xfrm>
              <a:off x="2626" y="2028676"/>
              <a:ext cx="1737300" cy="19035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100"/>
                <a:buFont typeface="Calibri"/>
                <a:buNone/>
              </a:pPr>
              <a:r>
                <a:rPr lang="en-US" sz="1600" b="1" i="0" u="none" strike="noStrike" cap="none">
                  <a:solidFill>
                    <a:schemeClr val="dk1"/>
                  </a:solidFill>
                  <a:latin typeface="Calibri"/>
                  <a:ea typeface="Calibri"/>
                  <a:cs typeface="Calibri"/>
                  <a:sym typeface="Calibri"/>
                </a:rPr>
                <a:t>Water pollution</a:t>
              </a:r>
              <a:r>
                <a:rPr lang="en-US" sz="1600" b="0" i="0" u="none" strike="noStrike" cap="none">
                  <a:solidFill>
                    <a:schemeClr val="dk1"/>
                  </a:solidFill>
                  <a:latin typeface="Calibri"/>
                  <a:ea typeface="Calibri"/>
                  <a:cs typeface="Calibri"/>
                  <a:sym typeface="Calibri"/>
                </a:rPr>
                <a:t> is the contamination of water sources by substances which make the water unusable</a:t>
              </a:r>
              <a:r>
                <a:rPr lang="en-US" sz="1600">
                  <a:solidFill>
                    <a:schemeClr val="dk1"/>
                  </a:solidFill>
                  <a:latin typeface="Calibri"/>
                  <a:ea typeface="Calibri"/>
                  <a:cs typeface="Calibri"/>
                  <a:sym typeface="Calibri"/>
                </a:rPr>
                <a:t>.</a:t>
              </a:r>
              <a:endParaRPr sz="1900"/>
            </a:p>
          </p:txBody>
        </p:sp>
        <p:sp>
          <p:nvSpPr>
            <p:cNvPr id="179" name="Google Shape;179;p10"/>
            <p:cNvSpPr/>
            <p:nvPr/>
          </p:nvSpPr>
          <p:spPr>
            <a:xfrm>
              <a:off x="2334790" y="931652"/>
              <a:ext cx="723779" cy="723779"/>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0"/>
            <p:cNvSpPr/>
            <p:nvPr/>
          </p:nvSpPr>
          <p:spPr>
            <a:xfrm>
              <a:off x="1892481" y="2028672"/>
              <a:ext cx="1608398" cy="139101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0"/>
            <p:cNvSpPr txBox="1"/>
            <p:nvPr/>
          </p:nvSpPr>
          <p:spPr>
            <a:xfrm>
              <a:off x="1892475" y="2028676"/>
              <a:ext cx="1608300" cy="18198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100"/>
                <a:buFont typeface="Calibri"/>
                <a:buNone/>
              </a:pPr>
              <a:r>
                <a:rPr lang="en-US" sz="1600" b="0" i="0" u="none" strike="noStrike" cap="none">
                  <a:solidFill>
                    <a:schemeClr val="dk1"/>
                  </a:solidFill>
                  <a:latin typeface="Calibri"/>
                  <a:ea typeface="Calibri"/>
                  <a:cs typeface="Calibri"/>
                  <a:sym typeface="Calibri"/>
                </a:rPr>
                <a:t>Pollutants include chemicals, trash, bacteria, and parasites</a:t>
              </a:r>
              <a:r>
                <a:rPr lang="en-US" sz="1100" b="0" i="0" u="none" strike="noStrike" cap="none">
                  <a:solidFill>
                    <a:schemeClr val="dk1"/>
                  </a:solidFill>
                  <a:latin typeface="Calibri"/>
                  <a:ea typeface="Calibri"/>
                  <a:cs typeface="Calibri"/>
                  <a:sym typeface="Calibri"/>
                </a:rPr>
                <a:t>. </a:t>
              </a:r>
              <a:endParaRPr/>
            </a:p>
          </p:txBody>
        </p:sp>
        <p:sp>
          <p:nvSpPr>
            <p:cNvPr id="182" name="Google Shape;182;p10"/>
            <p:cNvSpPr/>
            <p:nvPr/>
          </p:nvSpPr>
          <p:spPr>
            <a:xfrm>
              <a:off x="4224659" y="931652"/>
              <a:ext cx="723779" cy="723779"/>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0"/>
            <p:cNvSpPr/>
            <p:nvPr/>
          </p:nvSpPr>
          <p:spPr>
            <a:xfrm>
              <a:off x="3782349" y="2028672"/>
              <a:ext cx="1608398" cy="139101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0"/>
            <p:cNvSpPr txBox="1"/>
            <p:nvPr/>
          </p:nvSpPr>
          <p:spPr>
            <a:xfrm>
              <a:off x="3782339" y="2028668"/>
              <a:ext cx="2184300" cy="19875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100"/>
                <a:buFont typeface="Calibri"/>
                <a:buNone/>
              </a:pPr>
              <a:r>
                <a:rPr lang="en-US" sz="1600">
                  <a:solidFill>
                    <a:schemeClr val="dk1"/>
                  </a:solidFill>
                  <a:latin typeface="Calibri"/>
                  <a:ea typeface="Calibri"/>
                  <a:cs typeface="Calibri"/>
                  <a:sym typeface="Calibri"/>
                </a:rPr>
                <a:t>A</a:t>
              </a:r>
              <a:r>
                <a:rPr lang="en-US" sz="1600" b="0" i="0" u="none" strike="noStrike" cap="none">
                  <a:solidFill>
                    <a:schemeClr val="dk1"/>
                  </a:solidFill>
                  <a:latin typeface="Calibri"/>
                  <a:ea typeface="Calibri"/>
                  <a:cs typeface="Calibri"/>
                  <a:sym typeface="Calibri"/>
                </a:rPr>
                <a:t>ll forms of pollution eventually make their way to water. Air pollution settles onto lakes and oceans. Land pollution can seep into an underground stream, then to a river, and finally to the ocean.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sp>
        <p:nvSpPr>
          <p:cNvPr id="189" name="Google Shape;189;p1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0" name="Google Shape;190;p11"/>
          <p:cNvSpPr/>
          <p:nvPr/>
        </p:nvSpPr>
        <p:spPr>
          <a:xfrm>
            <a:off x="0" y="0"/>
            <a:ext cx="9024730" cy="6857999"/>
          </a:xfrm>
          <a:prstGeom prst="rect">
            <a:avLst/>
          </a:pr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91" name="Google Shape;191;p11" descr="Oil refinery against blue sky"/>
          <p:cNvPicPr preferRelativeResize="0"/>
          <p:nvPr/>
        </p:nvPicPr>
        <p:blipFill rotWithShape="1">
          <a:blip r:embed="rId3">
            <a:alphaModFix/>
          </a:blip>
          <a:srcRect l="36830" r="28524" b="-2"/>
          <a:stretch/>
        </p:blipFill>
        <p:spPr>
          <a:xfrm>
            <a:off x="7968222" y="10"/>
            <a:ext cx="4223778" cy="6857990"/>
          </a:xfrm>
          <a:custGeom>
            <a:avLst/>
            <a:gdLst/>
            <a:ahLst/>
            <a:cxnLst/>
            <a:rect l="l" t="t" r="r" b="b"/>
            <a:pathLst>
              <a:path w="4223778" h="6865951" extrusionOk="0">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a:noFill/>
          <a:ln>
            <a:noFill/>
          </a:ln>
        </p:spPr>
      </p:pic>
      <p:sp>
        <p:nvSpPr>
          <p:cNvPr id="192" name="Google Shape;192;p11"/>
          <p:cNvSpPr txBox="1">
            <a:spLocks noGrp="1"/>
          </p:cNvSpPr>
          <p:nvPr>
            <p:ph type="title"/>
          </p:nvPr>
        </p:nvSpPr>
        <p:spPr>
          <a:xfrm>
            <a:off x="1097450" y="55418"/>
            <a:ext cx="6831188" cy="13228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Sources of water pollution</a:t>
            </a:r>
            <a:endParaRPr/>
          </a:p>
        </p:txBody>
      </p:sp>
      <p:sp>
        <p:nvSpPr>
          <p:cNvPr id="193" name="Google Shape;193;p11"/>
          <p:cNvSpPr txBox="1">
            <a:spLocks noGrp="1"/>
          </p:cNvSpPr>
          <p:nvPr>
            <p:ph type="body" idx="1"/>
          </p:nvPr>
        </p:nvSpPr>
        <p:spPr>
          <a:xfrm>
            <a:off x="1137035" y="1501375"/>
            <a:ext cx="6516216" cy="478933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000"/>
              <a:buChar char="•"/>
            </a:pPr>
            <a:r>
              <a:rPr lang="en-US" sz="2000"/>
              <a:t>Urbanisation </a:t>
            </a:r>
            <a:endParaRPr sz="2000"/>
          </a:p>
          <a:p>
            <a:pPr marL="228600" lvl="0" indent="-228600" algn="l" rtl="0">
              <a:lnSpc>
                <a:spcPct val="90000"/>
              </a:lnSpc>
              <a:spcBef>
                <a:spcPts val="1000"/>
              </a:spcBef>
              <a:spcAft>
                <a:spcPts val="0"/>
              </a:spcAft>
              <a:buClr>
                <a:schemeClr val="dk1"/>
              </a:buClr>
              <a:buSzPts val="2000"/>
              <a:buChar char="•"/>
            </a:pPr>
            <a:r>
              <a:rPr lang="en-US" sz="2000"/>
              <a:t>Oxygen demanding wastes, sewage and fertilizers </a:t>
            </a:r>
            <a:endParaRPr sz="2000"/>
          </a:p>
          <a:p>
            <a:pPr marL="228600" lvl="0" indent="-228600" algn="l" rtl="0">
              <a:lnSpc>
                <a:spcPct val="90000"/>
              </a:lnSpc>
              <a:spcBef>
                <a:spcPts val="1000"/>
              </a:spcBef>
              <a:spcAft>
                <a:spcPts val="0"/>
              </a:spcAft>
              <a:buClr>
                <a:schemeClr val="dk1"/>
              </a:buClr>
              <a:buSzPts val="2000"/>
              <a:buChar char="•"/>
            </a:pPr>
            <a:r>
              <a:rPr lang="en-US" sz="2000"/>
              <a:t>Industrial wastes </a:t>
            </a:r>
            <a:endParaRPr sz="2000"/>
          </a:p>
          <a:p>
            <a:pPr marL="228600" lvl="0" indent="-228600" algn="l" rtl="0">
              <a:lnSpc>
                <a:spcPct val="90000"/>
              </a:lnSpc>
              <a:spcBef>
                <a:spcPts val="1000"/>
              </a:spcBef>
              <a:spcAft>
                <a:spcPts val="0"/>
              </a:spcAft>
              <a:buClr>
                <a:schemeClr val="dk1"/>
              </a:buClr>
              <a:buSzPts val="2000"/>
              <a:buChar char="•"/>
            </a:pPr>
            <a:r>
              <a:rPr lang="en-US" sz="2000"/>
              <a:t>Agro-chemical wastes</a:t>
            </a:r>
            <a:endParaRPr/>
          </a:p>
          <a:p>
            <a:pPr marL="228600" lvl="0" indent="-228600" algn="l" rtl="0">
              <a:lnSpc>
                <a:spcPct val="90000"/>
              </a:lnSpc>
              <a:spcBef>
                <a:spcPts val="1000"/>
              </a:spcBef>
              <a:spcAft>
                <a:spcPts val="0"/>
              </a:spcAft>
              <a:buClr>
                <a:schemeClr val="dk1"/>
              </a:buClr>
              <a:buSzPts val="2000"/>
              <a:buChar char="•"/>
            </a:pPr>
            <a:r>
              <a:rPr lang="en-US" sz="2000"/>
              <a:t>Nutrient enrichment</a:t>
            </a:r>
            <a:endParaRPr sz="2000"/>
          </a:p>
          <a:p>
            <a:pPr marL="228600" lvl="0" indent="-228600" algn="l" rtl="0">
              <a:lnSpc>
                <a:spcPct val="90000"/>
              </a:lnSpc>
              <a:spcBef>
                <a:spcPts val="1000"/>
              </a:spcBef>
              <a:spcAft>
                <a:spcPts val="0"/>
              </a:spcAft>
              <a:buClr>
                <a:schemeClr val="dk1"/>
              </a:buClr>
              <a:buSzPts val="2000"/>
              <a:buChar char="•"/>
            </a:pPr>
            <a:r>
              <a:rPr lang="en-US" sz="2000"/>
              <a:t>Thermal pollution (oil spillage) </a:t>
            </a:r>
            <a:endParaRPr sz="2000"/>
          </a:p>
          <a:p>
            <a:pPr marL="228600" lvl="0" indent="-228600" algn="l" rtl="0">
              <a:lnSpc>
                <a:spcPct val="90000"/>
              </a:lnSpc>
              <a:spcBef>
                <a:spcPts val="1000"/>
              </a:spcBef>
              <a:spcAft>
                <a:spcPts val="0"/>
              </a:spcAft>
              <a:buClr>
                <a:schemeClr val="dk1"/>
              </a:buClr>
              <a:buSzPts val="2000"/>
              <a:buChar char="•"/>
            </a:pPr>
            <a:r>
              <a:rPr lang="en-US" sz="2000"/>
              <a:t>The disruption of sediments</a:t>
            </a:r>
            <a:endParaRPr sz="2000"/>
          </a:p>
          <a:p>
            <a:pPr marL="228600" lvl="0" indent="-228600" algn="l" rtl="0">
              <a:lnSpc>
                <a:spcPct val="90000"/>
              </a:lnSpc>
              <a:spcBef>
                <a:spcPts val="1000"/>
              </a:spcBef>
              <a:spcAft>
                <a:spcPts val="0"/>
              </a:spcAft>
              <a:buClr>
                <a:schemeClr val="dk1"/>
              </a:buClr>
              <a:buSzPts val="2000"/>
              <a:buChar char="•"/>
            </a:pPr>
            <a:r>
              <a:rPr lang="en-US" sz="2000"/>
              <a:t>Acid rain pollution</a:t>
            </a:r>
            <a:endParaRPr sz="2000"/>
          </a:p>
          <a:p>
            <a:pPr marL="228600" lvl="0" indent="-228600" algn="l" rtl="0">
              <a:lnSpc>
                <a:spcPct val="90000"/>
              </a:lnSpc>
              <a:spcBef>
                <a:spcPts val="1000"/>
              </a:spcBef>
              <a:spcAft>
                <a:spcPts val="0"/>
              </a:spcAft>
              <a:buClr>
                <a:schemeClr val="dk1"/>
              </a:buClr>
              <a:buSzPts val="2000"/>
              <a:buChar char="•"/>
            </a:pPr>
            <a:r>
              <a:rPr lang="en-US" sz="2000"/>
              <a:t>Radioactive waste</a:t>
            </a:r>
            <a:endParaRPr sz="2000"/>
          </a:p>
          <a:p>
            <a:pPr marL="228600" lvl="0" indent="-228600" algn="l" rtl="0">
              <a:lnSpc>
                <a:spcPct val="90000"/>
              </a:lnSpc>
              <a:spcBef>
                <a:spcPts val="1000"/>
              </a:spcBef>
              <a:spcAft>
                <a:spcPts val="0"/>
              </a:spcAft>
              <a:buClr>
                <a:schemeClr val="dk1"/>
              </a:buClr>
              <a:buSzPts val="2000"/>
              <a:buChar char="•"/>
            </a:pPr>
            <a:r>
              <a:rPr lang="en-US" sz="2000"/>
              <a:t>Introduction of alien species </a:t>
            </a:r>
            <a:endParaRPr/>
          </a:p>
          <a:p>
            <a:pPr marL="228600" lvl="0" indent="-228600" algn="l" rtl="0">
              <a:lnSpc>
                <a:spcPct val="90000"/>
              </a:lnSpc>
              <a:spcBef>
                <a:spcPts val="1000"/>
              </a:spcBef>
              <a:spcAft>
                <a:spcPts val="0"/>
              </a:spcAft>
              <a:buClr>
                <a:schemeClr val="dk1"/>
              </a:buClr>
              <a:buSzPts val="2000"/>
              <a:buChar char="•"/>
            </a:pPr>
            <a:r>
              <a:rPr lang="en-US" sz="2000"/>
              <a:t>Climate change </a:t>
            </a:r>
            <a:endParaRPr sz="2000"/>
          </a:p>
          <a:p>
            <a:pPr marL="228600" lvl="0" indent="-139700" algn="l" rtl="0">
              <a:lnSpc>
                <a:spcPct val="90000"/>
              </a:lnSpc>
              <a:spcBef>
                <a:spcPts val="1000"/>
              </a:spcBef>
              <a:spcAft>
                <a:spcPts val="0"/>
              </a:spcAft>
              <a:buClr>
                <a:schemeClr val="dk1"/>
              </a:buClr>
              <a:buSzPts val="1400"/>
              <a:buNone/>
            </a:pPr>
            <a:endParaRPr sz="1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2"/>
          <p:cNvSpPr txBox="1">
            <a:spLocks noGrp="1"/>
          </p:cNvSpPr>
          <p:nvPr>
            <p:ph type="title"/>
          </p:nvPr>
        </p:nvSpPr>
        <p:spPr>
          <a:xfrm>
            <a:off x="2678875" y="5834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Water pollution - sources</a:t>
            </a:r>
            <a:endParaRPr/>
          </a:p>
        </p:txBody>
      </p:sp>
      <p:sp>
        <p:nvSpPr>
          <p:cNvPr id="199" name="Google Shape;199;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3600"/>
              <a:buNone/>
            </a:pPr>
            <a:endParaRPr sz="3600"/>
          </a:p>
        </p:txBody>
      </p:sp>
      <p:graphicFrame>
        <p:nvGraphicFramePr>
          <p:cNvPr id="200" name="Google Shape;200;p12"/>
          <p:cNvGraphicFramePr/>
          <p:nvPr/>
        </p:nvGraphicFramePr>
        <p:xfrm>
          <a:off x="487401" y="1552112"/>
          <a:ext cx="10786325" cy="5120660"/>
        </p:xfrm>
        <a:graphic>
          <a:graphicData uri="http://schemas.openxmlformats.org/drawingml/2006/table">
            <a:tbl>
              <a:tblPr firstRow="1" bandRow="1">
                <a:noFill/>
                <a:tableStyleId>{A6DE96D9-7109-4853-88FC-721B3D71F9B7}</a:tableStyleId>
              </a:tblPr>
              <a:tblGrid>
                <a:gridCol w="4859225">
                  <a:extLst>
                    <a:ext uri="{9D8B030D-6E8A-4147-A177-3AD203B41FA5}">
                      <a16:colId xmlns:a16="http://schemas.microsoft.com/office/drawing/2014/main" val="20000"/>
                    </a:ext>
                  </a:extLst>
                </a:gridCol>
                <a:gridCol w="5927100">
                  <a:extLst>
                    <a:ext uri="{9D8B030D-6E8A-4147-A177-3AD203B41FA5}">
                      <a16:colId xmlns:a16="http://schemas.microsoft.com/office/drawing/2014/main" val="20001"/>
                    </a:ext>
                  </a:extLst>
                </a:gridCol>
              </a:tblGrid>
              <a:tr h="270875">
                <a:tc>
                  <a:txBody>
                    <a:bodyPr/>
                    <a:lstStyle/>
                    <a:p>
                      <a:pPr marL="0" marR="0" lvl="0" indent="0" algn="l" rtl="0">
                        <a:spcBef>
                          <a:spcPts val="0"/>
                        </a:spcBef>
                        <a:spcAft>
                          <a:spcPts val="0"/>
                        </a:spcAft>
                        <a:buNone/>
                      </a:pPr>
                      <a:r>
                        <a:rPr lang="en-US" sz="1800" u="none" strike="noStrike" cap="none"/>
                        <a:t>Point sources </a:t>
                      </a:r>
                      <a:endParaRPr/>
                    </a:p>
                  </a:txBody>
                  <a:tcPr marL="91450" marR="91450" marT="45725" marB="45725"/>
                </a:tc>
                <a:tc>
                  <a:txBody>
                    <a:bodyPr/>
                    <a:lstStyle/>
                    <a:p>
                      <a:pPr marL="0" marR="0" lvl="0" indent="0" algn="l" rtl="0">
                        <a:spcBef>
                          <a:spcPts val="0"/>
                        </a:spcBef>
                        <a:spcAft>
                          <a:spcPts val="0"/>
                        </a:spcAft>
                        <a:buNone/>
                      </a:pPr>
                      <a:r>
                        <a:rPr lang="en-US" sz="1800"/>
                        <a:t>Non-point sources</a:t>
                      </a:r>
                      <a:endParaRPr/>
                    </a:p>
                  </a:txBody>
                  <a:tcPr marL="91450" marR="91450" marT="45725" marB="45725"/>
                </a:tc>
                <a:extLst>
                  <a:ext uri="{0D108BD9-81ED-4DB2-BD59-A6C34878D82A}">
                    <a16:rowId xmlns:a16="http://schemas.microsoft.com/office/drawing/2014/main" val="10000"/>
                  </a:ext>
                </a:extLst>
              </a:tr>
              <a:tr h="3521525">
                <a:tc>
                  <a:txBody>
                    <a:bodyPr/>
                    <a:lstStyle/>
                    <a:p>
                      <a:pPr marL="285750" marR="0" lvl="0" indent="-285750" algn="l" rtl="0">
                        <a:spcBef>
                          <a:spcPts val="0"/>
                        </a:spcBef>
                        <a:spcAft>
                          <a:spcPts val="0"/>
                        </a:spcAft>
                        <a:buClr>
                          <a:srgbClr val="000000"/>
                        </a:buClr>
                        <a:buSzPts val="1800"/>
                        <a:buFont typeface="Calibri"/>
                        <a:buChar char="-"/>
                      </a:pPr>
                      <a:r>
                        <a:rPr lang="en-US" sz="1800" b="0" i="0" u="none" strike="noStrike">
                          <a:solidFill>
                            <a:srgbClr val="000000"/>
                          </a:solidFill>
                          <a:latin typeface="Calibri"/>
                          <a:ea typeface="Calibri"/>
                          <a:cs typeface="Calibri"/>
                          <a:sym typeface="Calibri"/>
                        </a:rPr>
                        <a:t>Wastewater effluent </a:t>
                      </a:r>
                      <a:endParaRPr sz="1800"/>
                    </a:p>
                    <a:p>
                      <a:pPr marL="285750" marR="0" lvl="0" indent="-171450" algn="l" rtl="0">
                        <a:spcBef>
                          <a:spcPts val="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Calibri"/>
                        <a:buChar char="-"/>
                      </a:pPr>
                      <a:r>
                        <a:rPr lang="en-US" sz="1800" b="0" i="0" u="none" strike="noStrike">
                          <a:solidFill>
                            <a:srgbClr val="000000"/>
                          </a:solidFill>
                        </a:rPr>
                        <a:t>Runoff and leachate from waste disposal sites </a:t>
                      </a:r>
                      <a:endParaRPr sz="1800" b="0" i="0" u="none" strike="noStrike">
                        <a:solidFill>
                          <a:srgbClr val="000000"/>
                        </a:solidFill>
                        <a:latin typeface="Calibri"/>
                        <a:ea typeface="Calibri"/>
                        <a:cs typeface="Calibri"/>
                        <a:sym typeface="Calibri"/>
                      </a:endParaRPr>
                    </a:p>
                    <a:p>
                      <a:pPr marL="285750" marR="0" lvl="0" indent="-171450" algn="l" rtl="0">
                        <a:lnSpc>
                          <a:spcPct val="100000"/>
                        </a:lnSpc>
                        <a:spcBef>
                          <a:spcPts val="0"/>
                        </a:spcBef>
                        <a:spcAft>
                          <a:spcPts val="0"/>
                        </a:spcAft>
                        <a:buClr>
                          <a:schemeClr val="dk1"/>
                        </a:buClr>
                        <a:buSzPts val="1800"/>
                        <a:buFont typeface="Calibri"/>
                        <a:buNone/>
                      </a:pPr>
                      <a:endParaRPr sz="1800" b="0" i="0" u="none" strike="noStrike">
                        <a:solidFill>
                          <a:srgbClr val="000000"/>
                        </a:solidFill>
                      </a:endParaRPr>
                    </a:p>
                    <a:p>
                      <a:pPr marL="285750" marR="0" lvl="0" indent="-285750" algn="l" rtl="0">
                        <a:lnSpc>
                          <a:spcPct val="100000"/>
                        </a:lnSpc>
                        <a:spcBef>
                          <a:spcPts val="0"/>
                        </a:spcBef>
                        <a:spcAft>
                          <a:spcPts val="0"/>
                        </a:spcAft>
                        <a:buClr>
                          <a:srgbClr val="000000"/>
                        </a:buClr>
                        <a:buSzPts val="1800"/>
                        <a:buFont typeface="Calibri"/>
                        <a:buChar char="-"/>
                      </a:pPr>
                      <a:r>
                        <a:rPr lang="en-US" sz="1800" b="0" i="0" u="none" strike="noStrike">
                          <a:solidFill>
                            <a:srgbClr val="000000"/>
                          </a:solidFill>
                        </a:rPr>
                        <a:t>Runoff and infiltration from animal feedlots </a:t>
                      </a:r>
                      <a:endParaRPr sz="1800"/>
                    </a:p>
                    <a:p>
                      <a:pPr marL="285750" marR="0" lvl="0" indent="-171450" algn="l" rtl="0">
                        <a:lnSpc>
                          <a:spcPct val="100000"/>
                        </a:lnSpc>
                        <a:spcBef>
                          <a:spcPts val="0"/>
                        </a:spcBef>
                        <a:spcAft>
                          <a:spcPts val="0"/>
                        </a:spcAft>
                        <a:buClr>
                          <a:schemeClr val="dk1"/>
                        </a:buClr>
                        <a:buSzPts val="1800"/>
                        <a:buFont typeface="Calibri"/>
                        <a:buNone/>
                      </a:pPr>
                      <a:endParaRPr sz="1800" b="0" i="0" u="none" strike="noStrike">
                        <a:solidFill>
                          <a:srgbClr val="000000"/>
                        </a:solidFill>
                      </a:endParaRPr>
                    </a:p>
                    <a:p>
                      <a:pPr marL="285750" marR="0" lvl="0" indent="-285750" algn="l" rtl="0">
                        <a:lnSpc>
                          <a:spcPct val="100000"/>
                        </a:lnSpc>
                        <a:spcBef>
                          <a:spcPts val="0"/>
                        </a:spcBef>
                        <a:spcAft>
                          <a:spcPts val="0"/>
                        </a:spcAft>
                        <a:buClr>
                          <a:srgbClr val="000000"/>
                        </a:buClr>
                        <a:buSzPts val="1800"/>
                        <a:buFont typeface="Calibri"/>
                        <a:buChar char="-"/>
                      </a:pPr>
                      <a:r>
                        <a:rPr lang="en-US" sz="1800" b="0" i="0" u="none" strike="noStrike">
                          <a:solidFill>
                            <a:srgbClr val="000000"/>
                          </a:solidFill>
                        </a:rPr>
                        <a:t>Runoff from mines, </a:t>
                      </a:r>
                      <a:endParaRPr sz="1800"/>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rPr>
                        <a:t>oil fields,unsewered industrial sites </a:t>
                      </a:r>
                      <a:endParaRPr sz="1800"/>
                    </a:p>
                    <a:p>
                      <a:pPr marL="0" marR="0" lvl="0" indent="0" algn="l" rtl="0">
                        <a:lnSpc>
                          <a:spcPct val="100000"/>
                        </a:lnSpc>
                        <a:spcBef>
                          <a:spcPts val="0"/>
                        </a:spcBef>
                        <a:spcAft>
                          <a:spcPts val="0"/>
                        </a:spcAft>
                        <a:buClr>
                          <a:schemeClr val="dk1"/>
                        </a:buClr>
                        <a:buSzPts val="1800"/>
                        <a:buFont typeface="Calibri"/>
                        <a:buNone/>
                      </a:pPr>
                      <a:endParaRPr sz="1800" b="0" i="0" u="none" strike="noStrike">
                        <a:solidFill>
                          <a:srgbClr val="000000"/>
                        </a:solidFill>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rPr>
                        <a:t>-    Storm sewer outfalls from cities with a </a:t>
                      </a:r>
                      <a:endParaRPr sz="1800"/>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rPr>
                        <a:t>population &gt;100,000 </a:t>
                      </a:r>
                      <a:endParaRPr sz="1800"/>
                    </a:p>
                    <a:p>
                      <a:pPr marL="0" marR="0" lvl="0" indent="0" algn="l" rtl="0">
                        <a:lnSpc>
                          <a:spcPct val="100000"/>
                        </a:lnSpc>
                        <a:spcBef>
                          <a:spcPts val="0"/>
                        </a:spcBef>
                        <a:spcAft>
                          <a:spcPts val="0"/>
                        </a:spcAft>
                        <a:buClr>
                          <a:schemeClr val="dk1"/>
                        </a:buClr>
                        <a:buSzPts val="1800"/>
                        <a:buFont typeface="Calibri"/>
                        <a:buNone/>
                      </a:pPr>
                      <a:endParaRPr sz="1800" b="0" i="0" u="none" strike="noStrike">
                        <a:solidFill>
                          <a:srgbClr val="000000"/>
                        </a:solidFill>
                      </a:endParaRPr>
                    </a:p>
                    <a:p>
                      <a:pPr marL="285750" marR="0" lvl="0" indent="-285750" algn="l" rtl="0">
                        <a:lnSpc>
                          <a:spcPct val="100000"/>
                        </a:lnSpc>
                        <a:spcBef>
                          <a:spcPts val="0"/>
                        </a:spcBef>
                        <a:spcAft>
                          <a:spcPts val="0"/>
                        </a:spcAft>
                        <a:buClr>
                          <a:srgbClr val="000000"/>
                        </a:buClr>
                        <a:buSzPts val="1800"/>
                        <a:buFont typeface="Calibri"/>
                        <a:buChar char="-"/>
                      </a:pPr>
                      <a:r>
                        <a:rPr lang="en-US" sz="1800" b="0" i="0" u="none" strike="noStrike">
                          <a:solidFill>
                            <a:srgbClr val="000000"/>
                          </a:solidFill>
                        </a:rPr>
                        <a:t>Overflows of combined storm and sanitary </a:t>
                      </a:r>
                      <a:endParaRPr sz="1800"/>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rPr>
                        <a:t>sewers </a:t>
                      </a:r>
                      <a:endParaRPr sz="1800"/>
                    </a:p>
                    <a:p>
                      <a:pPr marL="0" marR="0" lvl="0" indent="0" algn="l" rtl="0">
                        <a:lnSpc>
                          <a:spcPct val="100000"/>
                        </a:lnSpc>
                        <a:spcBef>
                          <a:spcPts val="0"/>
                        </a:spcBef>
                        <a:spcAft>
                          <a:spcPts val="0"/>
                        </a:spcAft>
                        <a:buClr>
                          <a:schemeClr val="dk1"/>
                        </a:buClr>
                        <a:buSzPts val="1800"/>
                        <a:buFont typeface="Calibri"/>
                        <a:buNone/>
                      </a:pPr>
                      <a:endParaRPr sz="1800" b="0" i="0" u="none" strike="noStrike">
                        <a:solidFill>
                          <a:srgbClr val="000000"/>
                        </a:solidFill>
                      </a:endParaRPr>
                    </a:p>
                    <a:p>
                      <a:pPr marL="285750" marR="0" lvl="0" indent="-285750" algn="l" rtl="0">
                        <a:lnSpc>
                          <a:spcPct val="100000"/>
                        </a:lnSpc>
                        <a:spcBef>
                          <a:spcPts val="0"/>
                        </a:spcBef>
                        <a:spcAft>
                          <a:spcPts val="0"/>
                        </a:spcAft>
                        <a:buClr>
                          <a:srgbClr val="000000"/>
                        </a:buClr>
                        <a:buSzPts val="1800"/>
                        <a:buFont typeface="Calibri"/>
                        <a:buChar char="-"/>
                      </a:pPr>
                      <a:r>
                        <a:rPr lang="en-US" sz="1800" b="0" i="0" u="none" strike="noStrike">
                          <a:solidFill>
                            <a:srgbClr val="000000"/>
                          </a:solidFill>
                        </a:rPr>
                        <a:t>Runoff from construction sites &gt;2 ha </a:t>
                      </a:r>
                      <a:endParaRPr sz="1800"/>
                    </a:p>
                    <a:p>
                      <a:pPr marL="0" marR="0" lvl="0" indent="0" algn="l" rtl="0">
                        <a:spcBef>
                          <a:spcPts val="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1600"/>
                        <a:buFont typeface="Calibri"/>
                        <a:buChar char="-"/>
                      </a:pPr>
                      <a:r>
                        <a:rPr lang="en-US" sz="1600" b="0" i="0" u="none" strike="noStrike">
                          <a:solidFill>
                            <a:srgbClr val="000000"/>
                          </a:solidFill>
                          <a:latin typeface="Calibri"/>
                          <a:ea typeface="Calibri"/>
                          <a:cs typeface="Calibri"/>
                          <a:sym typeface="Calibri"/>
                        </a:rPr>
                        <a:t> </a:t>
                      </a:r>
                      <a:r>
                        <a:rPr lang="en-US" sz="1800" b="0" i="0" u="none" strike="noStrike">
                          <a:solidFill>
                            <a:srgbClr val="000000"/>
                          </a:solidFill>
                          <a:latin typeface="Calibri"/>
                          <a:ea typeface="Calibri"/>
                          <a:cs typeface="Calibri"/>
                          <a:sym typeface="Calibri"/>
                        </a:rPr>
                        <a:t>Runoff from agriculture </a:t>
                      </a:r>
                      <a:endParaRPr sz="1800"/>
                    </a:p>
                    <a:p>
                      <a:pPr marL="0" marR="0" lvl="0" indent="0" algn="l" rtl="0">
                        <a:lnSpc>
                          <a:spcPct val="100000"/>
                        </a:lnSpc>
                        <a:spcBef>
                          <a:spcPts val="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     Runoff from pasture and range </a:t>
                      </a:r>
                      <a:endParaRPr sz="1800"/>
                    </a:p>
                    <a:p>
                      <a:pPr marL="0" marR="0" lvl="0" indent="0" algn="l" rtl="0">
                        <a:lnSpc>
                          <a:spcPct val="100000"/>
                        </a:lnSpc>
                        <a:spcBef>
                          <a:spcPts val="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     Urban runoff unsewered and sewered areas </a:t>
                      </a:r>
                      <a:endParaRPr sz="1800"/>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with a population &lt;100,000 </a:t>
                      </a:r>
                      <a:endParaRPr sz="1800"/>
                    </a:p>
                    <a:p>
                      <a:pPr marL="0" marR="0" lvl="0" indent="0" algn="l" rtl="0">
                        <a:lnSpc>
                          <a:spcPct val="100000"/>
                        </a:lnSpc>
                        <a:spcBef>
                          <a:spcPts val="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     Septic tank leachate and runoff from failed </a:t>
                      </a:r>
                      <a:endParaRPr sz="1800"/>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septic systems </a:t>
                      </a:r>
                      <a:endParaRPr sz="1800"/>
                    </a:p>
                    <a:p>
                      <a:pPr marL="0" marR="0" lvl="0" indent="0" algn="l" rtl="0">
                        <a:lnSpc>
                          <a:spcPct val="100000"/>
                        </a:lnSpc>
                        <a:spcBef>
                          <a:spcPts val="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     Runoff from construction sites </a:t>
                      </a:r>
                      <a:endParaRPr sz="1800"/>
                    </a:p>
                    <a:p>
                      <a:pPr marL="0" marR="0" lvl="0" indent="0" algn="l" rtl="0">
                        <a:lnSpc>
                          <a:spcPct val="100000"/>
                        </a:lnSpc>
                        <a:spcBef>
                          <a:spcPts val="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     Runoff from abandoned mines </a:t>
                      </a:r>
                      <a:endParaRPr sz="1800"/>
                    </a:p>
                    <a:p>
                      <a:pPr marL="0" marR="0" lvl="0" indent="0" algn="l" rtl="0">
                        <a:lnSpc>
                          <a:spcPct val="100000"/>
                        </a:lnSpc>
                        <a:spcBef>
                          <a:spcPts val="0"/>
                        </a:spcBef>
                        <a:spcAft>
                          <a:spcPts val="0"/>
                        </a:spcAft>
                        <a:buClr>
                          <a:schemeClr val="dk1"/>
                        </a:buClr>
                        <a:buSzPts val="1800"/>
                        <a:buFont typeface="Calibri"/>
                        <a:buNone/>
                      </a:pPr>
                      <a:endParaRPr sz="18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     Atmospheric deposition over a water surface</a:t>
                      </a:r>
                      <a:endParaRPr sz="1800"/>
                    </a:p>
                    <a:p>
                      <a:pPr marL="0" marR="0" lvl="0" indent="0" algn="l" rtl="0">
                        <a:lnSpc>
                          <a:spcPct val="100000"/>
                        </a:lnSpc>
                        <a:spcBef>
                          <a:spcPts val="0"/>
                        </a:spcBef>
                        <a:spcAft>
                          <a:spcPts val="0"/>
                        </a:spcAft>
                        <a:buClr>
                          <a:schemeClr val="dk1"/>
                        </a:buClr>
                        <a:buSzPts val="1800"/>
                        <a:buFont typeface="Calibri"/>
                        <a:buNone/>
                      </a:pPr>
                      <a:endParaRPr sz="1800"/>
                    </a:p>
                    <a:p>
                      <a:pPr marL="285750" marR="0" lvl="0" indent="-285750" algn="l" rtl="0">
                        <a:lnSpc>
                          <a:spcPct val="100000"/>
                        </a:lnSpc>
                        <a:spcBef>
                          <a:spcPts val="0"/>
                        </a:spcBef>
                        <a:spcAft>
                          <a:spcPts val="0"/>
                        </a:spcAft>
                        <a:buClr>
                          <a:srgbClr val="000000"/>
                        </a:buClr>
                        <a:buSzPts val="1800"/>
                        <a:buFont typeface="Calibri"/>
                        <a:buChar char="-"/>
                      </a:pPr>
                      <a:r>
                        <a:rPr lang="en-US" sz="1800" b="0" i="0" u="none" strike="noStrike">
                          <a:solidFill>
                            <a:srgbClr val="000000"/>
                          </a:solidFill>
                          <a:latin typeface="Calibri"/>
                          <a:ea typeface="Calibri"/>
                          <a:cs typeface="Calibri"/>
                          <a:sym typeface="Calibri"/>
                        </a:rPr>
                        <a:t>Activities on land that generate contaminants</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3"/>
          <p:cNvSpPr txBox="1">
            <a:spLocks noGrp="1"/>
          </p:cNvSpPr>
          <p:nvPr>
            <p:ph type="title"/>
          </p:nvPr>
        </p:nvSpPr>
        <p:spPr>
          <a:xfrm>
            <a:off x="3856512" y="33543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Water pollutants</a:t>
            </a:r>
            <a:endParaRPr/>
          </a:p>
        </p:txBody>
      </p:sp>
      <p:grpSp>
        <p:nvGrpSpPr>
          <p:cNvPr id="206" name="Google Shape;206;p13"/>
          <p:cNvGrpSpPr/>
          <p:nvPr/>
        </p:nvGrpSpPr>
        <p:grpSpPr>
          <a:xfrm>
            <a:off x="839483" y="2332975"/>
            <a:ext cx="10513032" cy="3336636"/>
            <a:chOff x="1283" y="507350"/>
            <a:chExt cx="10513032" cy="3336636"/>
          </a:xfrm>
        </p:grpSpPr>
        <p:sp>
          <p:nvSpPr>
            <p:cNvPr id="207" name="Google Shape;207;p13"/>
            <p:cNvSpPr/>
            <p:nvPr/>
          </p:nvSpPr>
          <p:spPr>
            <a:xfrm>
              <a:off x="1283" y="507350"/>
              <a:ext cx="4505585" cy="2861046"/>
            </a:xfrm>
            <a:prstGeom prst="roundRect">
              <a:avLst>
                <a:gd name="adj" fmla="val 1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3"/>
            <p:cNvSpPr/>
            <p:nvPr/>
          </p:nvSpPr>
          <p:spPr>
            <a:xfrm>
              <a:off x="501904" y="982940"/>
              <a:ext cx="4505585" cy="2861046"/>
            </a:xfrm>
            <a:prstGeom prst="roundRect">
              <a:avLst>
                <a:gd name="adj" fmla="val 10000"/>
              </a:avLst>
            </a:prstGeom>
            <a:solidFill>
              <a:schemeClr val="lt1">
                <a:alpha val="89803"/>
              </a:schemeClr>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3"/>
            <p:cNvSpPr txBox="1"/>
            <p:nvPr/>
          </p:nvSpPr>
          <p:spPr>
            <a:xfrm>
              <a:off x="585701" y="1066737"/>
              <a:ext cx="4337991" cy="2693452"/>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n-US" sz="2000" b="0" i="0" u="none" strike="noStrike" cap="none">
                  <a:solidFill>
                    <a:schemeClr val="dk1"/>
                  </a:solidFill>
                  <a:latin typeface="Calibri"/>
                  <a:ea typeface="Calibri"/>
                  <a:cs typeface="Calibri"/>
                  <a:sym typeface="Calibri"/>
                </a:rPr>
                <a:t>1. Organic water pollutants: They comprise of insecticides and herbicides, chemicals; bacteria from sewage and livestocks farming; food processing wastes; pathogens; volatile organic compounds etc. </a:t>
              </a:r>
              <a:endParaRPr/>
            </a:p>
          </p:txBody>
        </p:sp>
        <p:sp>
          <p:nvSpPr>
            <p:cNvPr id="210" name="Google Shape;210;p13"/>
            <p:cNvSpPr/>
            <p:nvPr/>
          </p:nvSpPr>
          <p:spPr>
            <a:xfrm>
              <a:off x="5508110" y="507350"/>
              <a:ext cx="4505585" cy="2861046"/>
            </a:xfrm>
            <a:prstGeom prst="roundRect">
              <a:avLst>
                <a:gd name="adj" fmla="val 1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3"/>
            <p:cNvSpPr/>
            <p:nvPr/>
          </p:nvSpPr>
          <p:spPr>
            <a:xfrm>
              <a:off x="6008730" y="982940"/>
              <a:ext cx="4505585" cy="2861046"/>
            </a:xfrm>
            <a:prstGeom prst="roundRect">
              <a:avLst>
                <a:gd name="adj" fmla="val 10000"/>
              </a:avLst>
            </a:prstGeom>
            <a:solidFill>
              <a:schemeClr val="lt1">
                <a:alpha val="89803"/>
              </a:schemeClr>
            </a:solidFill>
            <a:ln w="12700"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3"/>
            <p:cNvSpPr txBox="1"/>
            <p:nvPr/>
          </p:nvSpPr>
          <p:spPr>
            <a:xfrm>
              <a:off x="6092527" y="1066737"/>
              <a:ext cx="4337991" cy="2693452"/>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n-US" sz="2000" b="0" i="0" u="none" strike="noStrike" cap="none">
                  <a:solidFill>
                    <a:schemeClr val="dk1"/>
                  </a:solidFill>
                  <a:latin typeface="Calibri"/>
                  <a:ea typeface="Calibri"/>
                  <a:cs typeface="Calibri"/>
                  <a:sym typeface="Calibri"/>
                </a:rPr>
                <a:t>2. Inorganic water pollutants: They may arise from heavy metals from acid mine drainage; silt from surface run-off, logging, slash and burning practices and land filling; fertilizers from agricultural run-off which include nitrates and phosphates etc. and chemical waste from industrial effluents.</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Effects of water pollution on human health</a:t>
            </a:r>
            <a:endParaRPr/>
          </a:p>
        </p:txBody>
      </p:sp>
      <p:grpSp>
        <p:nvGrpSpPr>
          <p:cNvPr id="218" name="Google Shape;218;p14"/>
          <p:cNvGrpSpPr/>
          <p:nvPr/>
        </p:nvGrpSpPr>
        <p:grpSpPr>
          <a:xfrm>
            <a:off x="838200" y="2532717"/>
            <a:ext cx="10515600" cy="2937153"/>
            <a:chOff x="0" y="707092"/>
            <a:chExt cx="10515600" cy="2937153"/>
          </a:xfrm>
        </p:grpSpPr>
        <p:sp>
          <p:nvSpPr>
            <p:cNvPr id="219" name="Google Shape;219;p14"/>
            <p:cNvSpPr/>
            <p:nvPr/>
          </p:nvSpPr>
          <p:spPr>
            <a:xfrm>
              <a:off x="0" y="707092"/>
              <a:ext cx="10515600" cy="1305401"/>
            </a:xfrm>
            <a:prstGeom prst="roundRect">
              <a:avLst>
                <a:gd name="adj" fmla="val 10000"/>
              </a:avLst>
            </a:prstGeom>
            <a:solidFill>
              <a:srgbClr val="CCD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4"/>
            <p:cNvSpPr/>
            <p:nvPr/>
          </p:nvSpPr>
          <p:spPr>
            <a:xfrm>
              <a:off x="394883" y="1000807"/>
              <a:ext cx="717970" cy="717970"/>
            </a:xfrm>
            <a:prstGeom prst="rect">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4"/>
            <p:cNvSpPr/>
            <p:nvPr/>
          </p:nvSpPr>
          <p:spPr>
            <a:xfrm>
              <a:off x="1507738" y="707092"/>
              <a:ext cx="9007861" cy="130540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4"/>
            <p:cNvSpPr txBox="1"/>
            <p:nvPr/>
          </p:nvSpPr>
          <p:spPr>
            <a:xfrm>
              <a:off x="1507738" y="707092"/>
              <a:ext cx="9007861" cy="1305401"/>
            </a:xfrm>
            <a:prstGeom prst="rect">
              <a:avLst/>
            </a:prstGeom>
            <a:noFill/>
            <a:ln>
              <a:noFill/>
            </a:ln>
          </p:spPr>
          <p:txBody>
            <a:bodyPr spcFirstLastPara="1" wrap="square" lIns="138150" tIns="138150" rIns="138150" bIns="138150" anchor="ctr" anchorCtr="0">
              <a:noAutofit/>
            </a:bodyPr>
            <a:lstStyle/>
            <a:p>
              <a:pPr marL="0" marR="0" lvl="0" indent="0" algn="l" rtl="0">
                <a:lnSpc>
                  <a:spcPct val="100000"/>
                </a:lnSpc>
                <a:spcBef>
                  <a:spcPts val="0"/>
                </a:spcBef>
                <a:spcAft>
                  <a:spcPts val="0"/>
                </a:spcAft>
                <a:buClr>
                  <a:schemeClr val="dk1"/>
                </a:buClr>
                <a:buSzPts val="2200"/>
                <a:buFont typeface="Calibri"/>
                <a:buNone/>
              </a:pPr>
              <a:r>
                <a:rPr lang="en-US" sz="2200" b="0" i="0" u="none" strike="noStrike" cap="none">
                  <a:solidFill>
                    <a:schemeClr val="dk1"/>
                  </a:solidFill>
                  <a:latin typeface="Calibri"/>
                  <a:ea typeface="Calibri"/>
                  <a:cs typeface="Calibri"/>
                  <a:sym typeface="Calibri"/>
                </a:rPr>
                <a:t>Some of the chemicals affecting human health are the presence of heavy metals such as Fluoride, Arsenic, Lead, Cadmium, Mercury, petrochemicals, chlorinated solvents, pesticides and nitrates.</a:t>
              </a:r>
              <a:endParaRPr/>
            </a:p>
          </p:txBody>
        </p:sp>
        <p:sp>
          <p:nvSpPr>
            <p:cNvPr id="223" name="Google Shape;223;p14"/>
            <p:cNvSpPr/>
            <p:nvPr/>
          </p:nvSpPr>
          <p:spPr>
            <a:xfrm>
              <a:off x="0" y="2338844"/>
              <a:ext cx="10515600" cy="1305401"/>
            </a:xfrm>
            <a:prstGeom prst="roundRect">
              <a:avLst>
                <a:gd name="adj" fmla="val 10000"/>
              </a:avLst>
            </a:prstGeom>
            <a:solidFill>
              <a:srgbClr val="CCD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4"/>
            <p:cNvSpPr/>
            <p:nvPr/>
          </p:nvSpPr>
          <p:spPr>
            <a:xfrm>
              <a:off x="394883" y="2632559"/>
              <a:ext cx="717970" cy="717970"/>
            </a:xfrm>
            <a:prstGeom prst="rect">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4"/>
            <p:cNvSpPr/>
            <p:nvPr/>
          </p:nvSpPr>
          <p:spPr>
            <a:xfrm>
              <a:off x="1507738" y="2338844"/>
              <a:ext cx="9007861" cy="130540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4"/>
            <p:cNvSpPr txBox="1"/>
            <p:nvPr/>
          </p:nvSpPr>
          <p:spPr>
            <a:xfrm>
              <a:off x="1507738" y="2338844"/>
              <a:ext cx="9007861" cy="1305401"/>
            </a:xfrm>
            <a:prstGeom prst="rect">
              <a:avLst/>
            </a:prstGeom>
            <a:noFill/>
            <a:ln>
              <a:noFill/>
            </a:ln>
          </p:spPr>
          <p:txBody>
            <a:bodyPr spcFirstLastPara="1" wrap="square" lIns="138150" tIns="138150" rIns="138150" bIns="138150" anchor="ctr" anchorCtr="0">
              <a:noAutofit/>
            </a:bodyPr>
            <a:lstStyle/>
            <a:p>
              <a:pPr marL="0" marR="0" lvl="0" indent="0" algn="l" rtl="0">
                <a:lnSpc>
                  <a:spcPct val="100000"/>
                </a:lnSpc>
                <a:spcBef>
                  <a:spcPts val="0"/>
                </a:spcBef>
                <a:spcAft>
                  <a:spcPts val="0"/>
                </a:spcAft>
                <a:buClr>
                  <a:schemeClr val="dk1"/>
                </a:buClr>
                <a:buSzPts val="2200"/>
                <a:buFont typeface="Calibri"/>
                <a:buNone/>
              </a:pPr>
              <a:r>
                <a:rPr lang="en-US" sz="2200" b="0" i="0" u="none" strike="noStrike" cap="none">
                  <a:solidFill>
                    <a:schemeClr val="dk1"/>
                  </a:solidFill>
                  <a:latin typeface="Calibri"/>
                  <a:ea typeface="Calibri"/>
                  <a:cs typeface="Calibri"/>
                  <a:sym typeface="Calibri"/>
                </a:rPr>
                <a:t>Microorganisms play a major role in water quality and the microorganisms that are concerned with water borne diseases are </a:t>
              </a:r>
              <a:r>
                <a:rPr lang="en-US" sz="2200" b="0" i="1" u="none" strike="noStrike" cap="none">
                  <a:solidFill>
                    <a:schemeClr val="dk1"/>
                  </a:solidFill>
                  <a:latin typeface="Calibri"/>
                  <a:ea typeface="Calibri"/>
                  <a:cs typeface="Calibri"/>
                  <a:sym typeface="Calibri"/>
                </a:rPr>
                <a:t>Salmonella sp</a:t>
              </a:r>
              <a:r>
                <a:rPr lang="en-US" sz="2200" b="0" i="0" u="none" strike="noStrike" cap="none">
                  <a:solidFill>
                    <a:schemeClr val="dk1"/>
                  </a:solidFill>
                  <a:latin typeface="Calibri"/>
                  <a:ea typeface="Calibri"/>
                  <a:cs typeface="Calibri"/>
                  <a:sym typeface="Calibri"/>
                </a:rPr>
                <a:t>., </a:t>
              </a:r>
              <a:r>
                <a:rPr lang="en-US" sz="2200" b="0" i="1" u="none" strike="noStrike" cap="none">
                  <a:solidFill>
                    <a:schemeClr val="dk1"/>
                  </a:solidFill>
                  <a:latin typeface="Calibri"/>
                  <a:ea typeface="Calibri"/>
                  <a:cs typeface="Calibri"/>
                  <a:sym typeface="Calibri"/>
                </a:rPr>
                <a:t>Shigella sp</a:t>
              </a:r>
              <a:r>
                <a:rPr lang="en-US" sz="2200" b="0" i="0" u="none" strike="noStrike" cap="none">
                  <a:solidFill>
                    <a:schemeClr val="dk1"/>
                  </a:solidFill>
                  <a:latin typeface="Calibri"/>
                  <a:ea typeface="Calibri"/>
                  <a:cs typeface="Calibri"/>
                  <a:sym typeface="Calibri"/>
                </a:rPr>
                <a:t>., </a:t>
              </a:r>
              <a:r>
                <a:rPr lang="en-US" sz="2200" b="0" i="1" u="none" strike="noStrike" cap="none">
                  <a:solidFill>
                    <a:schemeClr val="dk1"/>
                  </a:solidFill>
                  <a:latin typeface="Calibri"/>
                  <a:ea typeface="Calibri"/>
                  <a:cs typeface="Calibri"/>
                  <a:sym typeface="Calibri"/>
                </a:rPr>
                <a:t>Escherichia coli</a:t>
              </a:r>
              <a:r>
                <a:rPr lang="en-US" sz="2200" b="0" i="0" u="none" strike="noStrike" cap="none">
                  <a:solidFill>
                    <a:schemeClr val="dk1"/>
                  </a:solidFill>
                  <a:latin typeface="Calibri"/>
                  <a:ea typeface="Calibri"/>
                  <a:cs typeface="Calibri"/>
                  <a:sym typeface="Calibri"/>
                </a:rPr>
                <a:t> and </a:t>
              </a:r>
              <a:r>
                <a:rPr lang="en-US" sz="2200" b="0" i="1" u="none" strike="noStrike" cap="none">
                  <a:solidFill>
                    <a:schemeClr val="dk1"/>
                  </a:solidFill>
                  <a:latin typeface="Calibri"/>
                  <a:ea typeface="Calibri"/>
                  <a:cs typeface="Calibri"/>
                  <a:sym typeface="Calibri"/>
                </a:rPr>
                <a:t>Vibrio cholera</a:t>
              </a:r>
              <a:r>
                <a:rPr lang="en-US" sz="2200" b="0" i="0" u="none" strike="noStrike" cap="none">
                  <a:solidFill>
                    <a:schemeClr val="dk1"/>
                  </a:solidFill>
                  <a:latin typeface="Calibri"/>
                  <a:ea typeface="Calibri"/>
                  <a:cs typeface="Calibri"/>
                  <a:sym typeface="Calibri"/>
                </a:rPr>
                <a:t> (Adetunde and Glover, 2010).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0"/>
        <p:cNvGrpSpPr/>
        <p:nvPr/>
      </p:nvGrpSpPr>
      <p:grpSpPr>
        <a:xfrm>
          <a:off x="0" y="0"/>
          <a:ext cx="0" cy="0"/>
          <a:chOff x="0" y="0"/>
          <a:chExt cx="0" cy="0"/>
        </a:xfrm>
      </p:grpSpPr>
      <p:sp>
        <p:nvSpPr>
          <p:cNvPr id="231" name="Google Shape;231;p1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2" name="Google Shape;232;p15"/>
          <p:cNvSpPr/>
          <p:nvPr/>
        </p:nvSpPr>
        <p:spPr>
          <a:xfrm rot="10800000" flipH="1">
            <a:off x="2" y="0"/>
            <a:ext cx="12191998" cy="1575955"/>
          </a:xfrm>
          <a:prstGeom prst="rect">
            <a:avLst/>
          </a:prstGeom>
          <a:gradFill>
            <a:gsLst>
              <a:gs pos="0">
                <a:srgbClr val="000000">
                  <a:alpha val="95686"/>
                </a:srgbClr>
              </a:gs>
              <a:gs pos="100000">
                <a:srgbClr val="2F5496"/>
              </a:gs>
            </a:gsLst>
            <a:lin ang="6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3" name="Google Shape;233;p15"/>
          <p:cNvSpPr/>
          <p:nvPr/>
        </p:nvSpPr>
        <p:spPr>
          <a:xfrm>
            <a:off x="0" y="0"/>
            <a:ext cx="8128856" cy="1575461"/>
          </a:xfrm>
          <a:prstGeom prst="rect">
            <a:avLst/>
          </a:prstGeom>
          <a:gradFill>
            <a:gsLst>
              <a:gs pos="0">
                <a:srgbClr val="4472C4">
                  <a:alpha val="40784"/>
                </a:srgbClr>
              </a:gs>
              <a:gs pos="74000">
                <a:srgbClr val="8DA9DB">
                  <a:alpha val="0"/>
                </a:srgbClr>
              </a:gs>
              <a:gs pos="100000">
                <a:srgbClr val="8DA9DB">
                  <a:alpha val="0"/>
                </a:srgbClr>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4" name="Google Shape;234;p15"/>
          <p:cNvSpPr/>
          <p:nvPr/>
        </p:nvSpPr>
        <p:spPr>
          <a:xfrm flipH="1">
            <a:off x="-3" y="-1"/>
            <a:ext cx="12192002" cy="1574311"/>
          </a:xfrm>
          <a:prstGeom prst="rect">
            <a:avLst/>
          </a:prstGeom>
          <a:gradFill>
            <a:gsLst>
              <a:gs pos="0">
                <a:srgbClr val="000000">
                  <a:alpha val="62745"/>
                </a:srgbClr>
              </a:gs>
              <a:gs pos="78000">
                <a:srgbClr val="4472C4">
                  <a:alpha val="14901"/>
                </a:srgbClr>
              </a:gs>
              <a:gs pos="100000">
                <a:srgbClr val="4472C4">
                  <a:alpha val="14901"/>
                </a:srgbClr>
              </a:gs>
            </a:gsLst>
            <a:lin ang="15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5" name="Google Shape;235;p15"/>
          <p:cNvSpPr txBox="1">
            <a:spLocks noGrp="1"/>
          </p:cNvSpPr>
          <p:nvPr>
            <p:ph type="title"/>
          </p:nvPr>
        </p:nvSpPr>
        <p:spPr>
          <a:xfrm>
            <a:off x="2609661" y="287622"/>
            <a:ext cx="7063721" cy="115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a:solidFill>
                  <a:srgbClr val="FFFFFF"/>
                </a:solidFill>
                <a:latin typeface="Calibri"/>
                <a:ea typeface="Calibri"/>
                <a:cs typeface="Calibri"/>
                <a:sym typeface="Calibri"/>
              </a:rPr>
              <a:t>Inorganic sources and desaeses</a:t>
            </a:r>
            <a:endParaRPr/>
          </a:p>
        </p:txBody>
      </p:sp>
      <p:graphicFrame>
        <p:nvGraphicFramePr>
          <p:cNvPr id="236" name="Google Shape;236;p15"/>
          <p:cNvGraphicFramePr/>
          <p:nvPr/>
        </p:nvGraphicFramePr>
        <p:xfrm>
          <a:off x="293925" y="1446828"/>
          <a:ext cx="11327575" cy="5568520"/>
        </p:xfrm>
        <a:graphic>
          <a:graphicData uri="http://schemas.openxmlformats.org/drawingml/2006/table">
            <a:tbl>
              <a:tblPr firstRow="1" firstCol="1" bandRow="1">
                <a:noFill/>
                <a:tableStyleId>{3FBE55B2-8B30-4383-8FDF-07DFAE977344}</a:tableStyleId>
              </a:tblPr>
              <a:tblGrid>
                <a:gridCol w="1685175">
                  <a:extLst>
                    <a:ext uri="{9D8B030D-6E8A-4147-A177-3AD203B41FA5}">
                      <a16:colId xmlns:a16="http://schemas.microsoft.com/office/drawing/2014/main" val="20000"/>
                    </a:ext>
                  </a:extLst>
                </a:gridCol>
                <a:gridCol w="2404900">
                  <a:extLst>
                    <a:ext uri="{9D8B030D-6E8A-4147-A177-3AD203B41FA5}">
                      <a16:colId xmlns:a16="http://schemas.microsoft.com/office/drawing/2014/main" val="20001"/>
                    </a:ext>
                  </a:extLst>
                </a:gridCol>
                <a:gridCol w="2439950">
                  <a:extLst>
                    <a:ext uri="{9D8B030D-6E8A-4147-A177-3AD203B41FA5}">
                      <a16:colId xmlns:a16="http://schemas.microsoft.com/office/drawing/2014/main" val="20002"/>
                    </a:ext>
                  </a:extLst>
                </a:gridCol>
                <a:gridCol w="2396150">
                  <a:extLst>
                    <a:ext uri="{9D8B030D-6E8A-4147-A177-3AD203B41FA5}">
                      <a16:colId xmlns:a16="http://schemas.microsoft.com/office/drawing/2014/main" val="20003"/>
                    </a:ext>
                  </a:extLst>
                </a:gridCol>
                <a:gridCol w="2401400">
                  <a:extLst>
                    <a:ext uri="{9D8B030D-6E8A-4147-A177-3AD203B41FA5}">
                      <a16:colId xmlns:a16="http://schemas.microsoft.com/office/drawing/2014/main" val="20004"/>
                    </a:ext>
                  </a:extLst>
                </a:gridCol>
              </a:tblGrid>
              <a:tr h="444100">
                <a:tc>
                  <a:txBody>
                    <a:bodyPr/>
                    <a:lstStyle/>
                    <a:p>
                      <a:pPr marL="0" marR="0" lvl="0" indent="0" algn="l" rtl="0">
                        <a:spcBef>
                          <a:spcPts val="0"/>
                        </a:spcBef>
                        <a:spcAft>
                          <a:spcPts val="0"/>
                        </a:spcAft>
                        <a:buNone/>
                      </a:pPr>
                      <a:r>
                        <a:rPr lang="en-US" sz="2000"/>
                        <a:t>Metal</a:t>
                      </a:r>
                      <a:endParaRPr/>
                    </a:p>
                  </a:txBody>
                  <a:tcPr marL="100925" marR="100925" marT="50475" marB="50475"/>
                </a:tc>
                <a:tc>
                  <a:txBody>
                    <a:bodyPr/>
                    <a:lstStyle/>
                    <a:p>
                      <a:pPr marL="0" marR="0" lvl="0" indent="0" algn="l" rtl="0">
                        <a:spcBef>
                          <a:spcPts val="0"/>
                        </a:spcBef>
                        <a:spcAft>
                          <a:spcPts val="0"/>
                        </a:spcAft>
                        <a:buClr>
                          <a:schemeClr val="dk1"/>
                        </a:buClr>
                        <a:buSzPts val="2000"/>
                        <a:buFont typeface="Calibri"/>
                        <a:buNone/>
                      </a:pPr>
                      <a:r>
                        <a:rPr lang="en-US" sz="2000"/>
                        <a:t>Mercury</a:t>
                      </a:r>
                      <a:endParaRPr/>
                    </a:p>
                  </a:txBody>
                  <a:tcPr marL="100925" marR="100925" marT="50475" marB="50475"/>
                </a:tc>
                <a:tc>
                  <a:txBody>
                    <a:bodyPr/>
                    <a:lstStyle/>
                    <a:p>
                      <a:pPr marL="0" marR="0" lvl="0" indent="0" algn="l" rtl="0">
                        <a:spcBef>
                          <a:spcPts val="0"/>
                        </a:spcBef>
                        <a:spcAft>
                          <a:spcPts val="0"/>
                        </a:spcAft>
                        <a:buNone/>
                      </a:pPr>
                      <a:r>
                        <a:rPr lang="en-US" sz="2000"/>
                        <a:t>Nitrogen</a:t>
                      </a:r>
                      <a:endParaRPr/>
                    </a:p>
                  </a:txBody>
                  <a:tcPr marL="100925" marR="100925" marT="50475" marB="50475"/>
                </a:tc>
                <a:tc>
                  <a:txBody>
                    <a:bodyPr/>
                    <a:lstStyle/>
                    <a:p>
                      <a:pPr marL="0" marR="0" lvl="0" indent="0" algn="l" rtl="0">
                        <a:spcBef>
                          <a:spcPts val="0"/>
                        </a:spcBef>
                        <a:spcAft>
                          <a:spcPts val="0"/>
                        </a:spcAft>
                        <a:buNone/>
                      </a:pPr>
                      <a:r>
                        <a:rPr lang="en-US" sz="2000"/>
                        <a:t>Arsenic</a:t>
                      </a:r>
                      <a:endParaRPr/>
                    </a:p>
                  </a:txBody>
                  <a:tcPr marL="100925" marR="100925" marT="50475" marB="50475"/>
                </a:tc>
                <a:tc>
                  <a:txBody>
                    <a:bodyPr/>
                    <a:lstStyle/>
                    <a:p>
                      <a:pPr marL="0" marR="0" lvl="0" indent="0" algn="l" rtl="0">
                        <a:spcBef>
                          <a:spcPts val="0"/>
                        </a:spcBef>
                        <a:spcAft>
                          <a:spcPts val="0"/>
                        </a:spcAft>
                        <a:buNone/>
                      </a:pPr>
                      <a:r>
                        <a:rPr lang="en-US" sz="2000"/>
                        <a:t>Lead</a:t>
                      </a:r>
                      <a:endParaRPr/>
                    </a:p>
                  </a:txBody>
                  <a:tcPr marL="100925" marR="100925" marT="50475" marB="50475"/>
                </a:tc>
                <a:extLst>
                  <a:ext uri="{0D108BD9-81ED-4DB2-BD59-A6C34878D82A}">
                    <a16:rowId xmlns:a16="http://schemas.microsoft.com/office/drawing/2014/main" val="10000"/>
                  </a:ext>
                </a:extLst>
              </a:tr>
              <a:tr h="2361850">
                <a:tc>
                  <a:txBody>
                    <a:bodyPr/>
                    <a:lstStyle/>
                    <a:p>
                      <a:pPr marL="0" marR="0" lvl="0" indent="0" algn="l" rtl="0">
                        <a:spcBef>
                          <a:spcPts val="0"/>
                        </a:spcBef>
                        <a:spcAft>
                          <a:spcPts val="0"/>
                        </a:spcAft>
                        <a:buNone/>
                      </a:pPr>
                      <a:r>
                        <a:rPr lang="en-US" sz="2000"/>
                        <a:t>Source</a:t>
                      </a:r>
                      <a:endParaRPr/>
                    </a:p>
                  </a:txBody>
                  <a:tcPr marL="100925" marR="100925" marT="50475" marB="50475"/>
                </a:tc>
                <a:tc>
                  <a:txBody>
                    <a:bodyPr/>
                    <a:lstStyle/>
                    <a:p>
                      <a:pPr marL="0" marR="0" lvl="0" indent="0" algn="l" rtl="0">
                        <a:spcBef>
                          <a:spcPts val="0"/>
                        </a:spcBef>
                        <a:spcAft>
                          <a:spcPts val="0"/>
                        </a:spcAft>
                        <a:buClr>
                          <a:srgbClr val="504D49"/>
                        </a:buClr>
                        <a:buSzPts val="1300"/>
                        <a:buFont typeface="Calibri"/>
                        <a:buNone/>
                      </a:pPr>
                      <a:r>
                        <a:rPr lang="en-US" sz="1700" b="0" u="none" strike="noStrike">
                          <a:solidFill>
                            <a:srgbClr val="504D49"/>
                          </a:solidFill>
                        </a:rPr>
                        <a:t>Atmospheric mercury can be natural or related to industrial wastes.</a:t>
                      </a:r>
                      <a:endParaRPr sz="1700"/>
                    </a:p>
                  </a:txBody>
                  <a:tcPr marL="100925" marR="100925" marT="50475" marB="50475"/>
                </a:tc>
                <a:tc>
                  <a:txBody>
                    <a:bodyPr/>
                    <a:lstStyle/>
                    <a:p>
                      <a:pPr marL="0" marR="0" lvl="0" indent="0" algn="l" rtl="0">
                        <a:spcBef>
                          <a:spcPts val="0"/>
                        </a:spcBef>
                        <a:spcAft>
                          <a:spcPts val="0"/>
                        </a:spcAft>
                        <a:buNone/>
                      </a:pPr>
                      <a:r>
                        <a:rPr lang="en-US" sz="1700"/>
                        <a:t> </a:t>
                      </a:r>
                      <a:r>
                        <a:rPr lang="en-US" sz="1700" b="0" u="none" strike="noStrike">
                          <a:solidFill>
                            <a:srgbClr val="504D49"/>
                          </a:solidFill>
                        </a:rPr>
                        <a:t>Atmospheric nitrogen is released as nitrous nitrogen oxides and nitrogen gas (NOx and N</a:t>
                      </a:r>
                      <a:r>
                        <a:rPr lang="en-US" sz="1700" b="0" u="none" strike="noStrike" baseline="-25000">
                          <a:solidFill>
                            <a:srgbClr val="504D49"/>
                          </a:solidFill>
                        </a:rPr>
                        <a:t>2 </a:t>
                      </a:r>
                      <a:r>
                        <a:rPr lang="en-US" sz="1700" b="0" u="none" strike="noStrike">
                          <a:solidFill>
                            <a:srgbClr val="504D49"/>
                          </a:solidFill>
                        </a:rPr>
                        <a:t>) where it can combine with atmospheric ions to create nitrates (NO</a:t>
                      </a:r>
                      <a:r>
                        <a:rPr lang="en-US" sz="1700" b="0" u="none" strike="noStrike" baseline="-25000">
                          <a:solidFill>
                            <a:srgbClr val="504D49"/>
                          </a:solidFill>
                        </a:rPr>
                        <a:t>3 </a:t>
                      </a:r>
                      <a:r>
                        <a:rPr lang="en-US" sz="1700" b="0" u="none" strike="noStrike">
                          <a:solidFill>
                            <a:srgbClr val="504D49"/>
                          </a:solidFill>
                        </a:rPr>
                        <a:t>-).</a:t>
                      </a:r>
                      <a:endParaRPr sz="1700">
                        <a:latin typeface="Helvetica Neue"/>
                        <a:ea typeface="Helvetica Neue"/>
                        <a:cs typeface="Helvetica Neue"/>
                        <a:sym typeface="Helvetica Neue"/>
                      </a:endParaRPr>
                    </a:p>
                  </a:txBody>
                  <a:tcPr marL="100925" marR="100925" marT="50475" marB="50475"/>
                </a:tc>
                <a:tc>
                  <a:txBody>
                    <a:bodyPr/>
                    <a:lstStyle/>
                    <a:p>
                      <a:pPr marL="0" marR="0" lvl="0" indent="0" algn="l" rtl="0">
                        <a:spcBef>
                          <a:spcPts val="0"/>
                        </a:spcBef>
                        <a:spcAft>
                          <a:spcPts val="0"/>
                        </a:spcAft>
                        <a:buClr>
                          <a:srgbClr val="504D49"/>
                        </a:buClr>
                        <a:buSzPts val="1300"/>
                        <a:buFont typeface="Calibri"/>
                        <a:buNone/>
                      </a:pPr>
                      <a:r>
                        <a:rPr lang="en-US" sz="1700" b="0" u="none" strike="noStrike">
                          <a:solidFill>
                            <a:srgbClr val="504D49"/>
                          </a:solidFill>
                        </a:rPr>
                        <a:t>Natural forms of arsenic are bound in a mineral called pyrite. Pyrite, when oxidized, releases inorganic arsenic into the surface and ground water supplies.</a:t>
                      </a:r>
                      <a:endParaRPr sz="1700" b="0" u="none" strike="noStrike" baseline="30000">
                        <a:solidFill>
                          <a:srgbClr val="504D49"/>
                        </a:solidFill>
                      </a:endParaRPr>
                    </a:p>
                    <a:p>
                      <a:pPr marL="0" marR="0" lvl="0" indent="0" algn="l" rtl="0">
                        <a:spcBef>
                          <a:spcPts val="0"/>
                        </a:spcBef>
                        <a:spcAft>
                          <a:spcPts val="0"/>
                        </a:spcAft>
                        <a:buClr>
                          <a:srgbClr val="504D49"/>
                        </a:buClr>
                        <a:buSzPts val="1300"/>
                        <a:buFont typeface="Calibri"/>
                        <a:buNone/>
                      </a:pPr>
                      <a:r>
                        <a:rPr lang="en-US" sz="1700" b="0" u="none" strike="noStrike">
                          <a:solidFill>
                            <a:srgbClr val="504D49"/>
                          </a:solidFill>
                        </a:rPr>
                        <a:t>This arsenic is converted into arsenous acid (H</a:t>
                      </a:r>
                      <a:r>
                        <a:rPr lang="en-US" sz="1700" b="0" u="none" strike="noStrike" baseline="-25000">
                          <a:solidFill>
                            <a:srgbClr val="504D49"/>
                          </a:solidFill>
                        </a:rPr>
                        <a:t>3 </a:t>
                      </a:r>
                      <a:r>
                        <a:rPr lang="en-US" sz="1700" b="0" u="none" strike="noStrike">
                          <a:solidFill>
                            <a:srgbClr val="504D49"/>
                          </a:solidFill>
                        </a:rPr>
                        <a:t>AsO</a:t>
                      </a:r>
                      <a:r>
                        <a:rPr lang="en-US" sz="1700" b="0" u="none" strike="noStrike" baseline="-25000">
                          <a:solidFill>
                            <a:srgbClr val="504D49"/>
                          </a:solidFill>
                        </a:rPr>
                        <a:t>3 </a:t>
                      </a:r>
                      <a:r>
                        <a:rPr lang="en-US" sz="1700" b="0" u="none" strike="noStrike">
                          <a:solidFill>
                            <a:srgbClr val="504D49"/>
                          </a:solidFill>
                        </a:rPr>
                        <a:t>) or arsenic acid (H</a:t>
                      </a:r>
                      <a:r>
                        <a:rPr lang="en-US" sz="1700" b="0" u="none" strike="noStrike" baseline="-25000">
                          <a:solidFill>
                            <a:srgbClr val="504D49"/>
                          </a:solidFill>
                        </a:rPr>
                        <a:t>3 </a:t>
                      </a:r>
                      <a:r>
                        <a:rPr lang="en-US" sz="1700" b="0" u="none" strike="noStrike">
                          <a:solidFill>
                            <a:srgbClr val="504D49"/>
                          </a:solidFill>
                        </a:rPr>
                        <a:t>AsO</a:t>
                      </a:r>
                      <a:r>
                        <a:rPr lang="en-US" sz="1700" b="0" u="none" strike="noStrike" baseline="-25000">
                          <a:solidFill>
                            <a:srgbClr val="504D49"/>
                          </a:solidFill>
                        </a:rPr>
                        <a:t>4 </a:t>
                      </a:r>
                      <a:r>
                        <a:rPr lang="en-US" sz="1700" b="0" u="none" strike="noStrike">
                          <a:solidFill>
                            <a:srgbClr val="504D49"/>
                          </a:solidFill>
                        </a:rPr>
                        <a:t>) as they are leached into underground aquifers. </a:t>
                      </a:r>
                      <a:endParaRPr sz="1700" b="0" i="0" u="none" strike="noStrike" baseline="30000">
                        <a:solidFill>
                          <a:srgbClr val="504D49"/>
                        </a:solidFill>
                        <a:latin typeface="Helvetica Neue"/>
                        <a:ea typeface="Helvetica Neue"/>
                        <a:cs typeface="Helvetica Neue"/>
                        <a:sym typeface="Helvetica Neue"/>
                      </a:endParaRPr>
                    </a:p>
                  </a:txBody>
                  <a:tcPr marL="100925" marR="100925" marT="50475" marB="50475"/>
                </a:tc>
                <a:tc>
                  <a:txBody>
                    <a:bodyPr/>
                    <a:lstStyle/>
                    <a:p>
                      <a:pPr marL="0" marR="0" lvl="0" indent="0" algn="l" rtl="0">
                        <a:spcBef>
                          <a:spcPts val="0"/>
                        </a:spcBef>
                        <a:spcAft>
                          <a:spcPts val="0"/>
                        </a:spcAft>
                        <a:buClr>
                          <a:srgbClr val="504D49"/>
                        </a:buClr>
                        <a:buSzPts val="1300"/>
                        <a:buFont typeface="Calibri"/>
                        <a:buNone/>
                      </a:pPr>
                      <a:r>
                        <a:rPr lang="en-US" sz="1700" b="0" u="none" strike="noStrike">
                          <a:solidFill>
                            <a:srgbClr val="504D49"/>
                          </a:solidFill>
                        </a:rPr>
                        <a:t>Leaded gasoline, smelting and combustion, lead containing paints, and pipes or structures containing lead.</a:t>
                      </a:r>
                      <a:endParaRPr sz="1700" b="0" i="0" u="none" strike="noStrike">
                        <a:solidFill>
                          <a:srgbClr val="504D49"/>
                        </a:solidFill>
                        <a:latin typeface="Helvetica Neue"/>
                        <a:ea typeface="Helvetica Neue"/>
                        <a:cs typeface="Helvetica Neue"/>
                        <a:sym typeface="Helvetica Neue"/>
                      </a:endParaRPr>
                    </a:p>
                  </a:txBody>
                  <a:tcPr marL="100925" marR="100925" marT="50475" marB="50475"/>
                </a:tc>
                <a:extLst>
                  <a:ext uri="{0D108BD9-81ED-4DB2-BD59-A6C34878D82A}">
                    <a16:rowId xmlns:a16="http://schemas.microsoft.com/office/drawing/2014/main" val="10001"/>
                  </a:ext>
                </a:extLst>
              </a:tr>
              <a:tr h="1352525">
                <a:tc>
                  <a:txBody>
                    <a:bodyPr/>
                    <a:lstStyle/>
                    <a:p>
                      <a:pPr marL="0" marR="0" lvl="0" indent="0" algn="l" rtl="0">
                        <a:spcBef>
                          <a:spcPts val="0"/>
                        </a:spcBef>
                        <a:spcAft>
                          <a:spcPts val="0"/>
                        </a:spcAft>
                        <a:buNone/>
                      </a:pPr>
                      <a:r>
                        <a:rPr lang="en-US" sz="2000"/>
                        <a:t>Effect</a:t>
                      </a:r>
                      <a:endParaRPr/>
                    </a:p>
                  </a:txBody>
                  <a:tcPr marL="100925" marR="100925" marT="50475" marB="50475"/>
                </a:tc>
                <a:tc>
                  <a:txBody>
                    <a:bodyPr/>
                    <a:lstStyle/>
                    <a:p>
                      <a:pPr marL="0" marR="0" lvl="0" indent="0" algn="l" rtl="0">
                        <a:spcBef>
                          <a:spcPts val="0"/>
                        </a:spcBef>
                        <a:spcAft>
                          <a:spcPts val="0"/>
                        </a:spcAft>
                        <a:buClr>
                          <a:srgbClr val="504D49"/>
                        </a:buClr>
                        <a:buSzPts val="1300"/>
                        <a:buFont typeface="Calibri"/>
                        <a:buNone/>
                      </a:pPr>
                      <a:r>
                        <a:rPr lang="en-US" sz="1700" b="0" u="none" strike="noStrike">
                          <a:solidFill>
                            <a:srgbClr val="504D49"/>
                          </a:solidFill>
                        </a:rPr>
                        <a:t>Accumulates in the kidneys, and in the brain. Couses </a:t>
                      </a:r>
                      <a:r>
                        <a:rPr lang="en-US" sz="1700">
                          <a:solidFill>
                            <a:srgbClr val="504D49"/>
                          </a:solidFill>
                        </a:rPr>
                        <a:t>m</a:t>
                      </a:r>
                      <a:r>
                        <a:rPr lang="en-US" sz="1700" b="0" u="none" strike="noStrike">
                          <a:solidFill>
                            <a:srgbClr val="504D49"/>
                          </a:solidFill>
                        </a:rPr>
                        <a:t>uscle weakness, and loss of coordination, loss of attention,...</a:t>
                      </a:r>
                      <a:endParaRPr sz="1700" b="0" i="0" u="none" strike="noStrike">
                        <a:solidFill>
                          <a:srgbClr val="504D49"/>
                        </a:solidFill>
                        <a:latin typeface="Helvetica Neue"/>
                        <a:ea typeface="Helvetica Neue"/>
                        <a:cs typeface="Helvetica Neue"/>
                        <a:sym typeface="Helvetica Neue"/>
                      </a:endParaRPr>
                    </a:p>
                  </a:txBody>
                  <a:tcPr marL="100925" marR="100925" marT="50475" marB="50475"/>
                </a:tc>
                <a:tc>
                  <a:txBody>
                    <a:bodyPr/>
                    <a:lstStyle/>
                    <a:p>
                      <a:pPr marL="0" marR="0" lvl="0" indent="0" algn="l" rtl="0">
                        <a:spcBef>
                          <a:spcPts val="0"/>
                        </a:spcBef>
                        <a:spcAft>
                          <a:spcPts val="0"/>
                        </a:spcAft>
                        <a:buClr>
                          <a:srgbClr val="504D49"/>
                        </a:buClr>
                        <a:buSzPts val="1300"/>
                        <a:buFont typeface="Calibri"/>
                        <a:buNone/>
                      </a:pPr>
                      <a:r>
                        <a:rPr lang="en-US" sz="1700" b="0" u="none" strike="noStrike">
                          <a:solidFill>
                            <a:srgbClr val="504D49"/>
                          </a:solidFill>
                        </a:rPr>
                        <a:t>Nitrites cause hemoglobin to convert into methemoglobin by oxidizing the iron from the ferrous state into the ferric state. </a:t>
                      </a:r>
                      <a:endParaRPr sz="1700"/>
                    </a:p>
                  </a:txBody>
                  <a:tcPr marL="100925" marR="100925" marT="50475" marB="50475"/>
                </a:tc>
                <a:tc>
                  <a:txBody>
                    <a:bodyPr/>
                    <a:lstStyle/>
                    <a:p>
                      <a:pPr marL="0" marR="0" lvl="0" indent="0" algn="l" rtl="0">
                        <a:spcBef>
                          <a:spcPts val="0"/>
                        </a:spcBef>
                        <a:spcAft>
                          <a:spcPts val="0"/>
                        </a:spcAft>
                        <a:buClr>
                          <a:srgbClr val="504D49"/>
                        </a:buClr>
                        <a:buSzPts val="1300"/>
                        <a:buFont typeface="Calibri"/>
                        <a:buNone/>
                      </a:pPr>
                      <a:r>
                        <a:rPr lang="en-US" sz="1700">
                          <a:solidFill>
                            <a:srgbClr val="504D49"/>
                          </a:solidFill>
                        </a:rPr>
                        <a:t>Couses s</a:t>
                      </a:r>
                      <a:r>
                        <a:rPr lang="en-US" sz="1700" b="0" u="none" strike="noStrike">
                          <a:solidFill>
                            <a:srgbClr val="504D49"/>
                          </a:solidFill>
                        </a:rPr>
                        <a:t>kin lesions, cardiovascular disease, neurotoxicity, and cancers</a:t>
                      </a:r>
                      <a:endParaRPr sz="1700"/>
                    </a:p>
                  </a:txBody>
                  <a:tcPr marL="100925" marR="100925" marT="50475" marB="50475"/>
                </a:tc>
                <a:tc>
                  <a:txBody>
                    <a:bodyPr/>
                    <a:lstStyle/>
                    <a:p>
                      <a:pPr marL="0" marR="0" lvl="0" indent="0" algn="l" rtl="0">
                        <a:spcBef>
                          <a:spcPts val="0"/>
                        </a:spcBef>
                        <a:spcAft>
                          <a:spcPts val="0"/>
                        </a:spcAft>
                        <a:buNone/>
                      </a:pPr>
                      <a:r>
                        <a:rPr lang="en-US" sz="1700"/>
                        <a:t>Acumulate In bones, nervous system; couses hemolytic anemia</a:t>
                      </a:r>
                      <a:endParaRPr sz="1700" b="0" i="0" u="none" strike="noStrike">
                        <a:solidFill>
                          <a:srgbClr val="504D49"/>
                        </a:solidFill>
                        <a:latin typeface="Helvetica Neue"/>
                        <a:ea typeface="Helvetica Neue"/>
                        <a:cs typeface="Helvetica Neue"/>
                        <a:sym typeface="Helvetica Neue"/>
                      </a:endParaRPr>
                    </a:p>
                  </a:txBody>
                  <a:tcPr marL="100925" marR="100925" marT="50475" marB="50475"/>
                </a:tc>
                <a:extLst>
                  <a:ext uri="{0D108BD9-81ED-4DB2-BD59-A6C34878D82A}">
                    <a16:rowId xmlns:a16="http://schemas.microsoft.com/office/drawing/2014/main" val="1000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sp>
        <p:nvSpPr>
          <p:cNvPr id="241" name="Google Shape;241;p1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2" name="Google Shape;242;p16"/>
          <p:cNvSpPr/>
          <p:nvPr/>
        </p:nvSpPr>
        <p:spPr>
          <a:xfrm>
            <a:off x="0" y="-1"/>
            <a:ext cx="11766176" cy="2061837"/>
          </a:xfrm>
          <a:custGeom>
            <a:avLst/>
            <a:gdLst/>
            <a:ahLst/>
            <a:cxnLst/>
            <a:rect l="l" t="t" r="r" b="b"/>
            <a:pathLst>
              <a:path w="10768629" h="1978172" extrusionOk="0">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3" name="Google Shape;243;p16"/>
          <p:cNvSpPr txBox="1">
            <a:spLocks noGrp="1"/>
          </p:cNvSpPr>
          <p:nvPr>
            <p:ph type="title"/>
          </p:nvPr>
        </p:nvSpPr>
        <p:spPr>
          <a:xfrm>
            <a:off x="1137034" y="609597"/>
            <a:ext cx="9392421" cy="133084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Biological contaminants</a:t>
            </a:r>
            <a:endParaRPr/>
          </a:p>
        </p:txBody>
      </p:sp>
      <p:sp>
        <p:nvSpPr>
          <p:cNvPr id="244" name="Google Shape;244;p16"/>
          <p:cNvSpPr txBox="1">
            <a:spLocks noGrp="1"/>
          </p:cNvSpPr>
          <p:nvPr>
            <p:ph type="body" idx="1"/>
          </p:nvPr>
        </p:nvSpPr>
        <p:spPr>
          <a:xfrm>
            <a:off x="0" y="2002425"/>
            <a:ext cx="8022600" cy="4791300"/>
          </a:xfrm>
          <a:prstGeom prst="rect">
            <a:avLst/>
          </a:prstGeom>
          <a:noFill/>
          <a:ln>
            <a:noFill/>
          </a:ln>
        </p:spPr>
        <p:txBody>
          <a:bodyPr spcFirstLastPara="1" wrap="square" lIns="91425" tIns="45700" rIns="91425" bIns="45700" anchor="t" anchorCtr="0">
            <a:noAutofit/>
          </a:bodyPr>
          <a:lstStyle/>
          <a:p>
            <a:pPr marL="228600" lvl="0" indent="-247650" algn="l" rtl="0">
              <a:lnSpc>
                <a:spcPct val="90000"/>
              </a:lnSpc>
              <a:spcBef>
                <a:spcPts val="0"/>
              </a:spcBef>
              <a:spcAft>
                <a:spcPts val="0"/>
              </a:spcAft>
              <a:buClr>
                <a:schemeClr val="dk1"/>
              </a:buClr>
              <a:buSzPts val="2100"/>
              <a:buChar char="•"/>
            </a:pPr>
            <a:r>
              <a:rPr lang="en-US" sz="2100" b="1">
                <a:latin typeface="Calibri"/>
                <a:ea typeface="Calibri"/>
                <a:cs typeface="Calibri"/>
                <a:sym typeface="Calibri"/>
              </a:rPr>
              <a:t>Coliform bacteria </a:t>
            </a:r>
            <a:r>
              <a:rPr lang="en-US" sz="2100">
                <a:latin typeface="Calibri"/>
                <a:ea typeface="Calibri"/>
                <a:cs typeface="Calibri"/>
                <a:sym typeface="Calibri"/>
              </a:rPr>
              <a:t>are one of the most common biotic organisms that are tested for in local water sources.   Coliform bacteria are negative </a:t>
            </a:r>
            <a:r>
              <a:rPr lang="en-US" sz="2100" i="1"/>
              <a:t>B</a:t>
            </a:r>
            <a:r>
              <a:rPr lang="en-US" sz="2100" i="1">
                <a:latin typeface="Calibri"/>
                <a:ea typeface="Calibri"/>
                <a:cs typeface="Calibri"/>
                <a:sym typeface="Calibri"/>
              </a:rPr>
              <a:t>acillus </a:t>
            </a:r>
            <a:r>
              <a:rPr lang="en-US" sz="2100">
                <a:latin typeface="Calibri"/>
                <a:ea typeface="Calibri"/>
                <a:cs typeface="Calibri"/>
                <a:sym typeface="Calibri"/>
              </a:rPr>
              <a:t>species. Fecal coliform species can be pathogenic in nature depending on the specific strain of the bacteria and can including </a:t>
            </a:r>
            <a:r>
              <a:rPr lang="en-US" sz="2100" i="1">
                <a:latin typeface="Calibri"/>
                <a:ea typeface="Calibri"/>
                <a:cs typeface="Calibri"/>
                <a:sym typeface="Calibri"/>
              </a:rPr>
              <a:t>Citrobacter, Enterobacter, Klebsiella, </a:t>
            </a:r>
            <a:r>
              <a:rPr lang="en-US" sz="2100">
                <a:latin typeface="Calibri"/>
                <a:ea typeface="Calibri"/>
                <a:cs typeface="Calibri"/>
                <a:sym typeface="Calibri"/>
              </a:rPr>
              <a:t>and </a:t>
            </a:r>
            <a:r>
              <a:rPr lang="en-US" sz="2100" i="1">
                <a:latin typeface="Calibri"/>
                <a:ea typeface="Calibri"/>
                <a:cs typeface="Calibri"/>
                <a:sym typeface="Calibri"/>
              </a:rPr>
              <a:t>Escherichia </a:t>
            </a:r>
            <a:r>
              <a:rPr lang="en-US" sz="2100">
                <a:latin typeface="Calibri"/>
                <a:ea typeface="Calibri"/>
                <a:cs typeface="Calibri"/>
                <a:sym typeface="Calibri"/>
              </a:rPr>
              <a:t>species.</a:t>
            </a:r>
            <a:endParaRPr sz="2100">
              <a:latin typeface="Calibri"/>
              <a:ea typeface="Calibri"/>
              <a:cs typeface="Calibri"/>
              <a:sym typeface="Calibri"/>
            </a:endParaRPr>
          </a:p>
          <a:p>
            <a:pPr marL="228600" lvl="0" indent="0" algn="l" rtl="0">
              <a:lnSpc>
                <a:spcPct val="90000"/>
              </a:lnSpc>
              <a:spcBef>
                <a:spcPts val="0"/>
              </a:spcBef>
              <a:spcAft>
                <a:spcPts val="0"/>
              </a:spcAft>
              <a:buNone/>
            </a:pPr>
            <a:r>
              <a:rPr lang="en-US" sz="2100">
                <a:latin typeface="Calibri"/>
                <a:ea typeface="Calibri"/>
                <a:cs typeface="Calibri"/>
                <a:sym typeface="Calibri"/>
              </a:rPr>
              <a:t> </a:t>
            </a:r>
            <a:endParaRPr sz="2100">
              <a:latin typeface="Calibri"/>
              <a:ea typeface="Calibri"/>
              <a:cs typeface="Calibri"/>
              <a:sym typeface="Calibri"/>
            </a:endParaRPr>
          </a:p>
          <a:p>
            <a:pPr marL="228600" lvl="0" indent="-247650" algn="l" rtl="0">
              <a:lnSpc>
                <a:spcPct val="90000"/>
              </a:lnSpc>
              <a:spcBef>
                <a:spcPts val="0"/>
              </a:spcBef>
              <a:spcAft>
                <a:spcPts val="0"/>
              </a:spcAft>
              <a:buClr>
                <a:schemeClr val="dk1"/>
              </a:buClr>
              <a:buSzPts val="2100"/>
              <a:buChar char="•"/>
            </a:pPr>
            <a:r>
              <a:rPr lang="en-US" sz="2100" b="1" i="1"/>
              <a:t>Cryptosporidium sp</a:t>
            </a:r>
            <a:r>
              <a:rPr lang="en-US" sz="2100"/>
              <a:t>. </a:t>
            </a:r>
            <a:r>
              <a:rPr lang="en-US" sz="2100">
                <a:latin typeface="Calibri"/>
                <a:ea typeface="Calibri"/>
                <a:cs typeface="Calibri"/>
                <a:sym typeface="Calibri"/>
              </a:rPr>
              <a:t>Cryptosporidiosis is a common gastrointestinal water borne illness caused by the parasite </a:t>
            </a:r>
            <a:r>
              <a:rPr lang="en-US" sz="2100" i="1"/>
              <a:t>C</a:t>
            </a:r>
            <a:r>
              <a:rPr lang="en-US" sz="2100" i="1">
                <a:latin typeface="Calibri"/>
                <a:ea typeface="Calibri"/>
                <a:cs typeface="Calibri"/>
                <a:sym typeface="Calibri"/>
              </a:rPr>
              <a:t>ryptosporidium </a:t>
            </a:r>
            <a:r>
              <a:rPr lang="en-US" sz="2100"/>
              <a:t>sp</a:t>
            </a:r>
            <a:r>
              <a:rPr lang="en-US" sz="2100">
                <a:latin typeface="Calibri"/>
                <a:ea typeface="Calibri"/>
                <a:cs typeface="Calibri"/>
                <a:sym typeface="Calibri"/>
              </a:rPr>
              <a:t>. </a:t>
            </a:r>
            <a:r>
              <a:rPr lang="en-US" sz="2100"/>
              <a:t>I</a:t>
            </a:r>
            <a:r>
              <a:rPr lang="en-US" sz="2100">
                <a:latin typeface="Calibri"/>
                <a:ea typeface="Calibri"/>
                <a:cs typeface="Calibri"/>
                <a:sym typeface="Calibri"/>
              </a:rPr>
              <a:t>n water, </a:t>
            </a:r>
            <a:r>
              <a:rPr lang="en-US" sz="2100" i="1"/>
              <a:t>C</a:t>
            </a:r>
            <a:r>
              <a:rPr lang="en-US" sz="2100" i="1">
                <a:latin typeface="Calibri"/>
                <a:ea typeface="Calibri"/>
                <a:cs typeface="Calibri"/>
                <a:sym typeface="Calibri"/>
              </a:rPr>
              <a:t>ryptosporidium </a:t>
            </a:r>
            <a:r>
              <a:rPr lang="en-US" sz="2100">
                <a:latin typeface="Calibri"/>
                <a:ea typeface="Calibri"/>
                <a:cs typeface="Calibri"/>
                <a:sym typeface="Calibri"/>
              </a:rPr>
              <a:t>exists as a oocyst that, upon consumption, awakens and embeds itself into the wall of the small intestine, causing gastrointestinal symptoms.</a:t>
            </a:r>
            <a:endParaRPr sz="2100">
              <a:latin typeface="Calibri"/>
              <a:ea typeface="Calibri"/>
              <a:cs typeface="Calibri"/>
              <a:sym typeface="Calibri"/>
            </a:endParaRPr>
          </a:p>
          <a:p>
            <a:pPr marL="228600" lvl="0" indent="0" algn="l" rtl="0">
              <a:lnSpc>
                <a:spcPct val="90000"/>
              </a:lnSpc>
              <a:spcBef>
                <a:spcPts val="0"/>
              </a:spcBef>
              <a:spcAft>
                <a:spcPts val="0"/>
              </a:spcAft>
              <a:buNone/>
            </a:pPr>
            <a:endParaRPr sz="2100"/>
          </a:p>
          <a:p>
            <a:pPr marL="228600" lvl="0" indent="-247650" algn="l" rtl="0">
              <a:lnSpc>
                <a:spcPct val="90000"/>
              </a:lnSpc>
              <a:spcBef>
                <a:spcPts val="1000"/>
              </a:spcBef>
              <a:spcAft>
                <a:spcPts val="0"/>
              </a:spcAft>
              <a:buClr>
                <a:schemeClr val="dk1"/>
              </a:buClr>
              <a:buSzPts val="2100"/>
              <a:buChar char="•"/>
            </a:pPr>
            <a:r>
              <a:rPr lang="en-US" sz="2100" b="1" i="1"/>
              <a:t>Naegleria fowleri </a:t>
            </a:r>
            <a:r>
              <a:rPr lang="en-US" sz="2100">
                <a:latin typeface="Calibri"/>
                <a:ea typeface="Calibri"/>
                <a:cs typeface="Calibri"/>
                <a:sym typeface="Calibri"/>
              </a:rPr>
              <a:t>amoeboflagellate, known as the “brain eating amoeba”.  It is a naturally occurring species that prefers freshwater hot springs and warm lakes and rivers.</a:t>
            </a:r>
            <a:endParaRPr sz="2100"/>
          </a:p>
          <a:p>
            <a:pPr marL="228600" lvl="0" indent="-127000" algn="l" rtl="0">
              <a:lnSpc>
                <a:spcPct val="90000"/>
              </a:lnSpc>
              <a:spcBef>
                <a:spcPts val="1000"/>
              </a:spcBef>
              <a:spcAft>
                <a:spcPts val="0"/>
              </a:spcAft>
              <a:buClr>
                <a:schemeClr val="dk1"/>
              </a:buClr>
              <a:buSzPts val="1600"/>
              <a:buNone/>
            </a:pPr>
            <a:endParaRPr sz="2100">
              <a:latin typeface="Calibri"/>
              <a:ea typeface="Calibri"/>
              <a:cs typeface="Calibri"/>
              <a:sym typeface="Calibri"/>
            </a:endParaRPr>
          </a:p>
          <a:p>
            <a:pPr marL="228600" lvl="0" indent="-158750" algn="l" rtl="0">
              <a:lnSpc>
                <a:spcPct val="90000"/>
              </a:lnSpc>
              <a:spcBef>
                <a:spcPts val="1000"/>
              </a:spcBef>
              <a:spcAft>
                <a:spcPts val="0"/>
              </a:spcAft>
              <a:buClr>
                <a:schemeClr val="dk1"/>
              </a:buClr>
              <a:buSzPts val="1100"/>
              <a:buNone/>
            </a:pPr>
            <a:endParaRPr sz="2100">
              <a:latin typeface="Calibri"/>
              <a:ea typeface="Calibri"/>
              <a:cs typeface="Calibri"/>
              <a:sym typeface="Calibri"/>
            </a:endParaRPr>
          </a:p>
        </p:txBody>
      </p:sp>
      <p:pic>
        <p:nvPicPr>
          <p:cNvPr id="245" name="Google Shape;245;p16"/>
          <p:cNvPicPr preferRelativeResize="0"/>
          <p:nvPr/>
        </p:nvPicPr>
        <p:blipFill rotWithShape="1">
          <a:blip r:embed="rId3">
            <a:alphaModFix/>
          </a:blip>
          <a:srcRect/>
          <a:stretch/>
        </p:blipFill>
        <p:spPr>
          <a:xfrm>
            <a:off x="8190400" y="95775"/>
            <a:ext cx="3634775" cy="1966050"/>
          </a:xfrm>
          <a:prstGeom prst="rect">
            <a:avLst/>
          </a:prstGeom>
          <a:noFill/>
          <a:ln>
            <a:noFill/>
          </a:ln>
        </p:spPr>
      </p:pic>
      <p:sp>
        <p:nvSpPr>
          <p:cNvPr id="246" name="Google Shape;246;p16"/>
          <p:cNvSpPr/>
          <p:nvPr/>
        </p:nvSpPr>
        <p:spPr>
          <a:xfrm rot="10800000">
            <a:off x="5381624" y="6209414"/>
            <a:ext cx="6810375" cy="648586"/>
          </a:xfrm>
          <a:custGeom>
            <a:avLst/>
            <a:gdLst/>
            <a:ahLst/>
            <a:cxnLst/>
            <a:rect l="l" t="t" r="r" b="b"/>
            <a:pathLst>
              <a:path w="10753706" h="1027260" extrusionOk="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7" name="Google Shape;247;p16"/>
          <p:cNvSpPr txBox="1"/>
          <p:nvPr/>
        </p:nvSpPr>
        <p:spPr>
          <a:xfrm>
            <a:off x="9359471" y="2145455"/>
            <a:ext cx="14523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1" u="none" strike="noStrike" cap="none">
                <a:solidFill>
                  <a:schemeClr val="dk1"/>
                </a:solidFill>
                <a:latin typeface="Calibri"/>
                <a:ea typeface="Calibri"/>
                <a:cs typeface="Calibri"/>
                <a:sym typeface="Calibri"/>
              </a:rPr>
              <a:t>Naegleria fowleri</a:t>
            </a:r>
            <a:endParaRPr sz="14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1"/>
        <p:cNvGrpSpPr/>
        <p:nvPr/>
      </p:nvGrpSpPr>
      <p:grpSpPr>
        <a:xfrm>
          <a:off x="0" y="0"/>
          <a:ext cx="0" cy="0"/>
          <a:chOff x="0" y="0"/>
          <a:chExt cx="0" cy="0"/>
        </a:xfrm>
      </p:grpSpPr>
      <p:sp>
        <p:nvSpPr>
          <p:cNvPr id="252" name="Google Shape;252;p17"/>
          <p:cNvSpPr/>
          <p:nvPr/>
        </p:nvSpPr>
        <p:spPr>
          <a:xfrm>
            <a:off x="-1" y="0"/>
            <a:ext cx="12191999"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3" name="Google Shape;253;p17"/>
          <p:cNvSpPr/>
          <p:nvPr/>
        </p:nvSpPr>
        <p:spPr>
          <a:xfrm>
            <a:off x="1" y="0"/>
            <a:ext cx="8522446" cy="2285999"/>
          </a:xfrm>
          <a:prstGeom prst="rect">
            <a:avLst/>
          </a:prstGeom>
          <a:solidFill>
            <a:schemeClr val="lt1"/>
          </a:solidFill>
          <a:ln>
            <a:noFill/>
          </a:ln>
          <a:effectLst>
            <a:outerShdw blurRad="596900" dist="304800" dir="7140000" sx="90000" sy="9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4" name="Google Shape;254;p17"/>
          <p:cNvSpPr txBox="1">
            <a:spLocks noGrp="1"/>
          </p:cNvSpPr>
          <p:nvPr>
            <p:ph type="title"/>
          </p:nvPr>
        </p:nvSpPr>
        <p:spPr>
          <a:xfrm>
            <a:off x="761803" y="350196"/>
            <a:ext cx="4646904" cy="162452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Water conservation</a:t>
            </a:r>
            <a:endParaRPr sz="4000"/>
          </a:p>
        </p:txBody>
      </p:sp>
      <p:sp>
        <p:nvSpPr>
          <p:cNvPr id="255" name="Google Shape;255;p17"/>
          <p:cNvSpPr txBox="1">
            <a:spLocks noGrp="1"/>
          </p:cNvSpPr>
          <p:nvPr>
            <p:ph type="body" idx="1"/>
          </p:nvPr>
        </p:nvSpPr>
        <p:spPr>
          <a:xfrm>
            <a:off x="644600" y="2286000"/>
            <a:ext cx="4881300" cy="4461300"/>
          </a:xfrm>
          <a:prstGeom prst="rect">
            <a:avLst/>
          </a:prstGeom>
          <a:noFill/>
          <a:ln>
            <a:noFill/>
          </a:ln>
        </p:spPr>
        <p:txBody>
          <a:bodyPr spcFirstLastPara="1" wrap="square" lIns="91425" tIns="45700" rIns="91425" bIns="45700" anchor="ctr" anchorCtr="0">
            <a:normAutofit fontScale="25000" lnSpcReduction="20000"/>
          </a:bodyPr>
          <a:lstStyle/>
          <a:p>
            <a:pPr marL="228600" lvl="0" indent="-254000" algn="l" rtl="0">
              <a:lnSpc>
                <a:spcPct val="90000"/>
              </a:lnSpc>
              <a:spcBef>
                <a:spcPts val="0"/>
              </a:spcBef>
              <a:spcAft>
                <a:spcPts val="0"/>
              </a:spcAft>
              <a:buClr>
                <a:schemeClr val="dk1"/>
              </a:buClr>
              <a:buSzPct val="100000"/>
              <a:buChar char="•"/>
            </a:pPr>
            <a:r>
              <a:rPr lang="en-US" sz="8400">
                <a:latin typeface="Calibri"/>
                <a:ea typeface="Calibri"/>
                <a:cs typeface="Calibri"/>
                <a:sym typeface="Calibri"/>
              </a:rPr>
              <a:t>Water conservation is the careful use and preservation of the water supply, including the quantity and quality of water utilized.</a:t>
            </a:r>
            <a:endParaRPr sz="8400"/>
          </a:p>
          <a:p>
            <a:pPr marL="228600" lvl="0" indent="-254000" algn="l" rtl="0">
              <a:lnSpc>
                <a:spcPct val="90000"/>
              </a:lnSpc>
              <a:spcBef>
                <a:spcPts val="1000"/>
              </a:spcBef>
              <a:spcAft>
                <a:spcPts val="0"/>
              </a:spcAft>
              <a:buClr>
                <a:schemeClr val="dk1"/>
              </a:buClr>
              <a:buSzPct val="100000"/>
              <a:buChar char="•"/>
            </a:pPr>
            <a:r>
              <a:rPr lang="en-US" sz="8400" b="1" i="1">
                <a:latin typeface="Calibri"/>
                <a:ea typeface="Calibri"/>
                <a:cs typeface="Calibri"/>
                <a:sym typeface="Calibri"/>
              </a:rPr>
              <a:t>Main reasons to conserve water:</a:t>
            </a:r>
            <a:endParaRPr sz="8400">
              <a:latin typeface="Calibri"/>
              <a:ea typeface="Calibri"/>
              <a:cs typeface="Calibri"/>
              <a:sym typeface="Calibri"/>
            </a:endParaRPr>
          </a:p>
          <a:p>
            <a:pPr marL="228600" lvl="0" indent="-254000" algn="l" rtl="0">
              <a:lnSpc>
                <a:spcPct val="90000"/>
              </a:lnSpc>
              <a:spcBef>
                <a:spcPts val="1000"/>
              </a:spcBef>
              <a:spcAft>
                <a:spcPts val="0"/>
              </a:spcAft>
              <a:buClr>
                <a:schemeClr val="dk1"/>
              </a:buClr>
              <a:buSzPct val="100000"/>
              <a:buChar char="•"/>
            </a:pPr>
            <a:r>
              <a:rPr lang="en-US" sz="8400">
                <a:latin typeface="Calibri"/>
                <a:ea typeface="Calibri"/>
                <a:cs typeface="Calibri"/>
                <a:sym typeface="Calibri"/>
              </a:rPr>
              <a:t>Conserving water saves energy. Energy is important to filter, heat, and pump water to your home, so lessening your water use likewise decreases your carbon traces.</a:t>
            </a:r>
            <a:endParaRPr sz="8400">
              <a:latin typeface="Calibri"/>
              <a:ea typeface="Calibri"/>
              <a:cs typeface="Calibri"/>
              <a:sym typeface="Calibri"/>
            </a:endParaRPr>
          </a:p>
          <a:p>
            <a:pPr marL="228600" lvl="0" indent="-254000" algn="l" rtl="0">
              <a:lnSpc>
                <a:spcPct val="90000"/>
              </a:lnSpc>
              <a:spcBef>
                <a:spcPts val="1000"/>
              </a:spcBef>
              <a:spcAft>
                <a:spcPts val="0"/>
              </a:spcAft>
              <a:buClr>
                <a:schemeClr val="dk1"/>
              </a:buClr>
              <a:buSzPct val="100000"/>
              <a:buChar char="•"/>
            </a:pPr>
            <a:r>
              <a:rPr lang="en-US" sz="8400">
                <a:latin typeface="Calibri"/>
                <a:ea typeface="Calibri"/>
                <a:cs typeface="Calibri"/>
                <a:sym typeface="Calibri"/>
              </a:rPr>
              <a:t>Consuming less water keeps more in our environments and aids with keeping wetland habitats best for creatures like otters, water voles, herons, and fish. </a:t>
            </a:r>
            <a:endParaRPr sz="8400">
              <a:solidFill>
                <a:srgbClr val="9900FF"/>
              </a:solidFill>
              <a:latin typeface="Calibri"/>
              <a:ea typeface="Calibri"/>
              <a:cs typeface="Calibri"/>
              <a:sym typeface="Calibri"/>
            </a:endParaRPr>
          </a:p>
          <a:p>
            <a:pPr marL="0" lvl="0" indent="0" algn="l" rtl="0">
              <a:lnSpc>
                <a:spcPct val="90000"/>
              </a:lnSpc>
              <a:spcBef>
                <a:spcPts val="1000"/>
              </a:spcBef>
              <a:spcAft>
                <a:spcPts val="0"/>
              </a:spcAft>
              <a:buClr>
                <a:schemeClr val="dk1"/>
              </a:buClr>
              <a:buSzPct val="100000"/>
              <a:buNone/>
            </a:pPr>
            <a:endParaRPr sz="1700">
              <a:latin typeface="Calibri"/>
              <a:ea typeface="Calibri"/>
              <a:cs typeface="Calibri"/>
              <a:sym typeface="Calibri"/>
            </a:endParaRPr>
          </a:p>
          <a:p>
            <a:pPr marL="228600" lvl="0" indent="-120650" algn="l" rtl="0">
              <a:lnSpc>
                <a:spcPct val="90000"/>
              </a:lnSpc>
              <a:spcBef>
                <a:spcPts val="1000"/>
              </a:spcBef>
              <a:spcAft>
                <a:spcPts val="0"/>
              </a:spcAft>
              <a:buClr>
                <a:schemeClr val="dk1"/>
              </a:buClr>
              <a:buSzPct val="100000"/>
              <a:buNone/>
            </a:pPr>
            <a:endParaRPr sz="1700">
              <a:latin typeface="Calibri"/>
              <a:ea typeface="Calibri"/>
              <a:cs typeface="Calibri"/>
              <a:sym typeface="Calibri"/>
            </a:endParaRPr>
          </a:p>
          <a:p>
            <a:pPr marL="228600" lvl="0" indent="-120650" algn="l" rtl="0">
              <a:lnSpc>
                <a:spcPct val="90000"/>
              </a:lnSpc>
              <a:spcBef>
                <a:spcPts val="1000"/>
              </a:spcBef>
              <a:spcAft>
                <a:spcPts val="0"/>
              </a:spcAft>
              <a:buClr>
                <a:schemeClr val="dk1"/>
              </a:buClr>
              <a:buSzPct val="100000"/>
              <a:buNone/>
            </a:pPr>
            <a:endParaRPr sz="1700">
              <a:latin typeface="Calibri"/>
              <a:ea typeface="Calibri"/>
              <a:cs typeface="Calibri"/>
              <a:sym typeface="Calibri"/>
            </a:endParaRPr>
          </a:p>
        </p:txBody>
      </p:sp>
      <p:pic>
        <p:nvPicPr>
          <p:cNvPr id="256" name="Google Shape;256;p17" descr="Water droplet and ripple"/>
          <p:cNvPicPr preferRelativeResize="0"/>
          <p:nvPr/>
        </p:nvPicPr>
        <p:blipFill rotWithShape="1">
          <a:blip r:embed="rId3">
            <a:alphaModFix/>
          </a:blip>
          <a:srcRect l="33580" r="7106" b="-3"/>
          <a:stretch/>
        </p:blipFill>
        <p:spPr>
          <a:xfrm>
            <a:off x="7199500" y="0"/>
            <a:ext cx="4999327" cy="56179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xfrm>
            <a:off x="268725"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a:t>Strategies that can aid water </a:t>
            </a:r>
            <a:endParaRPr sz="4000"/>
          </a:p>
          <a:p>
            <a:pPr marL="0" lvl="0" indent="0" algn="l" rtl="0">
              <a:lnSpc>
                <a:spcPct val="90000"/>
              </a:lnSpc>
              <a:spcBef>
                <a:spcPts val="0"/>
              </a:spcBef>
              <a:spcAft>
                <a:spcPts val="0"/>
              </a:spcAft>
              <a:buClr>
                <a:schemeClr val="dk1"/>
              </a:buClr>
              <a:buSzPts val="4400"/>
              <a:buFont typeface="Calibri"/>
              <a:buNone/>
            </a:pPr>
            <a:r>
              <a:rPr lang="en-US" sz="4000"/>
              <a:t>preservation activities</a:t>
            </a:r>
            <a:endParaRPr sz="4000"/>
          </a:p>
        </p:txBody>
      </p:sp>
      <p:sp>
        <p:nvSpPr>
          <p:cNvPr id="262" name="Google Shape;262;p18"/>
          <p:cNvSpPr txBox="1">
            <a:spLocks noGrp="1"/>
          </p:cNvSpPr>
          <p:nvPr>
            <p:ph type="body" idx="1"/>
          </p:nvPr>
        </p:nvSpPr>
        <p:spPr>
          <a:xfrm>
            <a:off x="268725" y="2986725"/>
            <a:ext cx="7389900" cy="3639000"/>
          </a:xfrm>
          <a:prstGeom prst="rect">
            <a:avLst/>
          </a:prstGeom>
          <a:noFill/>
          <a:ln>
            <a:noFill/>
          </a:ln>
        </p:spPr>
        <p:txBody>
          <a:bodyPr spcFirstLastPara="1" wrap="square" lIns="91425" tIns="45700" rIns="91425" bIns="45700" anchor="t" anchorCtr="0">
            <a:normAutofit fontScale="92500" lnSpcReduction="10000"/>
          </a:bodyPr>
          <a:lstStyle/>
          <a:p>
            <a:pPr marL="228600" lvl="0" indent="-209073" algn="l" rtl="0">
              <a:lnSpc>
                <a:spcPct val="90000"/>
              </a:lnSpc>
              <a:spcBef>
                <a:spcPts val="0"/>
              </a:spcBef>
              <a:spcAft>
                <a:spcPts val="0"/>
              </a:spcAft>
              <a:buClr>
                <a:srgbClr val="555555"/>
              </a:buClr>
              <a:buSzPct val="100000"/>
              <a:buChar char="•"/>
            </a:pPr>
            <a:r>
              <a:rPr lang="en-US" sz="2700">
                <a:solidFill>
                  <a:srgbClr val="555555"/>
                </a:solidFill>
                <a:latin typeface="Arial"/>
                <a:ea typeface="Arial"/>
                <a:cs typeface="Arial"/>
                <a:sym typeface="Arial"/>
              </a:rPr>
              <a:t>Rainwater harvesting </a:t>
            </a:r>
            <a:endParaRPr sz="2700">
              <a:solidFill>
                <a:srgbClr val="555555"/>
              </a:solidFill>
              <a:latin typeface="Arial"/>
              <a:ea typeface="Arial"/>
              <a:cs typeface="Arial"/>
              <a:sym typeface="Arial"/>
            </a:endParaRPr>
          </a:p>
          <a:p>
            <a:pPr marL="228600" lvl="0" indent="0" algn="l" rtl="0">
              <a:lnSpc>
                <a:spcPct val="90000"/>
              </a:lnSpc>
              <a:spcBef>
                <a:spcPts val="0"/>
              </a:spcBef>
              <a:spcAft>
                <a:spcPts val="0"/>
              </a:spcAft>
              <a:buNone/>
            </a:pPr>
            <a:endParaRPr sz="2700">
              <a:solidFill>
                <a:srgbClr val="555555"/>
              </a:solidFill>
              <a:latin typeface="Arial"/>
              <a:ea typeface="Arial"/>
              <a:cs typeface="Arial"/>
              <a:sym typeface="Arial"/>
            </a:endParaRPr>
          </a:p>
          <a:p>
            <a:pPr marL="228600" lvl="0" indent="-209073" algn="l" rtl="0">
              <a:lnSpc>
                <a:spcPct val="90000"/>
              </a:lnSpc>
              <a:spcBef>
                <a:spcPts val="0"/>
              </a:spcBef>
              <a:spcAft>
                <a:spcPts val="0"/>
              </a:spcAft>
              <a:buClr>
                <a:srgbClr val="555555"/>
              </a:buClr>
              <a:buSzPct val="100000"/>
              <a:buChar char="•"/>
            </a:pPr>
            <a:r>
              <a:rPr lang="en-US" sz="2700">
                <a:solidFill>
                  <a:srgbClr val="555555"/>
                </a:solidFill>
                <a:latin typeface="Arial"/>
                <a:ea typeface="Arial"/>
                <a:cs typeface="Arial"/>
                <a:sym typeface="Arial"/>
              </a:rPr>
              <a:t>Sustainable water usage </a:t>
            </a:r>
            <a:endParaRPr sz="2700">
              <a:solidFill>
                <a:srgbClr val="555555"/>
              </a:solidFill>
              <a:latin typeface="Arial"/>
              <a:ea typeface="Arial"/>
              <a:cs typeface="Arial"/>
              <a:sym typeface="Arial"/>
            </a:endParaRPr>
          </a:p>
          <a:p>
            <a:pPr marL="228600" lvl="0" indent="0" algn="l" rtl="0">
              <a:lnSpc>
                <a:spcPct val="90000"/>
              </a:lnSpc>
              <a:spcBef>
                <a:spcPts val="0"/>
              </a:spcBef>
              <a:spcAft>
                <a:spcPts val="0"/>
              </a:spcAft>
              <a:buNone/>
            </a:pPr>
            <a:endParaRPr sz="2700">
              <a:solidFill>
                <a:srgbClr val="555555"/>
              </a:solidFill>
              <a:latin typeface="Arial"/>
              <a:ea typeface="Arial"/>
              <a:cs typeface="Arial"/>
              <a:sym typeface="Arial"/>
            </a:endParaRPr>
          </a:p>
          <a:p>
            <a:pPr marL="228600" lvl="0" indent="-209073" algn="l" rtl="0">
              <a:lnSpc>
                <a:spcPct val="90000"/>
              </a:lnSpc>
              <a:spcBef>
                <a:spcPts val="0"/>
              </a:spcBef>
              <a:spcAft>
                <a:spcPts val="0"/>
              </a:spcAft>
              <a:buClr>
                <a:srgbClr val="555555"/>
              </a:buClr>
              <a:buSzPct val="100000"/>
              <a:buChar char="•"/>
            </a:pPr>
            <a:r>
              <a:rPr lang="en-US" sz="2700">
                <a:solidFill>
                  <a:srgbClr val="555555"/>
                </a:solidFill>
                <a:latin typeface="Arial"/>
                <a:ea typeface="Arial"/>
                <a:cs typeface="Arial"/>
                <a:sym typeface="Arial"/>
              </a:rPr>
              <a:t>Encourage natural regeneration of vegetation and supplement with artificial regeneration </a:t>
            </a:r>
            <a:endParaRPr sz="2700">
              <a:solidFill>
                <a:srgbClr val="555555"/>
              </a:solidFill>
              <a:latin typeface="Arial"/>
              <a:ea typeface="Arial"/>
              <a:cs typeface="Arial"/>
              <a:sym typeface="Arial"/>
            </a:endParaRPr>
          </a:p>
          <a:p>
            <a:pPr marL="228600" lvl="0" indent="0" algn="l" rtl="0">
              <a:lnSpc>
                <a:spcPct val="90000"/>
              </a:lnSpc>
              <a:spcBef>
                <a:spcPts val="0"/>
              </a:spcBef>
              <a:spcAft>
                <a:spcPts val="0"/>
              </a:spcAft>
              <a:buNone/>
            </a:pPr>
            <a:endParaRPr sz="2700">
              <a:solidFill>
                <a:srgbClr val="555555"/>
              </a:solidFill>
              <a:latin typeface="Arial"/>
              <a:ea typeface="Arial"/>
              <a:cs typeface="Arial"/>
              <a:sym typeface="Arial"/>
            </a:endParaRPr>
          </a:p>
          <a:p>
            <a:pPr marL="228600" lvl="0" indent="-209073" algn="l" rtl="0">
              <a:lnSpc>
                <a:spcPct val="90000"/>
              </a:lnSpc>
              <a:spcBef>
                <a:spcPts val="0"/>
              </a:spcBef>
              <a:spcAft>
                <a:spcPts val="0"/>
              </a:spcAft>
              <a:buClr>
                <a:srgbClr val="555555"/>
              </a:buClr>
              <a:buSzPct val="100000"/>
              <a:buChar char="•"/>
            </a:pPr>
            <a:r>
              <a:rPr lang="en-US" sz="2700">
                <a:solidFill>
                  <a:srgbClr val="555555"/>
                </a:solidFill>
                <a:latin typeface="Arial"/>
                <a:ea typeface="Arial"/>
                <a:cs typeface="Arial"/>
                <a:sym typeface="Arial"/>
              </a:rPr>
              <a:t>Maintain and improve the quality of water </a:t>
            </a:r>
            <a:endParaRPr sz="2700">
              <a:solidFill>
                <a:srgbClr val="555555"/>
              </a:solidFill>
              <a:latin typeface="Arial"/>
              <a:ea typeface="Arial"/>
              <a:cs typeface="Arial"/>
              <a:sym typeface="Arial"/>
            </a:endParaRPr>
          </a:p>
          <a:p>
            <a:pPr marL="228600" lvl="0" indent="0" algn="l" rtl="0">
              <a:lnSpc>
                <a:spcPct val="90000"/>
              </a:lnSpc>
              <a:spcBef>
                <a:spcPts val="0"/>
              </a:spcBef>
              <a:spcAft>
                <a:spcPts val="0"/>
              </a:spcAft>
              <a:buNone/>
            </a:pPr>
            <a:endParaRPr sz="2700">
              <a:solidFill>
                <a:srgbClr val="555555"/>
              </a:solidFill>
              <a:latin typeface="Arial"/>
              <a:ea typeface="Arial"/>
              <a:cs typeface="Arial"/>
              <a:sym typeface="Arial"/>
            </a:endParaRPr>
          </a:p>
          <a:p>
            <a:pPr marL="228600" lvl="0" indent="-209073" algn="l" rtl="0">
              <a:lnSpc>
                <a:spcPct val="90000"/>
              </a:lnSpc>
              <a:spcBef>
                <a:spcPts val="1000"/>
              </a:spcBef>
              <a:spcAft>
                <a:spcPts val="0"/>
              </a:spcAft>
              <a:buClr>
                <a:srgbClr val="555555"/>
              </a:buClr>
              <a:buSzPct val="100000"/>
              <a:buChar char="•"/>
            </a:pPr>
            <a:r>
              <a:rPr lang="en-US" sz="2700">
                <a:solidFill>
                  <a:srgbClr val="555555"/>
                </a:solidFill>
                <a:latin typeface="Arial"/>
                <a:ea typeface="Arial"/>
                <a:cs typeface="Arial"/>
                <a:sym typeface="Arial"/>
              </a:rPr>
              <a:t>Raising awareness of water conservation</a:t>
            </a:r>
            <a:endParaRPr sz="2700">
              <a:solidFill>
                <a:srgbClr val="555555"/>
              </a:solidFill>
              <a:latin typeface="Arial"/>
              <a:ea typeface="Arial"/>
              <a:cs typeface="Arial"/>
              <a:sym typeface="Arial"/>
            </a:endParaRPr>
          </a:p>
          <a:p>
            <a:pPr marL="228600" lvl="0" indent="-127000" algn="l" rtl="0">
              <a:lnSpc>
                <a:spcPct val="90000"/>
              </a:lnSpc>
              <a:spcBef>
                <a:spcPts val="1000"/>
              </a:spcBef>
              <a:spcAft>
                <a:spcPts val="0"/>
              </a:spcAft>
              <a:buClr>
                <a:schemeClr val="dk1"/>
              </a:buClr>
              <a:buSzPct val="59259"/>
              <a:buNone/>
            </a:pPr>
            <a:endParaRPr sz="2700">
              <a:solidFill>
                <a:srgbClr val="555555"/>
              </a:solidFill>
              <a:latin typeface="Arial"/>
              <a:ea typeface="Arial"/>
              <a:cs typeface="Arial"/>
              <a:sym typeface="Arial"/>
            </a:endParaRPr>
          </a:p>
          <a:p>
            <a:pPr marL="228600" lvl="0" indent="-146050" algn="l" rtl="0">
              <a:lnSpc>
                <a:spcPct val="90000"/>
              </a:lnSpc>
              <a:spcBef>
                <a:spcPts val="1000"/>
              </a:spcBef>
              <a:spcAft>
                <a:spcPts val="0"/>
              </a:spcAft>
              <a:buClr>
                <a:schemeClr val="dk1"/>
              </a:buClr>
              <a:buSzPct val="100000"/>
              <a:buNone/>
            </a:pPr>
            <a:endParaRPr sz="1300">
              <a:solidFill>
                <a:srgbClr val="555555"/>
              </a:solidFill>
              <a:latin typeface="Arial"/>
              <a:ea typeface="Arial"/>
              <a:cs typeface="Arial"/>
              <a:sym typeface="Arial"/>
            </a:endParaRPr>
          </a:p>
          <a:p>
            <a:pPr marL="228600" lvl="0" indent="-146050" algn="l" rtl="0">
              <a:lnSpc>
                <a:spcPct val="90000"/>
              </a:lnSpc>
              <a:spcBef>
                <a:spcPts val="1000"/>
              </a:spcBef>
              <a:spcAft>
                <a:spcPts val="0"/>
              </a:spcAft>
              <a:buClr>
                <a:schemeClr val="dk1"/>
              </a:buClr>
              <a:buSzPct val="100000"/>
              <a:buNone/>
            </a:pPr>
            <a:endParaRPr sz="1300">
              <a:solidFill>
                <a:srgbClr val="555555"/>
              </a:solidFill>
              <a:latin typeface="Arial"/>
              <a:ea typeface="Arial"/>
              <a:cs typeface="Arial"/>
              <a:sym typeface="Arial"/>
            </a:endParaRPr>
          </a:p>
          <a:p>
            <a:pPr marL="228600" lvl="0" indent="-146050" algn="l" rtl="0">
              <a:lnSpc>
                <a:spcPct val="90000"/>
              </a:lnSpc>
              <a:spcBef>
                <a:spcPts val="1000"/>
              </a:spcBef>
              <a:spcAft>
                <a:spcPts val="0"/>
              </a:spcAft>
              <a:buClr>
                <a:schemeClr val="dk1"/>
              </a:buClr>
              <a:buSzPct val="100000"/>
              <a:buNone/>
            </a:pPr>
            <a:endParaRPr sz="1300">
              <a:solidFill>
                <a:srgbClr val="555555"/>
              </a:solidFill>
              <a:latin typeface="Arial"/>
              <a:ea typeface="Arial"/>
              <a:cs typeface="Arial"/>
              <a:sym typeface="Arial"/>
            </a:endParaRPr>
          </a:p>
        </p:txBody>
      </p:sp>
      <p:pic>
        <p:nvPicPr>
          <p:cNvPr id="263" name="Google Shape;263;p18"/>
          <p:cNvPicPr preferRelativeResize="0"/>
          <p:nvPr/>
        </p:nvPicPr>
        <p:blipFill rotWithShape="1">
          <a:blip r:embed="rId3">
            <a:alphaModFix/>
          </a:blip>
          <a:srcRect t="13051"/>
          <a:stretch/>
        </p:blipFill>
        <p:spPr>
          <a:xfrm>
            <a:off x="8485625" y="439450"/>
            <a:ext cx="3202600" cy="2784550"/>
          </a:xfrm>
          <a:prstGeom prst="rect">
            <a:avLst/>
          </a:prstGeom>
          <a:noFill/>
          <a:ln>
            <a:noFill/>
          </a:ln>
        </p:spPr>
      </p:pic>
      <p:sp>
        <p:nvSpPr>
          <p:cNvPr id="264" name="Google Shape;264;p18"/>
          <p:cNvSpPr txBox="1"/>
          <p:nvPr/>
        </p:nvSpPr>
        <p:spPr>
          <a:xfrm flipH="1">
            <a:off x="8485625" y="3308625"/>
            <a:ext cx="3413700" cy="85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rgbClr val="767676"/>
                </a:solidFill>
                <a:highlight>
                  <a:srgbClr val="FFFFFF"/>
                </a:highlight>
              </a:rPr>
              <a:t>Rainwater harvesting system diagram with hose roof water runoff, underground piping, filtering, collecting in tank for domestic use. VectorMine / Getty Images</a:t>
            </a:r>
            <a:endParaRPr>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8"/>
        <p:cNvGrpSpPr/>
        <p:nvPr/>
      </p:nvGrpSpPr>
      <p:grpSpPr>
        <a:xfrm>
          <a:off x="0" y="0"/>
          <a:ext cx="0" cy="0"/>
          <a:chOff x="0" y="0"/>
          <a:chExt cx="0" cy="0"/>
        </a:xfrm>
      </p:grpSpPr>
      <p:sp>
        <p:nvSpPr>
          <p:cNvPr id="269" name="Google Shape;269;p19"/>
          <p:cNvSpPr/>
          <p:nvPr/>
        </p:nvSpPr>
        <p:spPr>
          <a:xfrm rot="-5400000">
            <a:off x="-380997" y="381001"/>
            <a:ext cx="6858001" cy="6095995"/>
          </a:xfrm>
          <a:prstGeom prst="rect">
            <a:avLst/>
          </a:prstGeom>
          <a:solidFill>
            <a:schemeClr val="lt1"/>
          </a:solidFill>
          <a:ln>
            <a:noFill/>
          </a:ln>
          <a:effectLst>
            <a:outerShdw blurRad="381000" dist="101600" sx="99000" sy="99000" algn="l" rotWithShape="0">
              <a:srgbClr val="000000">
                <a:alpha val="1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0" name="Google Shape;270;p19"/>
          <p:cNvSpPr txBox="1">
            <a:spLocks noGrp="1"/>
          </p:cNvSpPr>
          <p:nvPr>
            <p:ph type="title"/>
          </p:nvPr>
        </p:nvSpPr>
        <p:spPr>
          <a:xfrm>
            <a:off x="376350" y="393125"/>
            <a:ext cx="8583900" cy="1501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Individual water conservation measures</a:t>
            </a:r>
            <a:endParaRPr sz="4000"/>
          </a:p>
        </p:txBody>
      </p:sp>
      <p:sp>
        <p:nvSpPr>
          <p:cNvPr id="271" name="Google Shape;271;p19"/>
          <p:cNvSpPr txBox="1">
            <a:spLocks noGrp="1"/>
          </p:cNvSpPr>
          <p:nvPr>
            <p:ph type="body" idx="1"/>
          </p:nvPr>
        </p:nvSpPr>
        <p:spPr>
          <a:xfrm>
            <a:off x="142750" y="3112700"/>
            <a:ext cx="10497300" cy="3639000"/>
          </a:xfrm>
          <a:prstGeom prst="rect">
            <a:avLst/>
          </a:prstGeom>
          <a:noFill/>
          <a:ln>
            <a:noFill/>
          </a:ln>
        </p:spPr>
        <p:txBody>
          <a:bodyPr spcFirstLastPara="1" wrap="square" lIns="91425" tIns="45700" rIns="91425" bIns="45700" anchor="ctr" anchorCtr="0">
            <a:normAutofit/>
          </a:bodyPr>
          <a:lstStyle/>
          <a:p>
            <a:pPr marL="228600" lvl="0" indent="-254000" algn="l" rtl="0">
              <a:lnSpc>
                <a:spcPct val="90000"/>
              </a:lnSpc>
              <a:spcBef>
                <a:spcPts val="0"/>
              </a:spcBef>
              <a:spcAft>
                <a:spcPts val="0"/>
              </a:spcAft>
              <a:buClr>
                <a:schemeClr val="dk1"/>
              </a:buClr>
              <a:buSzPts val="2100"/>
              <a:buChar char="•"/>
            </a:pPr>
            <a:r>
              <a:rPr lang="en-US" sz="2100" b="1" i="1">
                <a:latin typeface="Calibri"/>
                <a:ea typeface="Calibri"/>
                <a:cs typeface="Calibri"/>
                <a:sym typeface="Calibri"/>
              </a:rPr>
              <a:t>Recycle your water wherever, whenever you can.</a:t>
            </a:r>
            <a:r>
              <a:rPr lang="en-US" sz="2100">
                <a:latin typeface="Calibri"/>
                <a:ea typeface="Calibri"/>
                <a:cs typeface="Calibri"/>
                <a:sym typeface="Calibri"/>
              </a:rPr>
              <a:t> Collect the cold water you run before it's hot enough to shower and reuse it</a:t>
            </a:r>
            <a:r>
              <a:rPr lang="en-US" sz="2100"/>
              <a:t>. </a:t>
            </a:r>
            <a:r>
              <a:rPr lang="en-US" sz="2100">
                <a:latin typeface="Calibri"/>
                <a:ea typeface="Calibri"/>
                <a:cs typeface="Calibri"/>
                <a:sym typeface="Calibri"/>
              </a:rPr>
              <a:t> </a:t>
            </a:r>
            <a:r>
              <a:rPr lang="en-US" sz="2100"/>
              <a:t>F</a:t>
            </a:r>
            <a:r>
              <a:rPr lang="en-US" sz="2100">
                <a:latin typeface="Calibri"/>
                <a:ea typeface="Calibri"/>
                <a:cs typeface="Calibri"/>
                <a:sym typeface="Calibri"/>
              </a:rPr>
              <a:t>ood preparation can be collected and used to soak other dishes.</a:t>
            </a:r>
            <a:endParaRPr sz="2100">
              <a:latin typeface="Calibri"/>
              <a:ea typeface="Calibri"/>
              <a:cs typeface="Calibri"/>
              <a:sym typeface="Calibri"/>
            </a:endParaRPr>
          </a:p>
          <a:p>
            <a:pPr marL="228600" lvl="0" indent="-254000" algn="l" rtl="0">
              <a:lnSpc>
                <a:spcPct val="90000"/>
              </a:lnSpc>
              <a:spcBef>
                <a:spcPts val="1000"/>
              </a:spcBef>
              <a:spcAft>
                <a:spcPts val="0"/>
              </a:spcAft>
              <a:buClr>
                <a:schemeClr val="dk1"/>
              </a:buClr>
              <a:buSzPts val="2100"/>
              <a:buChar char="•"/>
            </a:pPr>
            <a:r>
              <a:rPr lang="en-US" sz="2100" b="1" i="1">
                <a:latin typeface="Calibri"/>
                <a:ea typeface="Calibri"/>
                <a:cs typeface="Calibri"/>
                <a:sym typeface="Calibri"/>
              </a:rPr>
              <a:t>Insulate your water pipes.</a:t>
            </a:r>
            <a:r>
              <a:rPr lang="en-US" sz="2100">
                <a:latin typeface="Calibri"/>
                <a:ea typeface="Calibri"/>
                <a:cs typeface="Calibri"/>
                <a:sym typeface="Calibri"/>
              </a:rPr>
              <a:t> You'll get hot water faster, plus avoid wasting water while it heats up.</a:t>
            </a:r>
            <a:endParaRPr sz="2100">
              <a:latin typeface="Calibri"/>
              <a:ea typeface="Calibri"/>
              <a:cs typeface="Calibri"/>
              <a:sym typeface="Calibri"/>
            </a:endParaRPr>
          </a:p>
          <a:p>
            <a:pPr marL="228600" lvl="0" indent="-254000" algn="l" rtl="0">
              <a:lnSpc>
                <a:spcPct val="90000"/>
              </a:lnSpc>
              <a:spcBef>
                <a:spcPts val="1000"/>
              </a:spcBef>
              <a:spcAft>
                <a:spcPts val="0"/>
              </a:spcAft>
              <a:buClr>
                <a:schemeClr val="dk1"/>
              </a:buClr>
              <a:buSzPts val="2100"/>
              <a:buChar char="•"/>
            </a:pPr>
            <a:r>
              <a:rPr lang="en-US" sz="2100" b="1" i="1">
                <a:latin typeface="Calibri"/>
                <a:ea typeface="Calibri"/>
                <a:cs typeface="Calibri"/>
                <a:sym typeface="Calibri"/>
              </a:rPr>
              <a:t>Eat less water-intensive foods. </a:t>
            </a:r>
            <a:r>
              <a:rPr lang="en-US" sz="2100">
                <a:latin typeface="Calibri"/>
                <a:ea typeface="Calibri"/>
                <a:cs typeface="Calibri"/>
                <a:sym typeface="Calibri"/>
              </a:rPr>
              <a:t>All food has a water footprint, but some are much larger than others. </a:t>
            </a:r>
            <a:endParaRPr sz="2100">
              <a:latin typeface="Calibri"/>
              <a:ea typeface="Calibri"/>
              <a:cs typeface="Calibri"/>
              <a:sym typeface="Calibri"/>
            </a:endParaRPr>
          </a:p>
          <a:p>
            <a:pPr marL="228600" lvl="0" indent="-254000" algn="l" rtl="0">
              <a:lnSpc>
                <a:spcPct val="90000"/>
              </a:lnSpc>
              <a:spcBef>
                <a:spcPts val="1000"/>
              </a:spcBef>
              <a:spcAft>
                <a:spcPts val="0"/>
              </a:spcAft>
              <a:buClr>
                <a:schemeClr val="dk1"/>
              </a:buClr>
              <a:buSzPts val="2100"/>
              <a:buChar char="•"/>
            </a:pPr>
            <a:r>
              <a:rPr lang="en-US" sz="2100" b="1" i="1">
                <a:latin typeface="Calibri"/>
                <a:ea typeface="Calibri"/>
                <a:cs typeface="Calibri"/>
                <a:sym typeface="Calibri"/>
              </a:rPr>
              <a:t>Buy less.</a:t>
            </a:r>
            <a:r>
              <a:rPr lang="en-US" sz="2100">
                <a:latin typeface="Calibri"/>
                <a:ea typeface="Calibri"/>
                <a:cs typeface="Calibri"/>
                <a:sym typeface="Calibri"/>
              </a:rPr>
              <a:t> Consumer products are an often-overlooked source of water use, accounting for up to a third of most people's water footprint and buying less of everything. </a:t>
            </a:r>
            <a:endParaRPr sz="2100"/>
          </a:p>
        </p:txBody>
      </p:sp>
      <p:pic>
        <p:nvPicPr>
          <p:cNvPr id="272" name="Google Shape;272;p19"/>
          <p:cNvPicPr preferRelativeResize="0"/>
          <p:nvPr/>
        </p:nvPicPr>
        <p:blipFill>
          <a:blip r:embed="rId3">
            <a:alphaModFix/>
          </a:blip>
          <a:stretch>
            <a:fillRect/>
          </a:stretch>
        </p:blipFill>
        <p:spPr>
          <a:xfrm>
            <a:off x="9156125" y="97975"/>
            <a:ext cx="2757199" cy="307892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6"/>
        <p:cNvGrpSpPr/>
        <p:nvPr/>
      </p:nvGrpSpPr>
      <p:grpSpPr>
        <a:xfrm>
          <a:off x="0" y="0"/>
          <a:ext cx="0" cy="0"/>
          <a:chOff x="0" y="0"/>
          <a:chExt cx="0" cy="0"/>
        </a:xfrm>
      </p:grpSpPr>
      <p:sp>
        <p:nvSpPr>
          <p:cNvPr id="277" name="Google Shape;277;p20"/>
          <p:cNvSpPr/>
          <p:nvPr/>
        </p:nvSpPr>
        <p:spPr>
          <a:xfrm>
            <a:off x="0" y="2"/>
            <a:ext cx="12192000" cy="685799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8" name="Google Shape;278;p20"/>
          <p:cNvSpPr txBox="1">
            <a:spLocks noGrp="1"/>
          </p:cNvSpPr>
          <p:nvPr>
            <p:ph type="title"/>
          </p:nvPr>
        </p:nvSpPr>
        <p:spPr>
          <a:xfrm>
            <a:off x="1416568" y="1586485"/>
            <a:ext cx="2502540" cy="68090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dirty="0"/>
              <a:t>Literature:</a:t>
            </a:r>
            <a:endParaRPr sz="4000" dirty="0"/>
          </a:p>
        </p:txBody>
      </p:sp>
      <p:sp>
        <p:nvSpPr>
          <p:cNvPr id="279" name="Google Shape;279;p20"/>
          <p:cNvSpPr txBox="1">
            <a:spLocks noGrp="1"/>
          </p:cNvSpPr>
          <p:nvPr>
            <p:ph type="body" idx="1"/>
          </p:nvPr>
        </p:nvSpPr>
        <p:spPr>
          <a:xfrm>
            <a:off x="1136400" y="2408525"/>
            <a:ext cx="6173100" cy="3757800"/>
          </a:xfrm>
          <a:prstGeom prst="rect">
            <a:avLst/>
          </a:prstGeom>
          <a:noFill/>
          <a:ln>
            <a:noFill/>
          </a:ln>
        </p:spPr>
        <p:txBody>
          <a:bodyPr spcFirstLastPara="1" wrap="square" lIns="91425" tIns="45700" rIns="91425" bIns="45700" anchor="t" anchorCtr="0">
            <a:normAutofit fontScale="40000" lnSpcReduction="20000"/>
          </a:bodyPr>
          <a:lstStyle/>
          <a:p>
            <a:pPr marL="228600" lvl="0" indent="-190341" algn="l" rtl="0">
              <a:lnSpc>
                <a:spcPct val="90000"/>
              </a:lnSpc>
              <a:spcBef>
                <a:spcPts val="0"/>
              </a:spcBef>
              <a:spcAft>
                <a:spcPts val="0"/>
              </a:spcAft>
              <a:buClr>
                <a:schemeClr val="dk1"/>
              </a:buClr>
              <a:buSzPct val="100000"/>
              <a:buChar char="•"/>
            </a:pPr>
            <a:r>
              <a:rPr lang="en-US" sz="4300" u="sng">
                <a:solidFill>
                  <a:schemeClr val="hlink"/>
                </a:solidFill>
                <a:hlinkClick r:id="rId3"/>
              </a:rPr>
              <a:t>https://www.hsph.harvard.edu/ehep/82-2/</a:t>
            </a:r>
            <a:endParaRPr sz="4300"/>
          </a:p>
          <a:p>
            <a:pPr marL="228600" lvl="0" indent="-190341" algn="l" rtl="0">
              <a:lnSpc>
                <a:spcPct val="90000"/>
              </a:lnSpc>
              <a:spcBef>
                <a:spcPts val="1000"/>
              </a:spcBef>
              <a:spcAft>
                <a:spcPts val="0"/>
              </a:spcAft>
              <a:buClr>
                <a:schemeClr val="dk1"/>
              </a:buClr>
              <a:buSzPct val="100000"/>
              <a:buChar char="•"/>
            </a:pPr>
            <a:r>
              <a:rPr lang="en-US" sz="4300" u="sng">
                <a:solidFill>
                  <a:schemeClr val="hlink"/>
                </a:solidFill>
                <a:hlinkClick r:id="rId4"/>
              </a:rPr>
              <a:t>https://www.researchgate.net/publication/321289637_WATER_POLLUTION-SOURCESEFFECTS_AND_CONTROL</a:t>
            </a:r>
            <a:endParaRPr sz="4300"/>
          </a:p>
          <a:p>
            <a:pPr marL="228600" lvl="0" indent="-190341" algn="l" rtl="0">
              <a:lnSpc>
                <a:spcPct val="90000"/>
              </a:lnSpc>
              <a:spcBef>
                <a:spcPts val="1000"/>
              </a:spcBef>
              <a:spcAft>
                <a:spcPts val="0"/>
              </a:spcAft>
              <a:buClr>
                <a:schemeClr val="dk1"/>
              </a:buClr>
              <a:buSzPct val="100000"/>
              <a:buChar char="•"/>
            </a:pPr>
            <a:r>
              <a:rPr lang="en-US" sz="4300" u="sng">
                <a:solidFill>
                  <a:schemeClr val="hlink"/>
                </a:solidFill>
                <a:hlinkClick r:id="rId5"/>
              </a:rPr>
              <a:t>http://www.sepa.gov.rs/download/pollutantsWater.pdf</a:t>
            </a:r>
            <a:endParaRPr sz="4300"/>
          </a:p>
          <a:p>
            <a:pPr marL="228600" lvl="0" indent="-191690" algn="l" rtl="0">
              <a:lnSpc>
                <a:spcPct val="90000"/>
              </a:lnSpc>
              <a:spcBef>
                <a:spcPts val="1000"/>
              </a:spcBef>
              <a:spcAft>
                <a:spcPts val="0"/>
              </a:spcAft>
              <a:buClr>
                <a:schemeClr val="dk1"/>
              </a:buClr>
              <a:buSzPct val="100000"/>
              <a:buChar char="•"/>
            </a:pPr>
            <a:r>
              <a:rPr lang="en-US" sz="4365" u="sng">
                <a:solidFill>
                  <a:schemeClr val="hlink"/>
                </a:solidFill>
                <a:hlinkClick r:id="rId6"/>
              </a:rPr>
              <a:t>https://teachersinstitute.yale.edu/curriculum/units/2017/2/17.02.10.x.html</a:t>
            </a:r>
            <a:endParaRPr sz="4365"/>
          </a:p>
          <a:p>
            <a:pPr marL="228600" lvl="0" indent="-191690" algn="l" rtl="0">
              <a:lnSpc>
                <a:spcPct val="90000"/>
              </a:lnSpc>
              <a:spcBef>
                <a:spcPts val="1000"/>
              </a:spcBef>
              <a:spcAft>
                <a:spcPts val="0"/>
              </a:spcAft>
              <a:buClr>
                <a:schemeClr val="dk1"/>
              </a:buClr>
              <a:buSzPct val="100000"/>
              <a:buChar char="•"/>
            </a:pPr>
            <a:r>
              <a:rPr lang="en-US" sz="4365" u="sng">
                <a:solidFill>
                  <a:schemeClr val="hlink"/>
                </a:solidFill>
                <a:hlinkClick r:id="rId7"/>
              </a:rPr>
              <a:t>https://theberkey.com/pages/a-guide-to-water-conservation</a:t>
            </a:r>
            <a:endParaRPr sz="4365"/>
          </a:p>
          <a:p>
            <a:pPr marL="228600" lvl="0" indent="-191690" algn="l" rtl="0">
              <a:lnSpc>
                <a:spcPct val="90000"/>
              </a:lnSpc>
              <a:spcBef>
                <a:spcPts val="1000"/>
              </a:spcBef>
              <a:spcAft>
                <a:spcPts val="0"/>
              </a:spcAft>
              <a:buClr>
                <a:schemeClr val="dk1"/>
              </a:buClr>
              <a:buSzPct val="100000"/>
              <a:buChar char="•"/>
            </a:pPr>
            <a:r>
              <a:rPr lang="en-US" sz="4365" u="sng">
                <a:solidFill>
                  <a:schemeClr val="hlink"/>
                </a:solidFill>
                <a:hlinkClick r:id="rId8"/>
              </a:rPr>
              <a:t>https://www.epa.gov/enforcement/water-enforcement</a:t>
            </a:r>
            <a:endParaRPr sz="4365"/>
          </a:p>
          <a:p>
            <a:pPr marL="228600" lvl="0" indent="-191690" algn="l" rtl="0">
              <a:lnSpc>
                <a:spcPct val="90000"/>
              </a:lnSpc>
              <a:spcBef>
                <a:spcPts val="1000"/>
              </a:spcBef>
              <a:spcAft>
                <a:spcPts val="0"/>
              </a:spcAft>
              <a:buSzPct val="100000"/>
              <a:buChar char="•"/>
            </a:pPr>
            <a:r>
              <a:rPr lang="en-US" sz="4365" u="sng">
                <a:solidFill>
                  <a:schemeClr val="hlink"/>
                </a:solidFill>
                <a:hlinkClick r:id="rId9"/>
              </a:rPr>
              <a:t>https://www.aslo.org/what-is-aquatic-science/earths-water-resources/</a:t>
            </a:r>
            <a:endParaRPr sz="4365"/>
          </a:p>
          <a:p>
            <a:pPr marL="228600" lvl="0" indent="-101600" algn="l" rtl="0">
              <a:lnSpc>
                <a:spcPct val="90000"/>
              </a:lnSpc>
              <a:spcBef>
                <a:spcPts val="1000"/>
              </a:spcBef>
              <a:spcAft>
                <a:spcPts val="0"/>
              </a:spcAft>
              <a:buClr>
                <a:schemeClr val="dk1"/>
              </a:buClr>
              <a:buSzPct val="53333"/>
              <a:buNone/>
            </a:pPr>
            <a:endParaRPr sz="3750"/>
          </a:p>
          <a:p>
            <a:pPr marL="228600" lvl="0" indent="-101600" algn="l" rtl="0">
              <a:lnSpc>
                <a:spcPct val="90000"/>
              </a:lnSpc>
              <a:spcBef>
                <a:spcPts val="1000"/>
              </a:spcBef>
              <a:spcAft>
                <a:spcPts val="0"/>
              </a:spcAft>
              <a:buClr>
                <a:schemeClr val="dk1"/>
              </a:buClr>
              <a:buSzPct val="53333"/>
              <a:buNone/>
            </a:pPr>
            <a:endParaRPr sz="3750"/>
          </a:p>
          <a:p>
            <a:pPr marL="228600" lvl="0" indent="-101600" algn="l" rtl="0">
              <a:lnSpc>
                <a:spcPct val="90000"/>
              </a:lnSpc>
              <a:spcBef>
                <a:spcPts val="1000"/>
              </a:spcBef>
              <a:spcAft>
                <a:spcPts val="0"/>
              </a:spcAft>
              <a:buClr>
                <a:schemeClr val="dk1"/>
              </a:buClr>
              <a:buSzPct val="53333"/>
              <a:buNone/>
            </a:pPr>
            <a:endParaRPr sz="3750"/>
          </a:p>
          <a:p>
            <a:pPr marL="228600" lvl="0" indent="-101600" algn="l" rtl="0">
              <a:lnSpc>
                <a:spcPct val="90000"/>
              </a:lnSpc>
              <a:spcBef>
                <a:spcPts val="1000"/>
              </a:spcBef>
              <a:spcAft>
                <a:spcPts val="0"/>
              </a:spcAft>
              <a:buClr>
                <a:schemeClr val="dk1"/>
              </a:buClr>
              <a:buSzPct val="53333"/>
              <a:buNone/>
            </a:pPr>
            <a:endParaRPr sz="3750"/>
          </a:p>
          <a:p>
            <a:pPr marL="0" lvl="0" indent="0" algn="l" rtl="0">
              <a:lnSpc>
                <a:spcPct val="90000"/>
              </a:lnSpc>
              <a:spcBef>
                <a:spcPts val="1000"/>
              </a:spcBef>
              <a:spcAft>
                <a:spcPts val="0"/>
              </a:spcAft>
              <a:buClr>
                <a:schemeClr val="dk1"/>
              </a:buClr>
              <a:buSzPct val="53333"/>
              <a:buNone/>
            </a:pPr>
            <a:endParaRPr sz="3750"/>
          </a:p>
          <a:p>
            <a:pPr marL="228600" lvl="0" indent="-101600" algn="l" rtl="0">
              <a:lnSpc>
                <a:spcPct val="90000"/>
              </a:lnSpc>
              <a:spcBef>
                <a:spcPts val="1000"/>
              </a:spcBef>
              <a:spcAft>
                <a:spcPts val="0"/>
              </a:spcAft>
              <a:buClr>
                <a:schemeClr val="dk1"/>
              </a:buClr>
              <a:buSzPct val="100000"/>
              <a:buNone/>
            </a:pPr>
            <a:endParaRPr sz="2000"/>
          </a:p>
          <a:p>
            <a:pPr marL="228600" lvl="0" indent="-101600" algn="l" rtl="0">
              <a:lnSpc>
                <a:spcPct val="90000"/>
              </a:lnSpc>
              <a:spcBef>
                <a:spcPts val="1000"/>
              </a:spcBef>
              <a:spcAft>
                <a:spcPts val="0"/>
              </a:spcAft>
              <a:buClr>
                <a:schemeClr val="dk1"/>
              </a:buClr>
              <a:buSzPct val="100000"/>
              <a:buNone/>
            </a:pPr>
            <a:endParaRPr sz="2000"/>
          </a:p>
        </p:txBody>
      </p:sp>
      <p:pic>
        <p:nvPicPr>
          <p:cNvPr id="280" name="Google Shape;280;p20" descr="Close up of heart shaped pages of a book"/>
          <p:cNvPicPr preferRelativeResize="0"/>
          <p:nvPr/>
        </p:nvPicPr>
        <p:blipFill rotWithShape="1">
          <a:blip r:embed="rId10">
            <a:alphaModFix/>
          </a:blip>
          <a:srcRect l="28647" r="28954" b="-9"/>
          <a:stretch/>
        </p:blipFill>
        <p:spPr>
          <a:xfrm>
            <a:off x="8115300" y="-12515"/>
            <a:ext cx="4076700" cy="6418631"/>
          </a:xfrm>
          <a:prstGeom prst="rect">
            <a:avLst/>
          </a:prstGeom>
          <a:noFill/>
          <a:ln>
            <a:noFill/>
          </a:ln>
        </p:spPr>
      </p:pic>
      <p:sp>
        <p:nvSpPr>
          <p:cNvPr id="281" name="Google Shape;281;p20"/>
          <p:cNvSpPr/>
          <p:nvPr/>
        </p:nvSpPr>
        <p:spPr>
          <a:xfrm flipH="1">
            <a:off x="0" y="6406116"/>
            <a:ext cx="12191998" cy="461774"/>
          </a:xfrm>
          <a:prstGeom prst="rect">
            <a:avLst/>
          </a:prstGeom>
          <a:gradFill>
            <a:gsLst>
              <a:gs pos="0">
                <a:srgbClr val="000000"/>
              </a:gs>
              <a:gs pos="70000">
                <a:srgbClr val="2F5496"/>
              </a:gs>
              <a:gs pos="100000">
                <a:srgbClr val="2F5496"/>
              </a:gs>
            </a:gsLst>
            <a:lin ang="15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20"/>
          <p:cNvSpPr/>
          <p:nvPr/>
        </p:nvSpPr>
        <p:spPr>
          <a:xfrm flipH="1">
            <a:off x="8115300" y="6406115"/>
            <a:ext cx="4076698" cy="464399"/>
          </a:xfrm>
          <a:prstGeom prst="rect">
            <a:avLst/>
          </a:prstGeom>
          <a:gradFill>
            <a:gsLst>
              <a:gs pos="0">
                <a:srgbClr val="000000">
                  <a:alpha val="45882"/>
                </a:srgbClr>
              </a:gs>
              <a:gs pos="19000">
                <a:srgbClr val="000000">
                  <a:alpha val="45882"/>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 name="Google Shape;85;p1"/>
          <p:cNvPicPr preferRelativeResize="0"/>
          <p:nvPr/>
        </p:nvPicPr>
        <p:blipFill>
          <a:blip r:embed="rId11">
            <a:alphaModFix/>
          </a:blip>
          <a:stretch>
            <a:fillRect/>
          </a:stretch>
        </p:blipFill>
        <p:spPr>
          <a:xfrm>
            <a:off x="11347554" y="124112"/>
            <a:ext cx="712624" cy="1036207"/>
          </a:xfrm>
          <a:prstGeom prst="rect">
            <a:avLst/>
          </a:prstGeom>
          <a:noFill/>
          <a:ln>
            <a:noFill/>
          </a:ln>
        </p:spPr>
      </p:pic>
      <p:pic>
        <p:nvPicPr>
          <p:cNvPr id="9" name="Google Shape;86;p1"/>
          <p:cNvPicPr preferRelativeResize="0"/>
          <p:nvPr/>
        </p:nvPicPr>
        <p:blipFill>
          <a:blip r:embed="rId12">
            <a:alphaModFix/>
          </a:blip>
          <a:stretch>
            <a:fillRect/>
          </a:stretch>
        </p:blipFill>
        <p:spPr>
          <a:xfrm>
            <a:off x="-3" y="0"/>
            <a:ext cx="2833143" cy="1603948"/>
          </a:xfrm>
          <a:prstGeom prst="rect">
            <a:avLst/>
          </a:prstGeom>
          <a:noFill/>
          <a:ln>
            <a:noFill/>
          </a:ln>
        </p:spPr>
      </p:pic>
      <p:pic>
        <p:nvPicPr>
          <p:cNvPr id="10" name="Google Shape;87;p1"/>
          <p:cNvPicPr preferRelativeResize="0"/>
          <p:nvPr/>
        </p:nvPicPr>
        <p:blipFill rotWithShape="1">
          <a:blip r:embed="rId13">
            <a:alphaModFix/>
          </a:blip>
          <a:srcRect t="-1070"/>
          <a:stretch/>
        </p:blipFill>
        <p:spPr>
          <a:xfrm>
            <a:off x="119466" y="6277479"/>
            <a:ext cx="1559433" cy="470687"/>
          </a:xfrm>
          <a:prstGeom prst="rect">
            <a:avLst/>
          </a:prstGeom>
          <a:noFill/>
          <a:ln>
            <a:noFill/>
          </a:ln>
        </p:spPr>
      </p:pic>
      <p:pic>
        <p:nvPicPr>
          <p:cNvPr id="11" name="Slika 1" descr="Slika na kojoj se nalazi tekst, Font, Električno plavo, logotip&#10;&#10;Opis je automatski generisan">
            <a:extLst>
              <a:ext uri="{FF2B5EF4-FFF2-40B4-BE49-F238E27FC236}">
                <a16:creationId xmlns:a16="http://schemas.microsoft.com/office/drawing/2014/main" id="{D8CBADBC-D143-9672-6BE9-F1AF82F3EC0C}"/>
              </a:ext>
            </a:extLst>
          </p:cNvPr>
          <p:cNvPicPr>
            <a:picLocks noChangeAspect="1"/>
          </p:cNvPicPr>
          <p:nvPr/>
        </p:nvPicPr>
        <p:blipFill>
          <a:blip r:embed="rId14"/>
          <a:stretch>
            <a:fillRect/>
          </a:stretch>
        </p:blipFill>
        <p:spPr>
          <a:xfrm>
            <a:off x="9258036" y="5992669"/>
            <a:ext cx="2802142" cy="747687"/>
          </a:xfrm>
          <a:prstGeom prst="rect">
            <a:avLst/>
          </a:prstGeom>
        </p:spPr>
      </p:pic>
    </p:spTree>
  </p:cSld>
  <p:clrMapOvr>
    <a:masterClrMapping/>
  </p:clrMapOvr>
</p:sld>
</file>

<file path=ppt/theme/theme1.xml><?xml version="1.0" encoding="utf-8"?>
<a:theme xmlns:a="http://schemas.openxmlformats.org/drawingml/2006/main" name="Office tema">
  <a:themeElements>
    <a:clrScheme name="Kancelarij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966</Words>
  <Application>Microsoft Office PowerPoint</Application>
  <PresentationFormat>Geniş ekran</PresentationFormat>
  <Paragraphs>181</Paragraphs>
  <Slides>20</Slides>
  <Notes>20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20</vt:i4>
      </vt:variant>
    </vt:vector>
  </HeadingPairs>
  <TitlesOfParts>
    <vt:vector size="25" baseType="lpstr">
      <vt:lpstr>Lora</vt:lpstr>
      <vt:lpstr>Calibri</vt:lpstr>
      <vt:lpstr>Arial</vt:lpstr>
      <vt:lpstr>Helvetica Neue</vt:lpstr>
      <vt:lpstr>Office tema</vt:lpstr>
      <vt:lpstr>Ecology: Water resources; Water pollution; Diseases caused by polluted water; preserving water</vt:lpstr>
      <vt:lpstr>Importance of water</vt:lpstr>
      <vt:lpstr>Water resources</vt:lpstr>
      <vt:lpstr>Sources of fresh water – surface water</vt:lpstr>
      <vt:lpstr>Ground or subsurface water</vt:lpstr>
      <vt:lpstr>Under river flow</vt:lpstr>
      <vt:lpstr>Frozen water</vt:lpstr>
      <vt:lpstr>Desalination</vt:lpstr>
      <vt:lpstr>Climate change impact</vt:lpstr>
      <vt:lpstr>Water pollution</vt:lpstr>
      <vt:lpstr>Sources of water pollution</vt:lpstr>
      <vt:lpstr>Water pollution - sources</vt:lpstr>
      <vt:lpstr>Water pollutants</vt:lpstr>
      <vt:lpstr>Effects of water pollution on human health</vt:lpstr>
      <vt:lpstr>Inorganic sources and desaeses</vt:lpstr>
      <vt:lpstr>Biological contaminants</vt:lpstr>
      <vt:lpstr>Water conservation</vt:lpstr>
      <vt:lpstr>Strategies that can aid water  preservation activities</vt:lpstr>
      <vt:lpstr>Individual water conservation measures</vt:lpstr>
      <vt:lpstr>Literature: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Ecology: Water resources; Water pollution; Diseases caused by polluted water; preserving water</dc:title>
  <dc:creator>pc</dc:creator>
  <cp:lastModifiedBy>pc</cp:lastModifiedBy>
  <cp:revision>18</cp:revision>
  <dcterms:created xsi:type="dcterms:W3CDTF">2023-08-12T13:02:11Z</dcterms:created>
  <dcterms:modified xsi:type="dcterms:W3CDTF">2024-07-05T23:07:24Z</dcterms:modified>
</cp:coreProperties>
</file>