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66"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276"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920835" y="1346948"/>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5" y="4299698"/>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5"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all" baseline="0">
                <a:blipFill dpi="0" rotWithShape="1">
                  <a:blip r:embed="rId4"/>
                  <a:srcRect/>
                  <a:tile tx="6350" ty="-127000" sx="65000" sy="64000" flip="none" algn="tl"/>
                </a:blip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1650">
                <a:solidFill>
                  <a:schemeClr val="tx1"/>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7/5/2024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4" y="4289334"/>
            <a:ext cx="1193868" cy="640080"/>
          </a:xfrm>
        </p:spPr>
        <p:txBody>
          <a:bodyPr/>
          <a:lstStyle>
            <a:lvl1pPr>
              <a:defRPr sz="2100"/>
            </a:lvl1pPr>
          </a:lstStyle>
          <a:p>
            <a:fld id="{4FAB73BC-B049-4115-A692-8D63A059BFB8}" type="slidenum">
              <a:rPr lang="en-US" dirty="0"/>
              <a:pPr/>
              <a:t>‹#›</a:t>
            </a:fld>
            <a:endParaRPr lang="en-US" dirty="0"/>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7/5/2024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6000"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2165775" y="5020056"/>
            <a:ext cx="9052560" cy="1066800"/>
          </a:xfrm>
        </p:spPr>
        <p:txBody>
          <a:bodyPr anchor="t">
            <a:normAutofit/>
          </a:bodyPr>
          <a:lstStyle>
            <a:lvl1pPr marL="0" indent="0">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8593668" y="6272786"/>
            <a:ext cx="2644309" cy="365125"/>
          </a:xfrm>
        </p:spPr>
        <p:txBody>
          <a:bodyPr/>
          <a:lstStyle/>
          <a:p>
            <a:fld id="{C6F822A4-8DA6-4447-9B1F-C5DB58435268}" type="datetimeFigureOut">
              <a:rPr lang="en-US" dirty="0"/>
              <a:t>7/5/2024</a:t>
            </a:fld>
            <a:endParaRPr lang="en-US" dirty="0"/>
          </a:p>
        </p:txBody>
      </p:sp>
      <p:sp>
        <p:nvSpPr>
          <p:cNvPr id="5" name="Footer Placeholder 4"/>
          <p:cNvSpPr>
            <a:spLocks noGrp="1"/>
          </p:cNvSpPr>
          <p:nvPr>
            <p:ph type="ftr" sz="quarter" idx="11"/>
          </p:nvPr>
        </p:nvSpPr>
        <p:spPr>
          <a:xfrm>
            <a:off x="2182708" y="6272786"/>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1" y="2506133"/>
            <a:ext cx="1188299" cy="720332"/>
          </a:xfrm>
        </p:spPr>
        <p:txBody>
          <a:bodyPr/>
          <a:lstStyle>
            <a:lvl1pPr>
              <a:defRPr sz="2100"/>
            </a:lvl1pPr>
          </a:lstStyle>
          <a:p>
            <a:fld id="{4FAB73BC-B049-4115-A692-8D63A059BFB8}" type="slidenum">
              <a:rPr lang="en-US" dirty="0"/>
              <a:pPr/>
              <a:t>‹#›</a:t>
            </a:fld>
            <a:endParaRPr lang="en-US" dirty="0"/>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7/5/2024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1500" b="1">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Content Placeholder 3"/>
          <p:cNvSpPr>
            <a:spLocks noGrp="1"/>
          </p:cNvSpPr>
          <p:nvPr>
            <p:ph sz="half" idx="2"/>
          </p:nvPr>
        </p:nvSpPr>
        <p:spPr>
          <a:xfrm>
            <a:off x="1069848" y="2743200"/>
            <a:ext cx="4754880" cy="329184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1500" b="1">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Content Placeholder 5"/>
          <p:cNvSpPr>
            <a:spLocks noGrp="1"/>
          </p:cNvSpPr>
          <p:nvPr>
            <p:ph sz="quarter" idx="4"/>
          </p:nvPr>
        </p:nvSpPr>
        <p:spPr>
          <a:xfrm>
            <a:off x="6364224" y="2743200"/>
            <a:ext cx="4754880" cy="3291840"/>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7/5/2024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7/5/2024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7/5/2024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8303741" y="2"/>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400" b="1"/>
            </a:lvl1pPr>
          </a:lstStyle>
          <a:p>
            <a:r>
              <a:rPr lang="tr-TR"/>
              <a:t>Asıl başlık stilini düzenlemek için tıklayın</a:t>
            </a:r>
            <a:endParaRPr lang="en-US" dirty="0"/>
          </a:p>
        </p:txBody>
      </p:sp>
      <p:sp>
        <p:nvSpPr>
          <p:cNvPr id="3" name="Content Placeholder 2"/>
          <p:cNvSpPr>
            <a:spLocks noGrp="1"/>
          </p:cNvSpPr>
          <p:nvPr>
            <p:ph idx="1"/>
          </p:nvPr>
        </p:nvSpPr>
        <p:spPr>
          <a:xfrm>
            <a:off x="838200" y="685800"/>
            <a:ext cx="6711696" cy="5020056"/>
          </a:xfrm>
        </p:spPr>
        <p:txBody>
          <a:bodyPr/>
          <a:lstStyle>
            <a:lvl1pPr>
              <a:defRPr sz="150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750"/>
              </a:spcBef>
              <a:buNone/>
              <a:defRPr sz="1050">
                <a:solidFill>
                  <a:schemeClr val="accent1">
                    <a:lumMod val="7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DA16AA21-1863-4931-97CB-99D0A168701B}" type="datetimeFigureOut">
              <a:rPr lang="en-US" dirty="0"/>
              <a:t>7/5/2024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Rectangle 10"/>
          <p:cNvSpPr/>
          <p:nvPr/>
        </p:nvSpPr>
        <p:spPr>
          <a:xfrm>
            <a:off x="8303741" y="2"/>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400" b="1"/>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 y="0"/>
            <a:ext cx="8303740" cy="6858000"/>
          </a:xfrm>
          <a:solidFill>
            <a:schemeClr val="tx2">
              <a:lumMod val="20000"/>
              <a:lumOff val="80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tr-TR"/>
              <a:t>Resim eklemek için simgeye tıklayın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750"/>
              </a:spcBef>
              <a:buNone/>
              <a:defRPr sz="1050">
                <a:solidFill>
                  <a:schemeClr val="accent1">
                    <a:lumMod val="7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772C379-9A7C-4C87-A116-CBE9F58B04C5}" type="datetimeFigureOut">
              <a:rPr lang="en-US" dirty="0"/>
              <a:t>7/5/2024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7/5/2024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533400"/>
            <a:ext cx="2552700" cy="5638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066801" y="533400"/>
            <a:ext cx="7505700" cy="5638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7/5/2024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964424" y="6272786"/>
            <a:ext cx="3273552" cy="365125"/>
          </a:xfrm>
          <a:prstGeom prst="rect">
            <a:avLst/>
          </a:prstGeom>
        </p:spPr>
        <p:txBody>
          <a:bodyPr vert="horz" lIns="91440" tIns="45720" rIns="91440" bIns="45720" rtlCol="0" anchor="ctr"/>
          <a:lstStyle>
            <a:lvl1pPr algn="r">
              <a:defRPr sz="825">
                <a:solidFill>
                  <a:schemeClr val="tx2"/>
                </a:solidFill>
              </a:defRPr>
            </a:lvl1pPr>
          </a:lstStyle>
          <a:p>
            <a:fld id="{8664C608-40B1-4030-A28D-5B74BC98ADCE}" type="datetimeFigureOut">
              <a:rPr lang="en-US" dirty="0"/>
              <a:t>7/5/2024</a:t>
            </a:fld>
            <a:endParaRPr lang="en-US" dirty="0"/>
          </a:p>
        </p:txBody>
      </p:sp>
      <p:sp>
        <p:nvSpPr>
          <p:cNvPr id="5" name="Footer Placeholder 4"/>
          <p:cNvSpPr>
            <a:spLocks noGrp="1"/>
          </p:cNvSpPr>
          <p:nvPr>
            <p:ph type="ftr" sz="quarter" idx="3"/>
          </p:nvPr>
        </p:nvSpPr>
        <p:spPr>
          <a:xfrm>
            <a:off x="1088136" y="6272786"/>
            <a:ext cx="6327648" cy="365125"/>
          </a:xfrm>
          <a:prstGeom prst="rect">
            <a:avLst/>
          </a:prstGeom>
        </p:spPr>
        <p:txBody>
          <a:bodyPr vert="horz" lIns="91440" tIns="45720" rIns="91440" bIns="45720" rtlCol="0" anchor="ctr"/>
          <a:lstStyle>
            <a:lvl1pPr algn="l">
              <a:defRPr sz="825">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6"/>
            <a:ext cx="640080" cy="365125"/>
          </a:xfrm>
          <a:prstGeom prst="rect">
            <a:avLst/>
          </a:prstGeom>
        </p:spPr>
        <p:txBody>
          <a:bodyPr vert="horz" lIns="91440" tIns="45720" rIns="91440" bIns="45720" rtlCol="0" anchor="ctr"/>
          <a:lstStyle>
            <a:lvl1pPr algn="ctr">
              <a:defRPr sz="105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ransition spd="slow">
    <p:wipe/>
  </p:transition>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9.jpg"/><Relationship Id="rId2" Type="http://schemas.openxmlformats.org/officeDocument/2006/relationships/image" Target="../media/image10.pn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9.jp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9.jpg"/><Relationship Id="rId2" Type="http://schemas.openxmlformats.org/officeDocument/2006/relationships/image" Target="../media/image18.jpeg"/><Relationship Id="rId1" Type="http://schemas.openxmlformats.org/officeDocument/2006/relationships/slideLayout" Target="../slideLayouts/slideLayout9.xml"/><Relationship Id="rId6" Type="http://schemas.openxmlformats.org/officeDocument/2006/relationships/image" Target="../media/image22.jpeg"/><Relationship Id="rId11" Type="http://schemas.openxmlformats.org/officeDocument/2006/relationships/image" Target="../media/image8.png"/><Relationship Id="rId5" Type="http://schemas.openxmlformats.org/officeDocument/2006/relationships/image" Target="../media/image21.jpeg"/><Relationship Id="rId10" Type="http://schemas.openxmlformats.org/officeDocument/2006/relationships/image" Target="../media/image7.png"/><Relationship Id="rId4" Type="http://schemas.openxmlformats.org/officeDocument/2006/relationships/image" Target="../media/image20.jpe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9.jpg"/><Relationship Id="rId2" Type="http://schemas.openxmlformats.org/officeDocument/2006/relationships/image" Target="../media/image25.jpe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E8693E-1086-D042-97A4-2CDE26DE19D5}"/>
              </a:ext>
            </a:extLst>
          </p:cNvPr>
          <p:cNvSpPr>
            <a:spLocks noGrp="1"/>
          </p:cNvSpPr>
          <p:nvPr>
            <p:ph type="ctrTitle"/>
          </p:nvPr>
        </p:nvSpPr>
        <p:spPr>
          <a:xfrm>
            <a:off x="1871739" y="1775697"/>
            <a:ext cx="8448515" cy="1381866"/>
          </a:xfrm>
        </p:spPr>
        <p:txBody>
          <a:bodyPr/>
          <a:lstStyle/>
          <a:p>
            <a:pPr algn="ctr"/>
            <a:r>
              <a:rPr lang="tr-TR" sz="6600" dirty="0" err="1"/>
              <a:t>Türkiye's</a:t>
            </a:r>
            <a:r>
              <a:rPr lang="tr-TR" sz="6600" dirty="0"/>
              <a:t> </a:t>
            </a:r>
            <a:r>
              <a:rPr lang="tr-TR" sz="6600" dirty="0" err="1"/>
              <a:t>water</a:t>
            </a:r>
            <a:r>
              <a:rPr lang="tr-TR" sz="6600" dirty="0"/>
              <a:t> </a:t>
            </a:r>
            <a:r>
              <a:rPr lang="tr-TR" sz="6600" dirty="0" err="1"/>
              <a:t>polIcy</a:t>
            </a:r>
            <a:endParaRPr lang="tr-TR" sz="6600" dirty="0"/>
          </a:p>
        </p:txBody>
      </p:sp>
      <p:sp>
        <p:nvSpPr>
          <p:cNvPr id="3" name="Metin kutusu 2">
            <a:extLst>
              <a:ext uri="{FF2B5EF4-FFF2-40B4-BE49-F238E27FC236}">
                <a16:creationId xmlns:a16="http://schemas.microsoft.com/office/drawing/2014/main" id="{A5D3CECE-27CC-DE29-B171-D6F03452E132}"/>
              </a:ext>
            </a:extLst>
          </p:cNvPr>
          <p:cNvSpPr txBox="1"/>
          <p:nvPr/>
        </p:nvSpPr>
        <p:spPr>
          <a:xfrm>
            <a:off x="662062" y="4637590"/>
            <a:ext cx="10867868" cy="1077218"/>
          </a:xfrm>
          <a:prstGeom prst="rect">
            <a:avLst/>
          </a:prstGeom>
          <a:noFill/>
        </p:spPr>
        <p:txBody>
          <a:bodyPr wrap="square" rtlCol="0" anchor="ctr">
            <a:spAutoFit/>
          </a:bodyPr>
          <a:lstStyle/>
          <a:p>
            <a:pPr algn="ctr"/>
            <a:r>
              <a:rPr lang="tr-TR" sz="3200" dirty="0">
                <a:solidFill>
                  <a:srgbClr val="FF0000"/>
                </a:solidFill>
                <a:latin typeface="Colonna MT" panose="04020805060202030203" pitchFamily="82" charset="0"/>
              </a:rPr>
              <a:t>ALARM RINGS FOR ALL OF US:</a:t>
            </a:r>
          </a:p>
          <a:p>
            <a:pPr algn="ctr"/>
            <a:r>
              <a:rPr lang="tr-TR" sz="3200" dirty="0">
                <a:solidFill>
                  <a:srgbClr val="FF0000"/>
                </a:solidFill>
                <a:latin typeface="Colonna MT" panose="04020805060202030203" pitchFamily="82" charset="0"/>
              </a:rPr>
              <a:t>SAVE WATER! </a:t>
            </a:r>
            <a:endParaRPr lang="tr-TR" sz="3200" dirty="0">
              <a:solidFill>
                <a:schemeClr val="bg1">
                  <a:lumMod val="90000"/>
                </a:schemeClr>
              </a:solidFill>
            </a:endParaRPr>
          </a:p>
        </p:txBody>
      </p:sp>
      <p:pic>
        <p:nvPicPr>
          <p:cNvPr id="4" name="Picture 3">
            <a:extLst>
              <a:ext uri="{FF2B5EF4-FFF2-40B4-BE49-F238E27FC236}">
                <a16:creationId xmlns:a16="http://schemas.microsoft.com/office/drawing/2014/main" id="{D3F2BFE8-B250-DFF0-9491-8C7FC080B3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8677" y="3157563"/>
            <a:ext cx="1394637" cy="917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Resim 5">
            <a:extLst>
              <a:ext uri="{FF2B5EF4-FFF2-40B4-BE49-F238E27FC236}">
                <a16:creationId xmlns:a16="http://schemas.microsoft.com/office/drawing/2014/main" id="{70CBD3AC-501B-FAA8-196F-FCE8E60E3837}"/>
              </a:ext>
            </a:extLst>
          </p:cNvPr>
          <p:cNvPicPr>
            <a:picLocks noChangeAspect="1"/>
          </p:cNvPicPr>
          <p:nvPr/>
        </p:nvPicPr>
        <p:blipFill>
          <a:blip r:embed="rId3"/>
          <a:stretch>
            <a:fillRect/>
          </a:stretch>
        </p:blipFill>
        <p:spPr>
          <a:xfrm>
            <a:off x="237086" y="5816184"/>
            <a:ext cx="849952" cy="795595"/>
          </a:xfrm>
          <a:prstGeom prst="rect">
            <a:avLst/>
          </a:prstGeom>
        </p:spPr>
      </p:pic>
      <p:pic>
        <p:nvPicPr>
          <p:cNvPr id="8" name="Resim 7">
            <a:extLst>
              <a:ext uri="{FF2B5EF4-FFF2-40B4-BE49-F238E27FC236}">
                <a16:creationId xmlns:a16="http://schemas.microsoft.com/office/drawing/2014/main" id="{DAAE55A7-12F6-F8DC-C9FF-AD1C4547F4D1}"/>
              </a:ext>
            </a:extLst>
          </p:cNvPr>
          <p:cNvPicPr>
            <a:picLocks noChangeAspect="1"/>
          </p:cNvPicPr>
          <p:nvPr/>
        </p:nvPicPr>
        <p:blipFill>
          <a:blip r:embed="rId4"/>
          <a:stretch>
            <a:fillRect/>
          </a:stretch>
        </p:blipFill>
        <p:spPr>
          <a:xfrm>
            <a:off x="0" y="0"/>
            <a:ext cx="2608289" cy="1056606"/>
          </a:xfrm>
          <a:prstGeom prst="rect">
            <a:avLst/>
          </a:prstGeom>
        </p:spPr>
      </p:pic>
      <p:pic>
        <p:nvPicPr>
          <p:cNvPr id="12" name="Resim 11">
            <a:extLst>
              <a:ext uri="{FF2B5EF4-FFF2-40B4-BE49-F238E27FC236}">
                <a16:creationId xmlns:a16="http://schemas.microsoft.com/office/drawing/2014/main" id="{4067723D-D7D5-B2C8-4C84-7441AC38F898}"/>
              </a:ext>
            </a:extLst>
          </p:cNvPr>
          <p:cNvPicPr>
            <a:picLocks noChangeAspect="1"/>
          </p:cNvPicPr>
          <p:nvPr/>
        </p:nvPicPr>
        <p:blipFill>
          <a:blip r:embed="rId5"/>
          <a:stretch>
            <a:fillRect/>
          </a:stretch>
        </p:blipFill>
        <p:spPr>
          <a:xfrm>
            <a:off x="11262532" y="246221"/>
            <a:ext cx="746888" cy="1056606"/>
          </a:xfrm>
          <a:prstGeom prst="rect">
            <a:avLst/>
          </a:prstGeom>
        </p:spPr>
      </p:pic>
      <p:pic>
        <p:nvPicPr>
          <p:cNvPr id="5" name="Resim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16449" y="6057900"/>
            <a:ext cx="2615708" cy="548763"/>
          </a:xfrm>
          <a:prstGeom prst="rect">
            <a:avLst/>
          </a:prstGeom>
        </p:spPr>
      </p:pic>
    </p:spTree>
    <p:extLst>
      <p:ext uri="{BB962C8B-B14F-4D97-AF65-F5344CB8AC3E}">
        <p14:creationId xmlns:p14="http://schemas.microsoft.com/office/powerpoint/2010/main" val="967226828"/>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B77D5AB-C554-2731-4950-FA0C1CE0E8B4}"/>
              </a:ext>
            </a:extLst>
          </p:cNvPr>
          <p:cNvSpPr>
            <a:spLocks noGrp="1"/>
          </p:cNvSpPr>
          <p:nvPr>
            <p:ph idx="1"/>
          </p:nvPr>
        </p:nvSpPr>
        <p:spPr>
          <a:xfrm>
            <a:off x="866803" y="769069"/>
            <a:ext cx="5557603" cy="5020056"/>
          </a:xfrm>
        </p:spPr>
        <p:txBody>
          <a:bodyPr>
            <a:noAutofit/>
          </a:bodyPr>
          <a:lstStyle/>
          <a:p>
            <a:pPr algn="just"/>
            <a:r>
              <a:rPr lang="en-US" sz="2000" dirty="0">
                <a:latin typeface="Comic Sans MS" panose="030F0702030302020204" pitchFamily="66" charset="0"/>
              </a:rPr>
              <a:t>Water is a valuable resource whose supply is decreasing day by day. Population growth, rapid industrialization and urbanization cause a significant increase in water consumption in the world.</a:t>
            </a:r>
            <a:endParaRPr lang="tr-TR" sz="2000" dirty="0">
              <a:latin typeface="Comic Sans MS" panose="030F0702030302020204" pitchFamily="66" charset="0"/>
            </a:endParaRPr>
          </a:p>
          <a:p>
            <a:pPr marL="0" indent="0" algn="just">
              <a:buNone/>
            </a:pPr>
            <a:endParaRPr lang="tr-TR" sz="2000" dirty="0">
              <a:latin typeface="Comic Sans MS" panose="030F0702030302020204" pitchFamily="66" charset="0"/>
            </a:endParaRPr>
          </a:p>
          <a:p>
            <a:pPr algn="just"/>
            <a:r>
              <a:rPr lang="en-US" sz="2000" dirty="0">
                <a:latin typeface="Comic Sans MS" panose="030F0702030302020204" pitchFamily="66" charset="0"/>
              </a:rPr>
              <a:t>The triple increase in the world population has resulted in the use of water six times more.</a:t>
            </a:r>
            <a:endParaRPr lang="tr-TR" sz="2000" dirty="0">
              <a:latin typeface="Comic Sans MS" panose="030F0702030302020204" pitchFamily="66" charset="0"/>
            </a:endParaRPr>
          </a:p>
          <a:p>
            <a:pPr marL="0" indent="0" algn="just">
              <a:buNone/>
            </a:pPr>
            <a:endParaRPr lang="tr-TR" sz="2000" dirty="0">
              <a:latin typeface="Comic Sans MS" panose="030F0702030302020204" pitchFamily="66" charset="0"/>
            </a:endParaRPr>
          </a:p>
          <a:p>
            <a:pPr algn="just"/>
            <a:r>
              <a:rPr lang="en-US" sz="2000" dirty="0">
                <a:latin typeface="Comic Sans MS" panose="030F0702030302020204" pitchFamily="66" charset="0"/>
              </a:rPr>
              <a:t>Climate change also puts pressure on water resources. Therefore, water demand is expected to increase steadily over the next 25 years.</a:t>
            </a:r>
            <a:r>
              <a:rPr lang="tr-TR" sz="2800" dirty="0">
                <a:latin typeface="Comic Sans MS" panose="030F0702030302020204" pitchFamily="66" charset="0"/>
              </a:rPr>
              <a:t>.</a:t>
            </a:r>
          </a:p>
        </p:txBody>
      </p:sp>
      <p:pic>
        <p:nvPicPr>
          <p:cNvPr id="5" name="Resim 4">
            <a:extLst>
              <a:ext uri="{FF2B5EF4-FFF2-40B4-BE49-F238E27FC236}">
                <a16:creationId xmlns:a16="http://schemas.microsoft.com/office/drawing/2014/main" id="{FB2EAF90-017F-B8F9-DF32-2EAC1877BCA5}"/>
              </a:ext>
            </a:extLst>
          </p:cNvPr>
          <p:cNvPicPr>
            <a:picLocks noChangeAspect="1"/>
          </p:cNvPicPr>
          <p:nvPr/>
        </p:nvPicPr>
        <p:blipFill>
          <a:blip r:embed="rId2"/>
          <a:stretch>
            <a:fillRect/>
          </a:stretch>
        </p:blipFill>
        <p:spPr>
          <a:xfrm>
            <a:off x="8289561" y="244414"/>
            <a:ext cx="3665222" cy="2683239"/>
          </a:xfrm>
          <a:prstGeom prst="rect">
            <a:avLst/>
          </a:prstGeom>
        </p:spPr>
      </p:pic>
      <p:pic>
        <p:nvPicPr>
          <p:cNvPr id="7" name="Resim 6">
            <a:extLst>
              <a:ext uri="{FF2B5EF4-FFF2-40B4-BE49-F238E27FC236}">
                <a16:creationId xmlns:a16="http://schemas.microsoft.com/office/drawing/2014/main" id="{F3ADCCBA-38F8-9325-4965-066C4C97470E}"/>
              </a:ext>
            </a:extLst>
          </p:cNvPr>
          <p:cNvPicPr>
            <a:picLocks noChangeAspect="1"/>
          </p:cNvPicPr>
          <p:nvPr/>
        </p:nvPicPr>
        <p:blipFill>
          <a:blip r:embed="rId3"/>
          <a:stretch>
            <a:fillRect/>
          </a:stretch>
        </p:blipFill>
        <p:spPr>
          <a:xfrm>
            <a:off x="8289562" y="3429000"/>
            <a:ext cx="3665222" cy="3067050"/>
          </a:xfrm>
          <a:prstGeom prst="rect">
            <a:avLst/>
          </a:prstGeom>
        </p:spPr>
      </p:pic>
      <p:pic>
        <p:nvPicPr>
          <p:cNvPr id="6" name="Resim 5">
            <a:extLst>
              <a:ext uri="{FF2B5EF4-FFF2-40B4-BE49-F238E27FC236}">
                <a16:creationId xmlns:a16="http://schemas.microsoft.com/office/drawing/2014/main" id="{70CBD3AC-501B-FAA8-196F-FCE8E60E3837}"/>
              </a:ext>
            </a:extLst>
          </p:cNvPr>
          <p:cNvPicPr>
            <a:picLocks noChangeAspect="1"/>
          </p:cNvPicPr>
          <p:nvPr/>
        </p:nvPicPr>
        <p:blipFill>
          <a:blip r:embed="rId4"/>
          <a:stretch>
            <a:fillRect/>
          </a:stretch>
        </p:blipFill>
        <p:spPr>
          <a:xfrm>
            <a:off x="237086" y="5816184"/>
            <a:ext cx="649676" cy="608127"/>
          </a:xfrm>
          <a:prstGeom prst="rect">
            <a:avLst/>
          </a:prstGeom>
        </p:spPr>
      </p:pic>
      <p:pic>
        <p:nvPicPr>
          <p:cNvPr id="8" name="Resim 7">
            <a:extLst>
              <a:ext uri="{FF2B5EF4-FFF2-40B4-BE49-F238E27FC236}">
                <a16:creationId xmlns:a16="http://schemas.microsoft.com/office/drawing/2014/main" id="{DAAE55A7-12F6-F8DC-C9FF-AD1C4547F4D1}"/>
              </a:ext>
            </a:extLst>
          </p:cNvPr>
          <p:cNvPicPr>
            <a:picLocks noChangeAspect="1"/>
          </p:cNvPicPr>
          <p:nvPr/>
        </p:nvPicPr>
        <p:blipFill>
          <a:blip r:embed="rId5"/>
          <a:stretch>
            <a:fillRect/>
          </a:stretch>
        </p:blipFill>
        <p:spPr>
          <a:xfrm>
            <a:off x="1" y="0"/>
            <a:ext cx="1993692" cy="807636"/>
          </a:xfrm>
          <a:prstGeom prst="rect">
            <a:avLst/>
          </a:prstGeom>
        </p:spPr>
      </p:pic>
      <p:pic>
        <p:nvPicPr>
          <p:cNvPr id="9" name="Resim 8">
            <a:extLst>
              <a:ext uri="{FF2B5EF4-FFF2-40B4-BE49-F238E27FC236}">
                <a16:creationId xmlns:a16="http://schemas.microsoft.com/office/drawing/2014/main" id="{4067723D-D7D5-B2C8-4C84-7441AC38F898}"/>
              </a:ext>
            </a:extLst>
          </p:cNvPr>
          <p:cNvPicPr>
            <a:picLocks noChangeAspect="1"/>
          </p:cNvPicPr>
          <p:nvPr/>
        </p:nvPicPr>
        <p:blipFill>
          <a:blip r:embed="rId6"/>
          <a:stretch>
            <a:fillRect/>
          </a:stretch>
        </p:blipFill>
        <p:spPr>
          <a:xfrm>
            <a:off x="11566696" y="244414"/>
            <a:ext cx="570897" cy="807635"/>
          </a:xfrm>
          <a:prstGeom prst="rect">
            <a:avLst/>
          </a:prstGeom>
        </p:spPr>
      </p:pic>
      <p:pic>
        <p:nvPicPr>
          <p:cNvPr id="10" name="Resim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91007" y="6492792"/>
            <a:ext cx="1543049" cy="323724"/>
          </a:xfrm>
          <a:prstGeom prst="rect">
            <a:avLst/>
          </a:prstGeom>
        </p:spPr>
      </p:pic>
    </p:spTree>
    <p:extLst>
      <p:ext uri="{BB962C8B-B14F-4D97-AF65-F5344CB8AC3E}">
        <p14:creationId xmlns:p14="http://schemas.microsoft.com/office/powerpoint/2010/main" val="261780936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61C06635-7B26-2603-C6A8-CFCCF3BAC47A}"/>
              </a:ext>
            </a:extLst>
          </p:cNvPr>
          <p:cNvSpPr>
            <a:spLocks noGrp="1"/>
          </p:cNvSpPr>
          <p:nvPr>
            <p:ph sz="half" idx="1"/>
          </p:nvPr>
        </p:nvSpPr>
        <p:spPr>
          <a:xfrm>
            <a:off x="458298" y="317294"/>
            <a:ext cx="4754880" cy="3834981"/>
          </a:xfrm>
        </p:spPr>
        <p:txBody>
          <a:bodyPr>
            <a:noAutofit/>
          </a:bodyPr>
          <a:lstStyle/>
          <a:p>
            <a:pPr algn="just"/>
            <a:r>
              <a:rPr lang="en-US" sz="2000" dirty="0">
                <a:latin typeface="Comic Sans MS" panose="030F0702030302020204" pitchFamily="66" charset="0"/>
              </a:rPr>
              <a:t>Contrary to popular belief, T</a:t>
            </a:r>
            <a:r>
              <a:rPr lang="tr-TR" sz="2000" dirty="0" err="1">
                <a:latin typeface="Comic Sans MS" panose="030F0702030302020204" pitchFamily="66" charset="0"/>
              </a:rPr>
              <a:t>ürkiye</a:t>
            </a:r>
            <a:r>
              <a:rPr lang="en-US" sz="2000" dirty="0">
                <a:latin typeface="Comic Sans MS" panose="030F0702030302020204" pitchFamily="66" charset="0"/>
              </a:rPr>
              <a:t> is not a country rich in water resources, nor is it a country with plenty of water in its region.</a:t>
            </a:r>
            <a:endParaRPr lang="tr-TR" sz="2000" dirty="0">
              <a:latin typeface="Comic Sans MS" panose="030F0702030302020204" pitchFamily="66" charset="0"/>
            </a:endParaRPr>
          </a:p>
          <a:p>
            <a:pPr algn="just"/>
            <a:r>
              <a:rPr lang="en-US" sz="2000" dirty="0">
                <a:latin typeface="Comic Sans MS" panose="030F0702030302020204" pitchFamily="66" charset="0"/>
              </a:rPr>
              <a:t>Located in the semi-arid climate zone, T</a:t>
            </a:r>
            <a:r>
              <a:rPr lang="tr-TR" sz="2000" dirty="0" err="1">
                <a:latin typeface="Comic Sans MS" panose="030F0702030302020204" pitchFamily="66" charset="0"/>
              </a:rPr>
              <a:t>ürkiye</a:t>
            </a:r>
            <a:r>
              <a:rPr lang="en-US" sz="2000" dirty="0">
                <a:latin typeface="Comic Sans MS" panose="030F0702030302020204" pitchFamily="66" charset="0"/>
              </a:rPr>
              <a:t> has less water in terms of annual per capita water amount than its neighbors and water-rich North America and Northern Europe.</a:t>
            </a:r>
            <a:endParaRPr lang="tr-TR" sz="2000" dirty="0">
              <a:latin typeface="Comic Sans MS" panose="030F0702030302020204" pitchFamily="66" charset="0"/>
            </a:endParaRPr>
          </a:p>
        </p:txBody>
      </p:sp>
      <p:sp>
        <p:nvSpPr>
          <p:cNvPr id="5" name="İçerik Yer Tutucusu 4">
            <a:extLst>
              <a:ext uri="{FF2B5EF4-FFF2-40B4-BE49-F238E27FC236}">
                <a16:creationId xmlns:a16="http://schemas.microsoft.com/office/drawing/2014/main" id="{03E9B602-1D23-F023-2EC0-393EB85F2EDF}"/>
              </a:ext>
            </a:extLst>
          </p:cNvPr>
          <p:cNvSpPr>
            <a:spLocks noGrp="1"/>
          </p:cNvSpPr>
          <p:nvPr>
            <p:ph sz="half" idx="2"/>
          </p:nvPr>
        </p:nvSpPr>
        <p:spPr>
          <a:xfrm>
            <a:off x="6634049" y="886920"/>
            <a:ext cx="4754880" cy="4194745"/>
          </a:xfrm>
        </p:spPr>
        <p:txBody>
          <a:bodyPr>
            <a:noAutofit/>
          </a:bodyPr>
          <a:lstStyle/>
          <a:p>
            <a:pPr algn="just"/>
            <a:r>
              <a:rPr lang="en-US" sz="2000" dirty="0">
                <a:latin typeface="Comic Sans MS" panose="030F0702030302020204" pitchFamily="66" charset="0"/>
              </a:rPr>
              <a:t>In water-rich countries, annual usable water per capita is over 10,000 cubic meters.</a:t>
            </a:r>
            <a:endParaRPr lang="tr-TR" sz="2000" dirty="0">
              <a:latin typeface="Comic Sans MS" panose="030F0702030302020204" pitchFamily="66" charset="0"/>
            </a:endParaRPr>
          </a:p>
          <a:p>
            <a:pPr marL="0" indent="0" algn="just">
              <a:buNone/>
            </a:pPr>
            <a:endParaRPr lang="tr-TR" sz="2000" dirty="0">
              <a:latin typeface="Comic Sans MS" panose="030F0702030302020204" pitchFamily="66" charset="0"/>
            </a:endParaRPr>
          </a:p>
          <a:p>
            <a:pPr algn="just"/>
            <a:r>
              <a:rPr lang="en-US" sz="2000" dirty="0">
                <a:latin typeface="Comic Sans MS" panose="030F0702030302020204" pitchFamily="66" charset="0"/>
              </a:rPr>
              <a:t>The annual amount of usable water per person in our country is around 1,350 cubic meters.</a:t>
            </a:r>
            <a:endParaRPr lang="tr-TR" sz="2000" dirty="0">
              <a:latin typeface="Comic Sans MS" panose="030F0702030302020204" pitchFamily="66" charset="0"/>
            </a:endParaRPr>
          </a:p>
          <a:p>
            <a:pPr algn="just"/>
            <a:endParaRPr lang="tr-TR" sz="2000" dirty="0">
              <a:latin typeface="Comic Sans MS" panose="030F0702030302020204" pitchFamily="66" charset="0"/>
            </a:endParaRPr>
          </a:p>
          <a:p>
            <a:pPr algn="just"/>
            <a:r>
              <a:rPr lang="en-US" sz="2000" dirty="0">
                <a:latin typeface="Comic Sans MS" panose="030F0702030302020204" pitchFamily="66" charset="0"/>
              </a:rPr>
              <a:t>According to the estimation that the population will reach 100 million in 2030, it is estimated that the amount of water per capita in T</a:t>
            </a:r>
            <a:r>
              <a:rPr lang="tr-TR" sz="2000" dirty="0" err="1">
                <a:latin typeface="Comic Sans MS" panose="030F0702030302020204" pitchFamily="66" charset="0"/>
              </a:rPr>
              <a:t>ürkiye</a:t>
            </a:r>
            <a:r>
              <a:rPr lang="en-US" sz="2000" dirty="0">
                <a:latin typeface="Comic Sans MS" panose="030F0702030302020204" pitchFamily="66" charset="0"/>
              </a:rPr>
              <a:t> will be around 1,000 cubic meters.</a:t>
            </a:r>
            <a:endParaRPr lang="tr-TR" sz="2400" dirty="0">
              <a:latin typeface="Comic Sans MS" panose="030F0702030302020204" pitchFamily="66" charset="0"/>
            </a:endParaRPr>
          </a:p>
        </p:txBody>
      </p:sp>
      <p:pic>
        <p:nvPicPr>
          <p:cNvPr id="7" name="Resim 6">
            <a:extLst>
              <a:ext uri="{FF2B5EF4-FFF2-40B4-BE49-F238E27FC236}">
                <a16:creationId xmlns:a16="http://schemas.microsoft.com/office/drawing/2014/main" id="{FDD4E3A2-B12F-7805-96C1-8055CE9F81C5}"/>
              </a:ext>
            </a:extLst>
          </p:cNvPr>
          <p:cNvPicPr>
            <a:picLocks noChangeAspect="1"/>
          </p:cNvPicPr>
          <p:nvPr/>
        </p:nvPicPr>
        <p:blipFill>
          <a:blip r:embed="rId2"/>
          <a:stretch>
            <a:fillRect/>
          </a:stretch>
        </p:blipFill>
        <p:spPr>
          <a:xfrm>
            <a:off x="509436" y="3429000"/>
            <a:ext cx="4703741" cy="3111706"/>
          </a:xfrm>
          <a:prstGeom prst="rect">
            <a:avLst/>
          </a:prstGeom>
        </p:spPr>
      </p:pic>
      <p:pic>
        <p:nvPicPr>
          <p:cNvPr id="6" name="Resim 5">
            <a:extLst>
              <a:ext uri="{FF2B5EF4-FFF2-40B4-BE49-F238E27FC236}">
                <a16:creationId xmlns:a16="http://schemas.microsoft.com/office/drawing/2014/main" id="{70CBD3AC-501B-FAA8-196F-FCE8E60E3837}"/>
              </a:ext>
            </a:extLst>
          </p:cNvPr>
          <p:cNvPicPr>
            <a:picLocks noChangeAspect="1"/>
          </p:cNvPicPr>
          <p:nvPr/>
        </p:nvPicPr>
        <p:blipFill>
          <a:blip r:embed="rId3"/>
          <a:stretch>
            <a:fillRect/>
          </a:stretch>
        </p:blipFill>
        <p:spPr>
          <a:xfrm>
            <a:off x="155442" y="6398962"/>
            <a:ext cx="302856" cy="283487"/>
          </a:xfrm>
          <a:prstGeom prst="rect">
            <a:avLst/>
          </a:prstGeom>
        </p:spPr>
      </p:pic>
      <p:pic>
        <p:nvPicPr>
          <p:cNvPr id="8" name="Resim 7">
            <a:extLst>
              <a:ext uri="{FF2B5EF4-FFF2-40B4-BE49-F238E27FC236}">
                <a16:creationId xmlns:a16="http://schemas.microsoft.com/office/drawing/2014/main" id="{DAAE55A7-12F6-F8DC-C9FF-AD1C4547F4D1}"/>
              </a:ext>
            </a:extLst>
          </p:cNvPr>
          <p:cNvPicPr>
            <a:picLocks noChangeAspect="1"/>
          </p:cNvPicPr>
          <p:nvPr/>
        </p:nvPicPr>
        <p:blipFill>
          <a:blip r:embed="rId4"/>
          <a:stretch>
            <a:fillRect/>
          </a:stretch>
        </p:blipFill>
        <p:spPr>
          <a:xfrm>
            <a:off x="0" y="0"/>
            <a:ext cx="929390" cy="376492"/>
          </a:xfrm>
          <a:prstGeom prst="rect">
            <a:avLst/>
          </a:prstGeom>
        </p:spPr>
      </p:pic>
      <p:pic>
        <p:nvPicPr>
          <p:cNvPr id="9" name="Resim 8">
            <a:extLst>
              <a:ext uri="{FF2B5EF4-FFF2-40B4-BE49-F238E27FC236}">
                <a16:creationId xmlns:a16="http://schemas.microsoft.com/office/drawing/2014/main" id="{4067723D-D7D5-B2C8-4C84-7441AC38F898}"/>
              </a:ext>
            </a:extLst>
          </p:cNvPr>
          <p:cNvPicPr>
            <a:picLocks noChangeAspect="1"/>
          </p:cNvPicPr>
          <p:nvPr/>
        </p:nvPicPr>
        <p:blipFill>
          <a:blip r:embed="rId5"/>
          <a:stretch>
            <a:fillRect/>
          </a:stretch>
        </p:blipFill>
        <p:spPr>
          <a:xfrm>
            <a:off x="11787187" y="129048"/>
            <a:ext cx="266132" cy="376491"/>
          </a:xfrm>
          <a:prstGeom prst="rect">
            <a:avLst/>
          </a:prstGeom>
        </p:spPr>
      </p:pic>
      <p:pic>
        <p:nvPicPr>
          <p:cNvPr id="10" name="Resim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0588" y="6398962"/>
            <a:ext cx="1396682" cy="293017"/>
          </a:xfrm>
          <a:prstGeom prst="rect">
            <a:avLst/>
          </a:prstGeom>
        </p:spPr>
      </p:pic>
    </p:spTree>
    <p:extLst>
      <p:ext uri="{BB962C8B-B14F-4D97-AF65-F5344CB8AC3E}">
        <p14:creationId xmlns:p14="http://schemas.microsoft.com/office/powerpoint/2010/main" val="331748682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6AEBF8A9-D029-049B-599D-4281FC13F6C8}"/>
              </a:ext>
            </a:extLst>
          </p:cNvPr>
          <p:cNvSpPr>
            <a:spLocks noGrp="1"/>
          </p:cNvSpPr>
          <p:nvPr>
            <p:ph type="body" sz="half" idx="2"/>
          </p:nvPr>
        </p:nvSpPr>
        <p:spPr>
          <a:xfrm>
            <a:off x="8349520" y="1011816"/>
            <a:ext cx="3717561" cy="6303404"/>
          </a:xfrm>
        </p:spPr>
        <p:txBody>
          <a:bodyPr>
            <a:noAutofit/>
          </a:bodyPr>
          <a:lstStyle/>
          <a:p>
            <a:r>
              <a:rPr lang="en-US" sz="2000" dirty="0">
                <a:solidFill>
                  <a:schemeClr val="tx1"/>
                </a:solidFill>
                <a:latin typeface="Comic Sans MS" panose="030F0702030302020204" pitchFamily="66" charset="0"/>
              </a:rPr>
              <a:t>Since the water resources of T</a:t>
            </a:r>
            <a:r>
              <a:rPr lang="tr-TR" sz="2000" dirty="0" err="1">
                <a:solidFill>
                  <a:schemeClr val="tx1"/>
                </a:solidFill>
                <a:latin typeface="Comic Sans MS" panose="030F0702030302020204" pitchFamily="66" charset="0"/>
              </a:rPr>
              <a:t>ürkiye</a:t>
            </a:r>
            <a:r>
              <a:rPr lang="en-US" sz="2000" dirty="0">
                <a:solidFill>
                  <a:schemeClr val="tx1"/>
                </a:solidFill>
                <a:latin typeface="Comic Sans MS" panose="030F0702030302020204" pitchFamily="66" charset="0"/>
              </a:rPr>
              <a:t> differ geographically and seasonally, they cannot meet the current and expected needs in every region</a:t>
            </a:r>
            <a:r>
              <a:rPr lang="tr-TR" sz="2000" dirty="0">
                <a:solidFill>
                  <a:schemeClr val="tx1"/>
                </a:solidFill>
                <a:latin typeface="Comic Sans MS" panose="030F0702030302020204" pitchFamily="66" charset="0"/>
              </a:rPr>
              <a:t>.</a:t>
            </a:r>
          </a:p>
          <a:p>
            <a:endParaRPr lang="tr-TR" sz="2000" dirty="0">
              <a:solidFill>
                <a:schemeClr val="tx1"/>
              </a:solidFill>
              <a:latin typeface="Comic Sans MS" panose="030F0702030302020204" pitchFamily="66" charset="0"/>
            </a:endParaRPr>
          </a:p>
          <a:p>
            <a:endParaRPr lang="tr-TR" sz="2000" dirty="0">
              <a:solidFill>
                <a:schemeClr val="tx1"/>
              </a:solidFill>
              <a:latin typeface="Comic Sans MS" panose="030F0702030302020204" pitchFamily="66" charset="0"/>
            </a:endParaRPr>
          </a:p>
          <a:p>
            <a:r>
              <a:rPr lang="en-US" sz="2000" dirty="0">
                <a:solidFill>
                  <a:schemeClr val="tx1"/>
                </a:solidFill>
                <a:latin typeface="Comic Sans MS" panose="030F0702030302020204" pitchFamily="66" charset="0"/>
              </a:rPr>
              <a:t>In other words, while some regions of T</a:t>
            </a:r>
            <a:r>
              <a:rPr lang="tr-TR" sz="2000" dirty="0" err="1">
                <a:solidFill>
                  <a:schemeClr val="tx1"/>
                </a:solidFill>
                <a:latin typeface="Comic Sans MS" panose="030F0702030302020204" pitchFamily="66" charset="0"/>
              </a:rPr>
              <a:t>ürkiye</a:t>
            </a:r>
            <a:r>
              <a:rPr lang="en-US" sz="2000" dirty="0">
                <a:solidFill>
                  <a:schemeClr val="tx1"/>
                </a:solidFill>
                <a:latin typeface="Comic Sans MS" panose="030F0702030302020204" pitchFamily="66" charset="0"/>
              </a:rPr>
              <a:t> have abundant but unusable water resources, there is not enough water in densely populated industrial areas.</a:t>
            </a:r>
            <a:endParaRPr lang="tr-TR" sz="2000" dirty="0">
              <a:solidFill>
                <a:schemeClr val="tx1"/>
              </a:solidFill>
              <a:latin typeface="Comic Sans MS" panose="030F0702030302020204" pitchFamily="66" charset="0"/>
            </a:endParaRPr>
          </a:p>
        </p:txBody>
      </p:sp>
      <p:pic>
        <p:nvPicPr>
          <p:cNvPr id="5" name="Resim 4">
            <a:extLst>
              <a:ext uri="{FF2B5EF4-FFF2-40B4-BE49-F238E27FC236}">
                <a16:creationId xmlns:a16="http://schemas.microsoft.com/office/drawing/2014/main" id="{A705BF6F-9E77-F01D-61D5-EBFC0D1889FA}"/>
              </a:ext>
            </a:extLst>
          </p:cNvPr>
          <p:cNvPicPr>
            <a:picLocks noChangeAspect="1"/>
          </p:cNvPicPr>
          <p:nvPr/>
        </p:nvPicPr>
        <p:blipFill>
          <a:blip r:embed="rId2"/>
          <a:stretch>
            <a:fillRect/>
          </a:stretch>
        </p:blipFill>
        <p:spPr>
          <a:xfrm>
            <a:off x="272332" y="292288"/>
            <a:ext cx="7639966" cy="5755411"/>
          </a:xfrm>
          <a:prstGeom prst="rect">
            <a:avLst/>
          </a:prstGeom>
        </p:spPr>
      </p:pic>
      <p:sp>
        <p:nvSpPr>
          <p:cNvPr id="7" name="Metin kutusu 6">
            <a:extLst>
              <a:ext uri="{FF2B5EF4-FFF2-40B4-BE49-F238E27FC236}">
                <a16:creationId xmlns:a16="http://schemas.microsoft.com/office/drawing/2014/main" id="{0EF15734-A764-664C-9A6D-A3282DB27002}"/>
              </a:ext>
            </a:extLst>
          </p:cNvPr>
          <p:cNvSpPr txBox="1"/>
          <p:nvPr/>
        </p:nvSpPr>
        <p:spPr>
          <a:xfrm>
            <a:off x="2477125" y="6196380"/>
            <a:ext cx="6093500" cy="369332"/>
          </a:xfrm>
          <a:prstGeom prst="rect">
            <a:avLst/>
          </a:prstGeom>
          <a:noFill/>
        </p:spPr>
        <p:txBody>
          <a:bodyPr wrap="square">
            <a:spAutoFit/>
          </a:bodyPr>
          <a:lstStyle/>
          <a:p>
            <a:pPr algn="l"/>
            <a:r>
              <a:rPr lang="tr-TR" b="0" i="0" dirty="0">
                <a:solidFill>
                  <a:srgbClr val="050505"/>
                </a:solidFill>
                <a:effectLst/>
                <a:latin typeface="Roboto Condensed" panose="020B0604020202020204" pitchFamily="2" charset="0"/>
              </a:rPr>
              <a:t>Türkiye </a:t>
            </a:r>
            <a:r>
              <a:rPr lang="tr-TR" b="0" i="0" dirty="0" err="1">
                <a:solidFill>
                  <a:srgbClr val="050505"/>
                </a:solidFill>
                <a:effectLst/>
                <a:latin typeface="Roboto Condensed" panose="020B0604020202020204" pitchFamily="2" charset="0"/>
              </a:rPr>
              <a:t>Water</a:t>
            </a:r>
            <a:r>
              <a:rPr lang="tr-TR" b="0" i="0" dirty="0">
                <a:solidFill>
                  <a:srgbClr val="050505"/>
                </a:solidFill>
                <a:effectLst/>
                <a:latin typeface="Roboto Condensed" panose="020B0604020202020204" pitchFamily="2" charset="0"/>
              </a:rPr>
              <a:t> </a:t>
            </a:r>
            <a:r>
              <a:rPr lang="tr-TR" b="0" i="0" dirty="0" err="1">
                <a:solidFill>
                  <a:srgbClr val="050505"/>
                </a:solidFill>
                <a:effectLst/>
                <a:latin typeface="Roboto Condensed" panose="020B0604020202020204" pitchFamily="2" charset="0"/>
              </a:rPr>
              <a:t>Resources</a:t>
            </a:r>
            <a:r>
              <a:rPr lang="tr-TR" b="0" i="0" dirty="0">
                <a:solidFill>
                  <a:srgbClr val="050505"/>
                </a:solidFill>
                <a:effectLst/>
                <a:latin typeface="Roboto Condensed" panose="020B0604020202020204" pitchFamily="2" charset="0"/>
              </a:rPr>
              <a:t> </a:t>
            </a:r>
            <a:r>
              <a:rPr lang="tr-TR" b="0" i="0" dirty="0" err="1">
                <a:solidFill>
                  <a:srgbClr val="050505"/>
                </a:solidFill>
                <a:effectLst/>
                <a:latin typeface="Roboto Condensed" panose="020B0604020202020204" pitchFamily="2" charset="0"/>
              </a:rPr>
              <a:t>Map</a:t>
            </a:r>
            <a:endParaRPr lang="tr-TR" b="0" i="0" dirty="0">
              <a:solidFill>
                <a:srgbClr val="050505"/>
              </a:solidFill>
              <a:effectLst/>
              <a:latin typeface="Roboto Condensed" panose="020B0604020202020204" pitchFamily="2" charset="0"/>
            </a:endParaRPr>
          </a:p>
        </p:txBody>
      </p:sp>
      <p:pic>
        <p:nvPicPr>
          <p:cNvPr id="6" name="Resim 5">
            <a:extLst>
              <a:ext uri="{FF2B5EF4-FFF2-40B4-BE49-F238E27FC236}">
                <a16:creationId xmlns:a16="http://schemas.microsoft.com/office/drawing/2014/main" id="{70CBD3AC-501B-FAA8-196F-FCE8E60E3837}"/>
              </a:ext>
            </a:extLst>
          </p:cNvPr>
          <p:cNvPicPr>
            <a:picLocks noChangeAspect="1"/>
          </p:cNvPicPr>
          <p:nvPr/>
        </p:nvPicPr>
        <p:blipFill>
          <a:blip r:embed="rId3"/>
          <a:stretch>
            <a:fillRect/>
          </a:stretch>
        </p:blipFill>
        <p:spPr>
          <a:xfrm>
            <a:off x="84268" y="6401058"/>
            <a:ext cx="376128" cy="352073"/>
          </a:xfrm>
          <a:prstGeom prst="rect">
            <a:avLst/>
          </a:prstGeom>
        </p:spPr>
      </p:pic>
      <p:pic>
        <p:nvPicPr>
          <p:cNvPr id="8" name="Resim 7">
            <a:extLst>
              <a:ext uri="{FF2B5EF4-FFF2-40B4-BE49-F238E27FC236}">
                <a16:creationId xmlns:a16="http://schemas.microsoft.com/office/drawing/2014/main" id="{DAAE55A7-12F6-F8DC-C9FF-AD1C4547F4D1}"/>
              </a:ext>
            </a:extLst>
          </p:cNvPr>
          <p:cNvPicPr>
            <a:picLocks noChangeAspect="1"/>
          </p:cNvPicPr>
          <p:nvPr/>
        </p:nvPicPr>
        <p:blipFill>
          <a:blip r:embed="rId4"/>
          <a:stretch>
            <a:fillRect/>
          </a:stretch>
        </p:blipFill>
        <p:spPr>
          <a:xfrm>
            <a:off x="0" y="0"/>
            <a:ext cx="1154243" cy="467579"/>
          </a:xfrm>
          <a:prstGeom prst="rect">
            <a:avLst/>
          </a:prstGeom>
        </p:spPr>
      </p:pic>
      <p:pic>
        <p:nvPicPr>
          <p:cNvPr id="9" name="Resim 8">
            <a:extLst>
              <a:ext uri="{FF2B5EF4-FFF2-40B4-BE49-F238E27FC236}">
                <a16:creationId xmlns:a16="http://schemas.microsoft.com/office/drawing/2014/main" id="{4067723D-D7D5-B2C8-4C84-7441AC38F898}"/>
              </a:ext>
            </a:extLst>
          </p:cNvPr>
          <p:cNvPicPr>
            <a:picLocks noChangeAspect="1"/>
          </p:cNvPicPr>
          <p:nvPr/>
        </p:nvPicPr>
        <p:blipFill>
          <a:blip r:embed="rId5"/>
          <a:stretch>
            <a:fillRect/>
          </a:stretch>
        </p:blipFill>
        <p:spPr>
          <a:xfrm>
            <a:off x="11736562" y="233790"/>
            <a:ext cx="330519" cy="467578"/>
          </a:xfrm>
          <a:prstGeom prst="rect">
            <a:avLst/>
          </a:prstGeom>
        </p:spPr>
      </p:pic>
      <p:pic>
        <p:nvPicPr>
          <p:cNvPr id="10" name="Resim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30575" y="6430780"/>
            <a:ext cx="1536506" cy="322351"/>
          </a:xfrm>
          <a:prstGeom prst="rect">
            <a:avLst/>
          </a:prstGeom>
        </p:spPr>
      </p:pic>
    </p:spTree>
    <p:extLst>
      <p:ext uri="{BB962C8B-B14F-4D97-AF65-F5344CB8AC3E}">
        <p14:creationId xmlns:p14="http://schemas.microsoft.com/office/powerpoint/2010/main" val="1179346170"/>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Resim Yer Tutucusu 2">
            <a:extLst>
              <a:ext uri="{FF2B5EF4-FFF2-40B4-BE49-F238E27FC236}">
                <a16:creationId xmlns:a16="http://schemas.microsoft.com/office/drawing/2014/main" id="{10AD52F9-3BA2-0932-34E9-49E7B5FD4393}"/>
              </a:ext>
            </a:extLst>
          </p:cNvPr>
          <p:cNvSpPr>
            <a:spLocks noGrp="1"/>
          </p:cNvSpPr>
          <p:nvPr>
            <p:ph idx="1"/>
          </p:nvPr>
        </p:nvSpPr>
        <p:spPr>
          <a:xfrm>
            <a:off x="197369" y="369283"/>
            <a:ext cx="11824741" cy="4050792"/>
          </a:xfrm>
        </p:spPr>
        <p:txBody>
          <a:bodyPr>
            <a:noAutofit/>
          </a:bodyPr>
          <a:lstStyle/>
          <a:p>
            <a:pPr algn="just"/>
            <a:r>
              <a:rPr lang="en-US" dirty="0">
                <a:latin typeface="Comic Sans MS" panose="030F0702030302020204" pitchFamily="66" charset="0"/>
              </a:rPr>
              <a:t>Since the arid and semi-arid regions of Turkey receive only 4-5 months of precipitation per year, water resources development projects are of great importance for sustainable socio-economic development. In recent years, Turkey has made great progress in the development of water resources for domestic use, irrigation, flood control and power generation.</a:t>
            </a:r>
            <a:endParaRPr lang="tr-TR" dirty="0">
              <a:latin typeface="Comic Sans MS" panose="030F0702030302020204" pitchFamily="66" charset="0"/>
            </a:endParaRPr>
          </a:p>
          <a:p>
            <a:pPr algn="just"/>
            <a:r>
              <a:rPr lang="tr-TR" dirty="0">
                <a:latin typeface="Comic Sans MS" panose="030F0702030302020204" pitchFamily="66" charset="0"/>
              </a:rPr>
              <a:t> </a:t>
            </a:r>
            <a:r>
              <a:rPr lang="en-US" dirty="0">
                <a:latin typeface="Comic Sans MS" panose="030F0702030302020204" pitchFamily="66" charset="0"/>
              </a:rPr>
              <a:t>Dams and reservoirs built for different purposes in Turkey allow water to be accumulated during rainy periods and used throughout the year. In this context, Turkey implements integrated watershed management programs in the management of natural water resources.</a:t>
            </a:r>
            <a:endParaRPr lang="tr-TR" dirty="0"/>
          </a:p>
        </p:txBody>
      </p:sp>
      <p:pic>
        <p:nvPicPr>
          <p:cNvPr id="4" name="Resim 3">
            <a:extLst>
              <a:ext uri="{FF2B5EF4-FFF2-40B4-BE49-F238E27FC236}">
                <a16:creationId xmlns:a16="http://schemas.microsoft.com/office/drawing/2014/main" id="{E77EA174-A411-567D-AD48-DF839A20B53D}"/>
              </a:ext>
            </a:extLst>
          </p:cNvPr>
          <p:cNvPicPr>
            <a:picLocks noChangeAspect="1"/>
          </p:cNvPicPr>
          <p:nvPr/>
        </p:nvPicPr>
        <p:blipFill>
          <a:blip r:embed="rId2"/>
          <a:stretch>
            <a:fillRect/>
          </a:stretch>
        </p:blipFill>
        <p:spPr>
          <a:xfrm>
            <a:off x="392241" y="2727223"/>
            <a:ext cx="5543864" cy="3761494"/>
          </a:xfrm>
          <a:prstGeom prst="rect">
            <a:avLst/>
          </a:prstGeom>
        </p:spPr>
      </p:pic>
      <p:pic>
        <p:nvPicPr>
          <p:cNvPr id="6" name="Resim 5">
            <a:extLst>
              <a:ext uri="{FF2B5EF4-FFF2-40B4-BE49-F238E27FC236}">
                <a16:creationId xmlns:a16="http://schemas.microsoft.com/office/drawing/2014/main" id="{31FB6A01-2B98-B311-5CBD-4337DA2B33C2}"/>
              </a:ext>
            </a:extLst>
          </p:cNvPr>
          <p:cNvPicPr>
            <a:picLocks noChangeAspect="1"/>
          </p:cNvPicPr>
          <p:nvPr/>
        </p:nvPicPr>
        <p:blipFill>
          <a:blip r:embed="rId3"/>
          <a:stretch>
            <a:fillRect/>
          </a:stretch>
        </p:blipFill>
        <p:spPr>
          <a:xfrm>
            <a:off x="6565692" y="2727223"/>
            <a:ext cx="5428939" cy="3562311"/>
          </a:xfrm>
          <a:prstGeom prst="rect">
            <a:avLst/>
          </a:prstGeom>
        </p:spPr>
      </p:pic>
      <p:sp>
        <p:nvSpPr>
          <p:cNvPr id="5" name="Metin kutusu 4">
            <a:extLst>
              <a:ext uri="{FF2B5EF4-FFF2-40B4-BE49-F238E27FC236}">
                <a16:creationId xmlns:a16="http://schemas.microsoft.com/office/drawing/2014/main" id="{04D726B7-AEC8-C870-FF58-20AD142C9C73}"/>
              </a:ext>
            </a:extLst>
          </p:cNvPr>
          <p:cNvSpPr txBox="1"/>
          <p:nvPr/>
        </p:nvSpPr>
        <p:spPr>
          <a:xfrm>
            <a:off x="7428880" y="6283199"/>
            <a:ext cx="4370879" cy="369332"/>
          </a:xfrm>
          <a:prstGeom prst="rect">
            <a:avLst/>
          </a:prstGeom>
          <a:noFill/>
        </p:spPr>
        <p:txBody>
          <a:bodyPr wrap="square">
            <a:spAutoFit/>
          </a:bodyPr>
          <a:lstStyle/>
          <a:p>
            <a:r>
              <a:rPr lang="en-US" dirty="0">
                <a:latin typeface="Comic Sans MS" panose="030F0702030302020204" pitchFamily="66" charset="0"/>
              </a:rPr>
              <a:t>Sectoral water usage rates in T</a:t>
            </a:r>
            <a:r>
              <a:rPr lang="tr-TR" dirty="0" err="1">
                <a:latin typeface="Comic Sans MS" panose="030F0702030302020204" pitchFamily="66" charset="0"/>
              </a:rPr>
              <a:t>ürkiye</a:t>
            </a:r>
            <a:endParaRPr lang="tr-TR" dirty="0"/>
          </a:p>
        </p:txBody>
      </p:sp>
    </p:spTree>
    <p:extLst>
      <p:ext uri="{BB962C8B-B14F-4D97-AF65-F5344CB8AC3E}">
        <p14:creationId xmlns:p14="http://schemas.microsoft.com/office/powerpoint/2010/main" val="38676625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F2C4BB0-95DC-13C4-0734-4CF953464130}"/>
              </a:ext>
            </a:extLst>
          </p:cNvPr>
          <p:cNvSpPr>
            <a:spLocks noGrp="1"/>
          </p:cNvSpPr>
          <p:nvPr>
            <p:ph idx="1"/>
          </p:nvPr>
        </p:nvSpPr>
        <p:spPr>
          <a:xfrm>
            <a:off x="838200" y="685799"/>
            <a:ext cx="6711696" cy="5575735"/>
          </a:xfrm>
        </p:spPr>
        <p:txBody>
          <a:bodyPr>
            <a:noAutofit/>
          </a:bodyPr>
          <a:lstStyle/>
          <a:p>
            <a:pPr algn="just"/>
            <a:r>
              <a:rPr lang="en-US" sz="2000" dirty="0">
                <a:latin typeface="Comic Sans MS" panose="030F0702030302020204" pitchFamily="66" charset="0"/>
              </a:rPr>
              <a:t>Due to rapid urbanization and industrialization, Turkey's energy consumption is gradually increasing. Energy use per capita in T</a:t>
            </a:r>
            <a:r>
              <a:rPr lang="tr-TR" sz="2000" dirty="0" err="1">
                <a:latin typeface="Comic Sans MS" panose="030F0702030302020204" pitchFamily="66" charset="0"/>
              </a:rPr>
              <a:t>ürkiye</a:t>
            </a:r>
            <a:r>
              <a:rPr lang="en-US" sz="2000" dirty="0">
                <a:latin typeface="Comic Sans MS" panose="030F0702030302020204" pitchFamily="66" charset="0"/>
              </a:rPr>
              <a:t> corresponds to only one sixth of the European Union average, and an increase in energy consumption means an increase in the quality of life of Turkish citizens.</a:t>
            </a:r>
            <a:endParaRPr lang="tr-TR" sz="2000" dirty="0">
              <a:latin typeface="Comic Sans MS" panose="030F0702030302020204" pitchFamily="66" charset="0"/>
            </a:endParaRPr>
          </a:p>
          <a:p>
            <a:endParaRPr lang="tr-TR" sz="2000" dirty="0">
              <a:latin typeface="Comic Sans MS" panose="030F0702030302020204" pitchFamily="66" charset="0"/>
            </a:endParaRPr>
          </a:p>
          <a:p>
            <a:pPr algn="just"/>
            <a:r>
              <a:rPr lang="en-US" sz="2000" dirty="0">
                <a:latin typeface="Comic Sans MS" panose="030F0702030302020204" pitchFamily="66" charset="0"/>
              </a:rPr>
              <a:t>In order to meet the increasing energy needs of T</a:t>
            </a:r>
            <a:r>
              <a:rPr lang="tr-TR" sz="2000" dirty="0" err="1">
                <a:latin typeface="Comic Sans MS" panose="030F0702030302020204" pitchFamily="66" charset="0"/>
              </a:rPr>
              <a:t>ürkiye</a:t>
            </a:r>
            <a:r>
              <a:rPr lang="en-US" sz="2000" dirty="0">
                <a:latin typeface="Comic Sans MS" panose="030F0702030302020204" pitchFamily="66" charset="0"/>
              </a:rPr>
              <a:t>, which does not have a significant amount of oil and natural gas resources, projects are implemented to use local resources and to benefit from the renewable, cheap and environmentally friendly hydroelectric potential within this scope.</a:t>
            </a:r>
            <a:endParaRPr lang="tr-TR" sz="2000" dirty="0">
              <a:latin typeface="Comic Sans MS" panose="030F0702030302020204" pitchFamily="66" charset="0"/>
            </a:endParaRPr>
          </a:p>
        </p:txBody>
      </p:sp>
      <p:pic>
        <p:nvPicPr>
          <p:cNvPr id="8" name="Resim 7">
            <a:extLst>
              <a:ext uri="{FF2B5EF4-FFF2-40B4-BE49-F238E27FC236}">
                <a16:creationId xmlns:a16="http://schemas.microsoft.com/office/drawing/2014/main" id="{2F44C350-DBAD-9C30-A778-81617C467CA0}"/>
              </a:ext>
            </a:extLst>
          </p:cNvPr>
          <p:cNvPicPr>
            <a:picLocks noChangeAspect="1"/>
          </p:cNvPicPr>
          <p:nvPr/>
        </p:nvPicPr>
        <p:blipFill>
          <a:blip r:embed="rId2"/>
          <a:stretch>
            <a:fillRect/>
          </a:stretch>
        </p:blipFill>
        <p:spPr>
          <a:xfrm>
            <a:off x="8342379" y="3880972"/>
            <a:ext cx="3732029" cy="2085378"/>
          </a:xfrm>
          <a:prstGeom prst="rect">
            <a:avLst/>
          </a:prstGeom>
        </p:spPr>
      </p:pic>
      <p:sp>
        <p:nvSpPr>
          <p:cNvPr id="10" name="Metin kutusu 9">
            <a:extLst>
              <a:ext uri="{FF2B5EF4-FFF2-40B4-BE49-F238E27FC236}">
                <a16:creationId xmlns:a16="http://schemas.microsoft.com/office/drawing/2014/main" id="{5EC2C395-4E3D-42EF-86D3-E60691C854EF}"/>
              </a:ext>
            </a:extLst>
          </p:cNvPr>
          <p:cNvSpPr txBox="1"/>
          <p:nvPr/>
        </p:nvSpPr>
        <p:spPr>
          <a:xfrm>
            <a:off x="9567472" y="6025151"/>
            <a:ext cx="6093500" cy="276999"/>
          </a:xfrm>
          <a:prstGeom prst="rect">
            <a:avLst/>
          </a:prstGeom>
          <a:noFill/>
        </p:spPr>
        <p:txBody>
          <a:bodyPr wrap="square">
            <a:spAutoFit/>
          </a:bodyPr>
          <a:lstStyle/>
          <a:p>
            <a:r>
              <a:rPr lang="tr-TR" sz="1200" dirty="0"/>
              <a:t>Yusufeli Barajı</a:t>
            </a:r>
          </a:p>
        </p:txBody>
      </p:sp>
      <p:pic>
        <p:nvPicPr>
          <p:cNvPr id="12" name="Resim 11">
            <a:extLst>
              <a:ext uri="{FF2B5EF4-FFF2-40B4-BE49-F238E27FC236}">
                <a16:creationId xmlns:a16="http://schemas.microsoft.com/office/drawing/2014/main" id="{829C03C3-C7A2-3629-B167-C6D1E43B6DF3}"/>
              </a:ext>
            </a:extLst>
          </p:cNvPr>
          <p:cNvPicPr>
            <a:picLocks noChangeAspect="1"/>
          </p:cNvPicPr>
          <p:nvPr/>
        </p:nvPicPr>
        <p:blipFill>
          <a:blip r:embed="rId3"/>
          <a:stretch>
            <a:fillRect/>
          </a:stretch>
        </p:blipFill>
        <p:spPr>
          <a:xfrm>
            <a:off x="8371873" y="227134"/>
            <a:ext cx="3702535" cy="2510052"/>
          </a:xfrm>
          <a:prstGeom prst="rect">
            <a:avLst/>
          </a:prstGeom>
        </p:spPr>
      </p:pic>
      <p:sp>
        <p:nvSpPr>
          <p:cNvPr id="14" name="Metin kutusu 13">
            <a:extLst>
              <a:ext uri="{FF2B5EF4-FFF2-40B4-BE49-F238E27FC236}">
                <a16:creationId xmlns:a16="http://schemas.microsoft.com/office/drawing/2014/main" id="{2AD8244D-93FF-3EE8-ECC8-07F60AC075E7}"/>
              </a:ext>
            </a:extLst>
          </p:cNvPr>
          <p:cNvSpPr txBox="1"/>
          <p:nvPr/>
        </p:nvSpPr>
        <p:spPr>
          <a:xfrm>
            <a:off x="8371873" y="2680643"/>
            <a:ext cx="3350436" cy="461665"/>
          </a:xfrm>
          <a:prstGeom prst="rect">
            <a:avLst/>
          </a:prstGeom>
          <a:noFill/>
        </p:spPr>
        <p:txBody>
          <a:bodyPr wrap="square">
            <a:spAutoFit/>
          </a:bodyPr>
          <a:lstStyle/>
          <a:p>
            <a:r>
              <a:rPr lang="tr-TR" sz="1200" dirty="0"/>
              <a:t>2016 Yılı Sonu Türkiye’de Üretilen Birincil Enerjinin Yerli Kaynaklara Göre Dağılımı</a:t>
            </a:r>
          </a:p>
        </p:txBody>
      </p:sp>
      <p:pic>
        <p:nvPicPr>
          <p:cNvPr id="7" name="Resim 6">
            <a:extLst>
              <a:ext uri="{FF2B5EF4-FFF2-40B4-BE49-F238E27FC236}">
                <a16:creationId xmlns:a16="http://schemas.microsoft.com/office/drawing/2014/main" id="{70CBD3AC-501B-FAA8-196F-FCE8E60E3837}"/>
              </a:ext>
            </a:extLst>
          </p:cNvPr>
          <p:cNvPicPr>
            <a:picLocks noChangeAspect="1"/>
          </p:cNvPicPr>
          <p:nvPr/>
        </p:nvPicPr>
        <p:blipFill>
          <a:blip r:embed="rId4"/>
          <a:stretch>
            <a:fillRect/>
          </a:stretch>
        </p:blipFill>
        <p:spPr>
          <a:xfrm>
            <a:off x="136561" y="6430273"/>
            <a:ext cx="422042" cy="395051"/>
          </a:xfrm>
          <a:prstGeom prst="rect">
            <a:avLst/>
          </a:prstGeom>
        </p:spPr>
      </p:pic>
      <p:pic>
        <p:nvPicPr>
          <p:cNvPr id="9" name="Resim 8">
            <a:extLst>
              <a:ext uri="{FF2B5EF4-FFF2-40B4-BE49-F238E27FC236}">
                <a16:creationId xmlns:a16="http://schemas.microsoft.com/office/drawing/2014/main" id="{DAAE55A7-12F6-F8DC-C9FF-AD1C4547F4D1}"/>
              </a:ext>
            </a:extLst>
          </p:cNvPr>
          <p:cNvPicPr>
            <a:picLocks noChangeAspect="1"/>
          </p:cNvPicPr>
          <p:nvPr/>
        </p:nvPicPr>
        <p:blipFill>
          <a:blip r:embed="rId5"/>
          <a:stretch>
            <a:fillRect/>
          </a:stretch>
        </p:blipFill>
        <p:spPr>
          <a:xfrm>
            <a:off x="0" y="5026"/>
            <a:ext cx="1295142" cy="524656"/>
          </a:xfrm>
          <a:prstGeom prst="rect">
            <a:avLst/>
          </a:prstGeom>
        </p:spPr>
      </p:pic>
      <p:pic>
        <p:nvPicPr>
          <p:cNvPr id="11" name="Resim 10">
            <a:extLst>
              <a:ext uri="{FF2B5EF4-FFF2-40B4-BE49-F238E27FC236}">
                <a16:creationId xmlns:a16="http://schemas.microsoft.com/office/drawing/2014/main" id="{4067723D-D7D5-B2C8-4C84-7441AC38F898}"/>
              </a:ext>
            </a:extLst>
          </p:cNvPr>
          <p:cNvPicPr>
            <a:picLocks noChangeAspect="1"/>
          </p:cNvPicPr>
          <p:nvPr/>
        </p:nvPicPr>
        <p:blipFill>
          <a:blip r:embed="rId6"/>
          <a:stretch>
            <a:fillRect/>
          </a:stretch>
        </p:blipFill>
        <p:spPr>
          <a:xfrm>
            <a:off x="11821134" y="154928"/>
            <a:ext cx="370866" cy="524656"/>
          </a:xfrm>
          <a:prstGeom prst="rect">
            <a:avLst/>
          </a:prstGeom>
        </p:spPr>
      </p:pic>
      <p:pic>
        <p:nvPicPr>
          <p:cNvPr id="13" name="Resim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64840" y="6430273"/>
            <a:ext cx="1309568" cy="274741"/>
          </a:xfrm>
          <a:prstGeom prst="rect">
            <a:avLst/>
          </a:prstGeom>
        </p:spPr>
      </p:pic>
    </p:spTree>
    <p:extLst>
      <p:ext uri="{BB962C8B-B14F-4D97-AF65-F5344CB8AC3E}">
        <p14:creationId xmlns:p14="http://schemas.microsoft.com/office/powerpoint/2010/main" val="407401975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F1D8FF0B-7A45-8D98-9D32-E0DB9947E6CB}"/>
              </a:ext>
            </a:extLst>
          </p:cNvPr>
          <p:cNvSpPr>
            <a:spLocks noGrp="1"/>
          </p:cNvSpPr>
          <p:nvPr>
            <p:ph type="body" sz="half" idx="2"/>
          </p:nvPr>
        </p:nvSpPr>
        <p:spPr>
          <a:xfrm>
            <a:off x="8711576" y="956737"/>
            <a:ext cx="3480424" cy="4774006"/>
          </a:xfrm>
        </p:spPr>
        <p:txBody>
          <a:bodyPr>
            <a:noAutofit/>
          </a:bodyPr>
          <a:lstStyle/>
          <a:p>
            <a:r>
              <a:rPr lang="en-US" sz="2000" dirty="0">
                <a:solidFill>
                  <a:schemeClr val="tx1"/>
                </a:solidFill>
                <a:latin typeface="Comic Sans MS" panose="030F0702030302020204" pitchFamily="66" charset="0"/>
              </a:rPr>
              <a:t>Contrary to the perception in international platforms, T</a:t>
            </a:r>
            <a:r>
              <a:rPr lang="tr-TR" sz="2000" dirty="0" err="1">
                <a:solidFill>
                  <a:schemeClr val="tx1"/>
                </a:solidFill>
                <a:latin typeface="Comic Sans MS" panose="030F0702030302020204" pitchFamily="66" charset="0"/>
              </a:rPr>
              <a:t>ürkiye</a:t>
            </a:r>
            <a:r>
              <a:rPr lang="en-US" sz="2000" dirty="0">
                <a:solidFill>
                  <a:schemeClr val="tx1"/>
                </a:solidFill>
                <a:latin typeface="Comic Sans MS" panose="030F0702030302020204" pitchFamily="66" charset="0"/>
              </a:rPr>
              <a:t> is not only a country with upstream coasts in its transboundary basins, but also a country with downstream coasts.</a:t>
            </a:r>
            <a:endParaRPr lang="tr-TR" sz="2000" dirty="0">
              <a:solidFill>
                <a:schemeClr val="tx1"/>
              </a:solidFill>
              <a:latin typeface="Comic Sans MS" panose="030F0702030302020204" pitchFamily="66" charset="0"/>
            </a:endParaRPr>
          </a:p>
          <a:p>
            <a:endParaRPr lang="tr-TR" sz="2000" dirty="0">
              <a:solidFill>
                <a:schemeClr val="tx1"/>
              </a:solidFill>
              <a:latin typeface="Comic Sans MS" panose="030F0702030302020204" pitchFamily="66" charset="0"/>
            </a:endParaRPr>
          </a:p>
          <a:p>
            <a:r>
              <a:rPr lang="en-US" sz="1600" b="1" dirty="0">
                <a:solidFill>
                  <a:srgbClr val="202124"/>
                </a:solidFill>
                <a:latin typeface="Agency FB" panose="020B0503020202020204" pitchFamily="34" charset="0"/>
              </a:rPr>
              <a:t>(The part of the stream on the source side of a stream section is called the "upstream region" and the section on the mouth side is called the "downstream region".)</a:t>
            </a:r>
            <a:endParaRPr lang="tr-TR" sz="2000" dirty="0">
              <a:solidFill>
                <a:schemeClr val="tx1"/>
              </a:solidFill>
              <a:latin typeface="Comic Sans MS" panose="030F0702030302020204" pitchFamily="66" charset="0"/>
            </a:endParaRPr>
          </a:p>
          <a:p>
            <a:endParaRPr lang="tr-TR" sz="2000" dirty="0">
              <a:solidFill>
                <a:schemeClr val="tx1"/>
              </a:solidFill>
              <a:latin typeface="Comic Sans MS" panose="030F0702030302020204" pitchFamily="66" charset="0"/>
            </a:endParaRPr>
          </a:p>
          <a:p>
            <a:r>
              <a:rPr lang="en-US" sz="2000" dirty="0">
                <a:solidFill>
                  <a:schemeClr val="tx1"/>
                </a:solidFill>
                <a:latin typeface="Comic Sans MS" panose="030F0702030302020204" pitchFamily="66" charset="0"/>
              </a:rPr>
              <a:t>Transboundary basins of T</a:t>
            </a:r>
            <a:r>
              <a:rPr lang="tr-TR" sz="2000" dirty="0" err="1">
                <a:solidFill>
                  <a:schemeClr val="tx1"/>
                </a:solidFill>
                <a:latin typeface="Comic Sans MS" panose="030F0702030302020204" pitchFamily="66" charset="0"/>
              </a:rPr>
              <a:t>ürkiye</a:t>
            </a:r>
            <a:r>
              <a:rPr lang="en-US" sz="2000" dirty="0">
                <a:solidFill>
                  <a:schemeClr val="tx1"/>
                </a:solidFill>
                <a:latin typeface="Comic Sans MS" panose="030F0702030302020204" pitchFamily="66" charset="0"/>
              </a:rPr>
              <a:t> are presented below:</a:t>
            </a:r>
            <a:endParaRPr lang="tr-TR" sz="2000" dirty="0">
              <a:solidFill>
                <a:schemeClr val="tx1"/>
              </a:solidFill>
              <a:latin typeface="Comic Sans MS" panose="030F0702030302020204" pitchFamily="66" charset="0"/>
            </a:endParaRPr>
          </a:p>
        </p:txBody>
      </p:sp>
      <p:sp>
        <p:nvSpPr>
          <p:cNvPr id="5" name="Metin kutusu 4">
            <a:extLst>
              <a:ext uri="{FF2B5EF4-FFF2-40B4-BE49-F238E27FC236}">
                <a16:creationId xmlns:a16="http://schemas.microsoft.com/office/drawing/2014/main" id="{A87569BF-AD00-5062-4EF9-E5EFFA911EA6}"/>
              </a:ext>
            </a:extLst>
          </p:cNvPr>
          <p:cNvSpPr txBox="1"/>
          <p:nvPr/>
        </p:nvSpPr>
        <p:spPr>
          <a:xfrm>
            <a:off x="1290675" y="324981"/>
            <a:ext cx="2767670" cy="523220"/>
          </a:xfrm>
          <a:prstGeom prst="rect">
            <a:avLst/>
          </a:prstGeom>
          <a:noFill/>
        </p:spPr>
        <p:txBody>
          <a:bodyPr wrap="square" rtlCol="0">
            <a:spAutoFit/>
          </a:bodyPr>
          <a:lstStyle/>
          <a:p>
            <a:pPr algn="l"/>
            <a:r>
              <a:rPr lang="tr-TR" sz="2800" dirty="0"/>
              <a:t>Meriç </a:t>
            </a:r>
            <a:r>
              <a:rPr lang="tr-TR" sz="2800" dirty="0" err="1"/>
              <a:t>River</a:t>
            </a:r>
            <a:endParaRPr lang="tr-TR" sz="2800" dirty="0"/>
          </a:p>
        </p:txBody>
      </p:sp>
      <p:sp>
        <p:nvSpPr>
          <p:cNvPr id="7" name="Metin kutusu 6">
            <a:extLst>
              <a:ext uri="{FF2B5EF4-FFF2-40B4-BE49-F238E27FC236}">
                <a16:creationId xmlns:a16="http://schemas.microsoft.com/office/drawing/2014/main" id="{4A433FEA-66F9-A048-B6F8-CD9CEAEC7CF3}"/>
              </a:ext>
            </a:extLst>
          </p:cNvPr>
          <p:cNvSpPr txBox="1"/>
          <p:nvPr/>
        </p:nvSpPr>
        <p:spPr>
          <a:xfrm>
            <a:off x="4536985" y="353898"/>
            <a:ext cx="2993122" cy="523220"/>
          </a:xfrm>
          <a:prstGeom prst="rect">
            <a:avLst/>
          </a:prstGeom>
          <a:noFill/>
        </p:spPr>
        <p:txBody>
          <a:bodyPr wrap="square" rtlCol="0">
            <a:spAutoFit/>
          </a:bodyPr>
          <a:lstStyle/>
          <a:p>
            <a:pPr algn="l"/>
            <a:r>
              <a:rPr lang="tr-TR" sz="2800" dirty="0"/>
              <a:t>Kura-Aras </a:t>
            </a:r>
            <a:r>
              <a:rPr lang="tr-TR" sz="2800" dirty="0" err="1"/>
              <a:t>River</a:t>
            </a:r>
            <a:endParaRPr lang="tr-TR" sz="2800" dirty="0"/>
          </a:p>
        </p:txBody>
      </p:sp>
      <p:sp>
        <p:nvSpPr>
          <p:cNvPr id="9" name="Metin kutusu 8">
            <a:extLst>
              <a:ext uri="{FF2B5EF4-FFF2-40B4-BE49-F238E27FC236}">
                <a16:creationId xmlns:a16="http://schemas.microsoft.com/office/drawing/2014/main" id="{40C5C0D2-B1B6-DA4F-C1DB-A452B7D5C38E}"/>
              </a:ext>
            </a:extLst>
          </p:cNvPr>
          <p:cNvSpPr txBox="1"/>
          <p:nvPr/>
        </p:nvSpPr>
        <p:spPr>
          <a:xfrm>
            <a:off x="1192128" y="2645204"/>
            <a:ext cx="2767670" cy="523220"/>
          </a:xfrm>
          <a:prstGeom prst="rect">
            <a:avLst/>
          </a:prstGeom>
          <a:noFill/>
        </p:spPr>
        <p:txBody>
          <a:bodyPr wrap="square" rtlCol="0">
            <a:spAutoFit/>
          </a:bodyPr>
          <a:lstStyle/>
          <a:p>
            <a:pPr algn="l"/>
            <a:r>
              <a:rPr lang="tr-TR" sz="2800" dirty="0"/>
              <a:t>Çoruh </a:t>
            </a:r>
            <a:r>
              <a:rPr lang="tr-TR" sz="2800" dirty="0" err="1"/>
              <a:t>River</a:t>
            </a:r>
            <a:endParaRPr lang="tr-TR" sz="2800" dirty="0"/>
          </a:p>
        </p:txBody>
      </p:sp>
      <p:sp>
        <p:nvSpPr>
          <p:cNvPr id="11" name="Metin kutusu 10">
            <a:extLst>
              <a:ext uri="{FF2B5EF4-FFF2-40B4-BE49-F238E27FC236}">
                <a16:creationId xmlns:a16="http://schemas.microsoft.com/office/drawing/2014/main" id="{50422DD1-6A68-502B-448A-F9FB5AF718AE}"/>
              </a:ext>
            </a:extLst>
          </p:cNvPr>
          <p:cNvSpPr txBox="1"/>
          <p:nvPr/>
        </p:nvSpPr>
        <p:spPr>
          <a:xfrm>
            <a:off x="4536985" y="3362271"/>
            <a:ext cx="3200400" cy="523220"/>
          </a:xfrm>
          <a:prstGeom prst="rect">
            <a:avLst/>
          </a:prstGeom>
          <a:noFill/>
        </p:spPr>
        <p:txBody>
          <a:bodyPr wrap="square" rtlCol="0">
            <a:spAutoFit/>
          </a:bodyPr>
          <a:lstStyle/>
          <a:p>
            <a:pPr algn="l"/>
            <a:r>
              <a:rPr lang="tr-TR" sz="2800" dirty="0" err="1"/>
              <a:t>Fırat&amp;Dicle</a:t>
            </a:r>
            <a:r>
              <a:rPr lang="tr-TR" sz="2800" dirty="0"/>
              <a:t> </a:t>
            </a:r>
            <a:r>
              <a:rPr lang="tr-TR" sz="2800" dirty="0" err="1"/>
              <a:t>River</a:t>
            </a:r>
            <a:endParaRPr lang="tr-TR" sz="2800" dirty="0"/>
          </a:p>
        </p:txBody>
      </p:sp>
      <p:sp>
        <p:nvSpPr>
          <p:cNvPr id="13" name="Metin kutusu 12">
            <a:extLst>
              <a:ext uri="{FF2B5EF4-FFF2-40B4-BE49-F238E27FC236}">
                <a16:creationId xmlns:a16="http://schemas.microsoft.com/office/drawing/2014/main" id="{A139AD4D-A287-950D-CB6A-1BFDCB9A4374}"/>
              </a:ext>
            </a:extLst>
          </p:cNvPr>
          <p:cNvSpPr txBox="1"/>
          <p:nvPr/>
        </p:nvSpPr>
        <p:spPr>
          <a:xfrm>
            <a:off x="1619020" y="4761719"/>
            <a:ext cx="1988307" cy="523220"/>
          </a:xfrm>
          <a:prstGeom prst="rect">
            <a:avLst/>
          </a:prstGeom>
          <a:noFill/>
        </p:spPr>
        <p:txBody>
          <a:bodyPr wrap="square" rtlCol="0">
            <a:spAutoFit/>
          </a:bodyPr>
          <a:lstStyle/>
          <a:p>
            <a:pPr algn="l"/>
            <a:r>
              <a:rPr lang="tr-TR" sz="2800" dirty="0"/>
              <a:t>Asi </a:t>
            </a:r>
            <a:r>
              <a:rPr lang="tr-TR" sz="2800" dirty="0" err="1"/>
              <a:t>River</a:t>
            </a:r>
            <a:endParaRPr lang="tr-TR" sz="2800" dirty="0"/>
          </a:p>
        </p:txBody>
      </p:sp>
      <p:pic>
        <p:nvPicPr>
          <p:cNvPr id="2" name="Resim 2">
            <a:extLst>
              <a:ext uri="{FF2B5EF4-FFF2-40B4-BE49-F238E27FC236}">
                <a16:creationId xmlns:a16="http://schemas.microsoft.com/office/drawing/2014/main" id="{A0DD733F-5ECE-44B4-B395-C403E076F10F}"/>
              </a:ext>
            </a:extLst>
          </p:cNvPr>
          <p:cNvPicPr>
            <a:picLocks noChangeAspect="1"/>
          </p:cNvPicPr>
          <p:nvPr/>
        </p:nvPicPr>
        <p:blipFill>
          <a:blip r:embed="rId2"/>
          <a:stretch>
            <a:fillRect/>
          </a:stretch>
        </p:blipFill>
        <p:spPr>
          <a:xfrm>
            <a:off x="1122528" y="866606"/>
            <a:ext cx="2410179" cy="1628210"/>
          </a:xfrm>
          <a:prstGeom prst="rect">
            <a:avLst/>
          </a:prstGeom>
        </p:spPr>
      </p:pic>
      <p:pic>
        <p:nvPicPr>
          <p:cNvPr id="3" name="Resim 5">
            <a:extLst>
              <a:ext uri="{FF2B5EF4-FFF2-40B4-BE49-F238E27FC236}">
                <a16:creationId xmlns:a16="http://schemas.microsoft.com/office/drawing/2014/main" id="{003144F7-054B-F1A9-CAA0-53F6590E88F6}"/>
              </a:ext>
            </a:extLst>
          </p:cNvPr>
          <p:cNvPicPr>
            <a:picLocks noChangeAspect="1"/>
          </p:cNvPicPr>
          <p:nvPr/>
        </p:nvPicPr>
        <p:blipFill>
          <a:blip r:embed="rId3"/>
          <a:stretch>
            <a:fillRect/>
          </a:stretch>
        </p:blipFill>
        <p:spPr>
          <a:xfrm>
            <a:off x="1290675" y="5284939"/>
            <a:ext cx="2410178" cy="1405938"/>
          </a:xfrm>
          <a:prstGeom prst="rect">
            <a:avLst/>
          </a:prstGeom>
        </p:spPr>
      </p:pic>
      <p:pic>
        <p:nvPicPr>
          <p:cNvPr id="6" name="Resim 7">
            <a:extLst>
              <a:ext uri="{FF2B5EF4-FFF2-40B4-BE49-F238E27FC236}">
                <a16:creationId xmlns:a16="http://schemas.microsoft.com/office/drawing/2014/main" id="{9310A619-62EB-2604-94D2-3B04DD7E6852}"/>
              </a:ext>
            </a:extLst>
          </p:cNvPr>
          <p:cNvPicPr>
            <a:picLocks noChangeAspect="1"/>
          </p:cNvPicPr>
          <p:nvPr/>
        </p:nvPicPr>
        <p:blipFill>
          <a:blip r:embed="rId4"/>
          <a:stretch>
            <a:fillRect/>
          </a:stretch>
        </p:blipFill>
        <p:spPr>
          <a:xfrm>
            <a:off x="4312179" y="4074345"/>
            <a:ext cx="2661024" cy="1774016"/>
          </a:xfrm>
          <a:prstGeom prst="rect">
            <a:avLst/>
          </a:prstGeom>
        </p:spPr>
      </p:pic>
      <p:pic>
        <p:nvPicPr>
          <p:cNvPr id="8" name="Resim 9">
            <a:extLst>
              <a:ext uri="{FF2B5EF4-FFF2-40B4-BE49-F238E27FC236}">
                <a16:creationId xmlns:a16="http://schemas.microsoft.com/office/drawing/2014/main" id="{A6F60B41-55B7-C521-2CA5-C4BDF21AAC47}"/>
              </a:ext>
            </a:extLst>
          </p:cNvPr>
          <p:cNvPicPr>
            <a:picLocks noChangeAspect="1"/>
          </p:cNvPicPr>
          <p:nvPr/>
        </p:nvPicPr>
        <p:blipFill>
          <a:blip r:embed="rId5"/>
          <a:stretch>
            <a:fillRect/>
          </a:stretch>
        </p:blipFill>
        <p:spPr>
          <a:xfrm>
            <a:off x="5642690" y="5183007"/>
            <a:ext cx="2414701" cy="1609801"/>
          </a:xfrm>
          <a:prstGeom prst="rect">
            <a:avLst/>
          </a:prstGeom>
        </p:spPr>
      </p:pic>
      <p:pic>
        <p:nvPicPr>
          <p:cNvPr id="10" name="Resim 11">
            <a:extLst>
              <a:ext uri="{FF2B5EF4-FFF2-40B4-BE49-F238E27FC236}">
                <a16:creationId xmlns:a16="http://schemas.microsoft.com/office/drawing/2014/main" id="{58F5D68E-3BE5-1783-4C06-0CB9038A4AD5}"/>
              </a:ext>
            </a:extLst>
          </p:cNvPr>
          <p:cNvPicPr>
            <a:picLocks noChangeAspect="1"/>
          </p:cNvPicPr>
          <p:nvPr/>
        </p:nvPicPr>
        <p:blipFill>
          <a:blip r:embed="rId6"/>
          <a:stretch>
            <a:fillRect/>
          </a:stretch>
        </p:blipFill>
        <p:spPr>
          <a:xfrm>
            <a:off x="5525565" y="1813612"/>
            <a:ext cx="2469765" cy="1496827"/>
          </a:xfrm>
          <a:prstGeom prst="rect">
            <a:avLst/>
          </a:prstGeom>
        </p:spPr>
      </p:pic>
      <p:pic>
        <p:nvPicPr>
          <p:cNvPr id="12" name="Resim 13">
            <a:extLst>
              <a:ext uri="{FF2B5EF4-FFF2-40B4-BE49-F238E27FC236}">
                <a16:creationId xmlns:a16="http://schemas.microsoft.com/office/drawing/2014/main" id="{CB5A5C06-FE35-3DB9-A75D-5CECEC9FC4FE}"/>
              </a:ext>
            </a:extLst>
          </p:cNvPr>
          <p:cNvPicPr>
            <a:picLocks noChangeAspect="1"/>
          </p:cNvPicPr>
          <p:nvPr/>
        </p:nvPicPr>
        <p:blipFill>
          <a:blip r:embed="rId7"/>
          <a:stretch>
            <a:fillRect/>
          </a:stretch>
        </p:blipFill>
        <p:spPr>
          <a:xfrm>
            <a:off x="965965" y="3168424"/>
            <a:ext cx="2805790" cy="1575919"/>
          </a:xfrm>
          <a:prstGeom prst="rect">
            <a:avLst/>
          </a:prstGeom>
        </p:spPr>
      </p:pic>
      <p:pic>
        <p:nvPicPr>
          <p:cNvPr id="14" name="Resim 14">
            <a:extLst>
              <a:ext uri="{FF2B5EF4-FFF2-40B4-BE49-F238E27FC236}">
                <a16:creationId xmlns:a16="http://schemas.microsoft.com/office/drawing/2014/main" id="{5FE0E7EE-9A91-DF2D-A2AF-5D20D8A49CD9}"/>
              </a:ext>
            </a:extLst>
          </p:cNvPr>
          <p:cNvPicPr>
            <a:picLocks noChangeAspect="1"/>
          </p:cNvPicPr>
          <p:nvPr/>
        </p:nvPicPr>
        <p:blipFill>
          <a:blip r:embed="rId8"/>
          <a:stretch>
            <a:fillRect/>
          </a:stretch>
        </p:blipFill>
        <p:spPr>
          <a:xfrm>
            <a:off x="4312178" y="848201"/>
            <a:ext cx="2661025" cy="1496827"/>
          </a:xfrm>
          <a:prstGeom prst="rect">
            <a:avLst/>
          </a:prstGeom>
        </p:spPr>
      </p:pic>
      <p:pic>
        <p:nvPicPr>
          <p:cNvPr id="15" name="Resim 14">
            <a:extLst>
              <a:ext uri="{FF2B5EF4-FFF2-40B4-BE49-F238E27FC236}">
                <a16:creationId xmlns:a16="http://schemas.microsoft.com/office/drawing/2014/main" id="{70CBD3AC-501B-FAA8-196F-FCE8E60E3837}"/>
              </a:ext>
            </a:extLst>
          </p:cNvPr>
          <p:cNvPicPr>
            <a:picLocks noChangeAspect="1"/>
          </p:cNvPicPr>
          <p:nvPr/>
        </p:nvPicPr>
        <p:blipFill>
          <a:blip r:embed="rId9"/>
          <a:stretch>
            <a:fillRect/>
          </a:stretch>
        </p:blipFill>
        <p:spPr>
          <a:xfrm>
            <a:off x="96677" y="6273251"/>
            <a:ext cx="446159" cy="417626"/>
          </a:xfrm>
          <a:prstGeom prst="rect">
            <a:avLst/>
          </a:prstGeom>
        </p:spPr>
      </p:pic>
      <p:pic>
        <p:nvPicPr>
          <p:cNvPr id="16" name="Resim 15">
            <a:extLst>
              <a:ext uri="{FF2B5EF4-FFF2-40B4-BE49-F238E27FC236}">
                <a16:creationId xmlns:a16="http://schemas.microsoft.com/office/drawing/2014/main" id="{DAAE55A7-12F6-F8DC-C9FF-AD1C4547F4D1}"/>
              </a:ext>
            </a:extLst>
          </p:cNvPr>
          <p:cNvPicPr>
            <a:picLocks noChangeAspect="1"/>
          </p:cNvPicPr>
          <p:nvPr/>
        </p:nvPicPr>
        <p:blipFill>
          <a:blip r:embed="rId10"/>
          <a:stretch>
            <a:fillRect/>
          </a:stretch>
        </p:blipFill>
        <p:spPr>
          <a:xfrm>
            <a:off x="0" y="0"/>
            <a:ext cx="1369149" cy="554636"/>
          </a:xfrm>
          <a:prstGeom prst="rect">
            <a:avLst/>
          </a:prstGeom>
        </p:spPr>
      </p:pic>
      <p:pic>
        <p:nvPicPr>
          <p:cNvPr id="17" name="Resim 16">
            <a:extLst>
              <a:ext uri="{FF2B5EF4-FFF2-40B4-BE49-F238E27FC236}">
                <a16:creationId xmlns:a16="http://schemas.microsoft.com/office/drawing/2014/main" id="{4067723D-D7D5-B2C8-4C84-7441AC38F898}"/>
              </a:ext>
            </a:extLst>
          </p:cNvPr>
          <p:cNvPicPr>
            <a:picLocks noChangeAspect="1"/>
          </p:cNvPicPr>
          <p:nvPr/>
        </p:nvPicPr>
        <p:blipFill>
          <a:blip r:embed="rId11"/>
          <a:stretch>
            <a:fillRect/>
          </a:stretch>
        </p:blipFill>
        <p:spPr>
          <a:xfrm>
            <a:off x="11682256" y="76580"/>
            <a:ext cx="392058" cy="554636"/>
          </a:xfrm>
          <a:prstGeom prst="rect">
            <a:avLst/>
          </a:prstGeom>
        </p:spPr>
      </p:pic>
      <p:pic>
        <p:nvPicPr>
          <p:cNvPr id="18" name="Resim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763098" y="6415790"/>
            <a:ext cx="1311216" cy="275087"/>
          </a:xfrm>
          <a:prstGeom prst="rect">
            <a:avLst/>
          </a:prstGeom>
        </p:spPr>
      </p:pic>
    </p:spTree>
    <p:extLst>
      <p:ext uri="{BB962C8B-B14F-4D97-AF65-F5344CB8AC3E}">
        <p14:creationId xmlns:p14="http://schemas.microsoft.com/office/powerpoint/2010/main" val="387923770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46B012-BE2A-10C7-8737-2F020106B3B4}"/>
              </a:ext>
            </a:extLst>
          </p:cNvPr>
          <p:cNvSpPr>
            <a:spLocks noGrp="1"/>
          </p:cNvSpPr>
          <p:nvPr>
            <p:ph idx="1"/>
          </p:nvPr>
        </p:nvSpPr>
        <p:spPr>
          <a:xfrm>
            <a:off x="1066800" y="783163"/>
            <a:ext cx="10058400" cy="5291673"/>
          </a:xfrm>
        </p:spPr>
        <p:txBody>
          <a:bodyPr>
            <a:noAutofit/>
          </a:bodyPr>
          <a:lstStyle/>
          <a:p>
            <a:pPr marL="0" indent="0">
              <a:buNone/>
            </a:pPr>
            <a:r>
              <a:rPr lang="tr-TR" dirty="0">
                <a:solidFill>
                  <a:srgbClr val="FF0000"/>
                </a:solidFill>
                <a:latin typeface="Comic Sans MS" panose="030F0702030302020204" pitchFamily="66" charset="0"/>
              </a:rPr>
              <a:t>       </a:t>
            </a:r>
            <a:r>
              <a:rPr lang="en-US" dirty="0">
                <a:solidFill>
                  <a:srgbClr val="FF0000"/>
                </a:solidFill>
                <a:latin typeface="Comic Sans MS" panose="030F0702030302020204" pitchFamily="66" charset="0"/>
              </a:rPr>
              <a:t>Transboundary basins constitute 35% of T</a:t>
            </a:r>
            <a:r>
              <a:rPr lang="tr-TR" dirty="0" err="1">
                <a:solidFill>
                  <a:srgbClr val="FF0000"/>
                </a:solidFill>
                <a:latin typeface="Comic Sans MS" panose="030F0702030302020204" pitchFamily="66" charset="0"/>
              </a:rPr>
              <a:t>ürkiye</a:t>
            </a:r>
            <a:r>
              <a:rPr lang="en-US" dirty="0">
                <a:solidFill>
                  <a:srgbClr val="FF0000"/>
                </a:solidFill>
                <a:latin typeface="Comic Sans MS" panose="030F0702030302020204" pitchFamily="66" charset="0"/>
              </a:rPr>
              <a:t>'s water resources.</a:t>
            </a:r>
          </a:p>
          <a:p>
            <a:pPr marL="0" indent="0">
              <a:buNone/>
            </a:pPr>
            <a:endParaRPr lang="en-US" dirty="0">
              <a:solidFill>
                <a:srgbClr val="FF0000"/>
              </a:solidFill>
              <a:latin typeface="Comic Sans MS" panose="030F0702030302020204" pitchFamily="66" charset="0"/>
            </a:endParaRPr>
          </a:p>
          <a:p>
            <a:pPr marL="0" indent="0">
              <a:buNone/>
            </a:pPr>
            <a:r>
              <a:rPr lang="tr-TR" dirty="0">
                <a:solidFill>
                  <a:srgbClr val="FF0000"/>
                </a:solidFill>
                <a:latin typeface="Comic Sans MS" panose="030F0702030302020204" pitchFamily="66" charset="0"/>
              </a:rPr>
              <a:t>       </a:t>
            </a:r>
            <a:r>
              <a:rPr lang="en-US" dirty="0">
                <a:solidFill>
                  <a:srgbClr val="FF0000"/>
                </a:solidFill>
                <a:latin typeface="Comic Sans MS" panose="030F0702030302020204" pitchFamily="66" charset="0"/>
              </a:rPr>
              <a:t>T</a:t>
            </a:r>
            <a:r>
              <a:rPr lang="tr-TR" dirty="0" err="1">
                <a:solidFill>
                  <a:srgbClr val="FF0000"/>
                </a:solidFill>
                <a:latin typeface="Comic Sans MS" panose="030F0702030302020204" pitchFamily="66" charset="0"/>
              </a:rPr>
              <a:t>ürkiye</a:t>
            </a:r>
            <a:r>
              <a:rPr lang="en-US" dirty="0">
                <a:solidFill>
                  <a:srgbClr val="FF0000"/>
                </a:solidFill>
                <a:latin typeface="Comic Sans MS" panose="030F0702030302020204" pitchFamily="66" charset="0"/>
              </a:rPr>
              <a:t>'s consistent transboundary waters policy is based on the following key principles.</a:t>
            </a:r>
            <a:endParaRPr lang="tr-TR" dirty="0">
              <a:solidFill>
                <a:srgbClr val="FF0000"/>
              </a:solidFill>
              <a:latin typeface="Comic Sans MS" panose="030F0702030302020204" pitchFamily="66" charset="0"/>
            </a:endParaRPr>
          </a:p>
          <a:p>
            <a:pPr marL="0" indent="0">
              <a:buNone/>
            </a:pPr>
            <a:endParaRPr lang="tr-TR" dirty="0">
              <a:solidFill>
                <a:srgbClr val="FF0000"/>
              </a:solidFill>
              <a:latin typeface="Comic Sans MS" panose="030F0702030302020204" pitchFamily="66" charset="0"/>
            </a:endParaRPr>
          </a:p>
          <a:p>
            <a:pPr marL="0" indent="0">
              <a:buNone/>
            </a:pPr>
            <a:r>
              <a:rPr lang="tr-TR" dirty="0">
                <a:latin typeface="Comic Sans MS" panose="030F0702030302020204" pitchFamily="66" charset="0"/>
              </a:rPr>
              <a:t>        </a:t>
            </a:r>
            <a:r>
              <a:rPr lang="en-US" dirty="0">
                <a:latin typeface="Comic Sans MS" panose="030F0702030302020204" pitchFamily="66" charset="0"/>
              </a:rPr>
              <a:t>T</a:t>
            </a:r>
            <a:r>
              <a:rPr lang="tr-TR" dirty="0" err="1">
                <a:latin typeface="Comic Sans MS" panose="030F0702030302020204" pitchFamily="66" charset="0"/>
              </a:rPr>
              <a:t>ürkiye</a:t>
            </a:r>
            <a:r>
              <a:rPr lang="en-US" dirty="0">
                <a:latin typeface="Comic Sans MS" panose="030F0702030302020204" pitchFamily="66" charset="0"/>
              </a:rPr>
              <a:t> sees transboundary waters as an element of cooperation between riparian countries.</a:t>
            </a:r>
            <a:endParaRPr lang="tr-TR" dirty="0">
              <a:latin typeface="Comic Sans MS" panose="030F0702030302020204" pitchFamily="66" charset="0"/>
            </a:endParaRPr>
          </a:p>
          <a:p>
            <a:pPr marL="0" indent="0">
              <a:buNone/>
            </a:pPr>
            <a:endParaRPr lang="tr-TR" dirty="0">
              <a:latin typeface="Comic Sans MS" panose="030F0702030302020204" pitchFamily="66" charset="0"/>
            </a:endParaRPr>
          </a:p>
          <a:p>
            <a:pPr algn="just"/>
            <a:r>
              <a:rPr lang="tr-TR" dirty="0">
                <a:latin typeface="Comic Sans MS" panose="030F0702030302020204" pitchFamily="66" charset="0"/>
              </a:rPr>
              <a:t>        </a:t>
            </a:r>
            <a:r>
              <a:rPr lang="en-US" dirty="0">
                <a:latin typeface="Comic Sans MS" panose="030F0702030302020204" pitchFamily="66" charset="0"/>
              </a:rPr>
              <a:t>Each transboundary river basin has its own economic, social, environmental, cultural, hydrological and meteorological dynamics. Transboundary water issues need to be handled only between riparian countries without third party intervention, as third parties who are not fully aware of these dynamics can complicate matters.</a:t>
            </a:r>
            <a:endParaRPr lang="tr-TR" dirty="0">
              <a:latin typeface="Comic Sans MS" panose="030F0702030302020204" pitchFamily="66" charset="0"/>
            </a:endParaRPr>
          </a:p>
        </p:txBody>
      </p:sp>
      <p:pic>
        <p:nvPicPr>
          <p:cNvPr id="4" name="Resim 3">
            <a:extLst>
              <a:ext uri="{FF2B5EF4-FFF2-40B4-BE49-F238E27FC236}">
                <a16:creationId xmlns:a16="http://schemas.microsoft.com/office/drawing/2014/main" id="{70CBD3AC-501B-FAA8-196F-FCE8E60E3837}"/>
              </a:ext>
            </a:extLst>
          </p:cNvPr>
          <p:cNvPicPr>
            <a:picLocks noChangeAspect="1"/>
          </p:cNvPicPr>
          <p:nvPr/>
        </p:nvPicPr>
        <p:blipFill>
          <a:blip r:embed="rId2"/>
          <a:stretch>
            <a:fillRect/>
          </a:stretch>
        </p:blipFill>
        <p:spPr>
          <a:xfrm>
            <a:off x="99257" y="5924703"/>
            <a:ext cx="880259" cy="823964"/>
          </a:xfrm>
          <a:prstGeom prst="rect">
            <a:avLst/>
          </a:prstGeom>
        </p:spPr>
      </p:pic>
      <p:pic>
        <p:nvPicPr>
          <p:cNvPr id="5" name="Resim 4">
            <a:extLst>
              <a:ext uri="{FF2B5EF4-FFF2-40B4-BE49-F238E27FC236}">
                <a16:creationId xmlns:a16="http://schemas.microsoft.com/office/drawing/2014/main" id="{DAAE55A7-12F6-F8DC-C9FF-AD1C4547F4D1}"/>
              </a:ext>
            </a:extLst>
          </p:cNvPr>
          <p:cNvPicPr>
            <a:picLocks noChangeAspect="1"/>
          </p:cNvPicPr>
          <p:nvPr/>
        </p:nvPicPr>
        <p:blipFill>
          <a:blip r:embed="rId3"/>
          <a:stretch>
            <a:fillRect/>
          </a:stretch>
        </p:blipFill>
        <p:spPr>
          <a:xfrm>
            <a:off x="0" y="0"/>
            <a:ext cx="1933280" cy="783163"/>
          </a:xfrm>
          <a:prstGeom prst="rect">
            <a:avLst/>
          </a:prstGeom>
        </p:spPr>
      </p:pic>
      <p:pic>
        <p:nvPicPr>
          <p:cNvPr id="6" name="Resim 5">
            <a:extLst>
              <a:ext uri="{FF2B5EF4-FFF2-40B4-BE49-F238E27FC236}">
                <a16:creationId xmlns:a16="http://schemas.microsoft.com/office/drawing/2014/main" id="{4067723D-D7D5-B2C8-4C84-7441AC38F898}"/>
              </a:ext>
            </a:extLst>
          </p:cNvPr>
          <p:cNvPicPr>
            <a:picLocks noChangeAspect="1"/>
          </p:cNvPicPr>
          <p:nvPr/>
        </p:nvPicPr>
        <p:blipFill>
          <a:blip r:embed="rId4"/>
          <a:stretch>
            <a:fillRect/>
          </a:stretch>
        </p:blipFill>
        <p:spPr>
          <a:xfrm>
            <a:off x="11451687" y="141290"/>
            <a:ext cx="652454" cy="923012"/>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79845" y="6336685"/>
            <a:ext cx="2090710" cy="438621"/>
          </a:xfrm>
          <a:prstGeom prst="rect">
            <a:avLst/>
          </a:prstGeom>
        </p:spPr>
      </p:pic>
    </p:spTree>
    <p:extLst>
      <p:ext uri="{BB962C8B-B14F-4D97-AF65-F5344CB8AC3E}">
        <p14:creationId xmlns:p14="http://schemas.microsoft.com/office/powerpoint/2010/main" val="360537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F304105-66CE-4CD8-4B54-02CD7D323014}"/>
              </a:ext>
            </a:extLst>
          </p:cNvPr>
          <p:cNvSpPr>
            <a:spLocks noGrp="1"/>
          </p:cNvSpPr>
          <p:nvPr>
            <p:ph sz="half" idx="1"/>
          </p:nvPr>
        </p:nvSpPr>
        <p:spPr>
          <a:xfrm>
            <a:off x="689548" y="755126"/>
            <a:ext cx="5263192" cy="3977640"/>
          </a:xfrm>
        </p:spPr>
        <p:txBody>
          <a:bodyPr>
            <a:normAutofit/>
          </a:bodyPr>
          <a:lstStyle/>
          <a:p>
            <a:pPr algn="just"/>
            <a:r>
              <a:rPr lang="en-US" sz="2000" dirty="0">
                <a:latin typeface="Comic Sans MS" panose="030F0702030302020204" pitchFamily="66" charset="0"/>
              </a:rPr>
              <a:t>Every country has the right to benefit from transboundary waters originating from or flowing through its territory, and must do so on the basis of the principle of "no apparent harm" to downstream countries.</a:t>
            </a:r>
            <a:endParaRPr lang="tr-TR" sz="2000" dirty="0">
              <a:latin typeface="Comic Sans MS" panose="030F0702030302020204" pitchFamily="66" charset="0"/>
            </a:endParaRPr>
          </a:p>
        </p:txBody>
      </p:sp>
      <p:sp>
        <p:nvSpPr>
          <p:cNvPr id="4" name="İçerik Yer Tutucusu 3">
            <a:extLst>
              <a:ext uri="{FF2B5EF4-FFF2-40B4-BE49-F238E27FC236}">
                <a16:creationId xmlns:a16="http://schemas.microsoft.com/office/drawing/2014/main" id="{622A837A-A505-378E-9DD8-EBF11A3613B6}"/>
              </a:ext>
            </a:extLst>
          </p:cNvPr>
          <p:cNvSpPr>
            <a:spLocks noGrp="1"/>
          </p:cNvSpPr>
          <p:nvPr>
            <p:ph sz="half" idx="2"/>
          </p:nvPr>
        </p:nvSpPr>
        <p:spPr>
          <a:xfrm>
            <a:off x="7409338" y="1440180"/>
            <a:ext cx="4552813" cy="3977640"/>
          </a:xfrm>
        </p:spPr>
        <p:txBody>
          <a:bodyPr>
            <a:normAutofit/>
          </a:bodyPr>
          <a:lstStyle/>
          <a:p>
            <a:pPr algn="just"/>
            <a:r>
              <a:rPr lang="en-US" sz="2000" dirty="0">
                <a:latin typeface="Comic Sans MS" panose="030F0702030302020204" pitchFamily="66" charset="0"/>
              </a:rPr>
              <a:t>Transboundary waters should be used "fairly", "rationally" and "effectively" between riparian countries.</a:t>
            </a:r>
            <a:endParaRPr lang="tr-TR" sz="2000" dirty="0">
              <a:latin typeface="Comic Sans MS" panose="030F0702030302020204" pitchFamily="66" charset="0"/>
            </a:endParaRPr>
          </a:p>
        </p:txBody>
      </p:sp>
      <p:pic>
        <p:nvPicPr>
          <p:cNvPr id="6" name="Resim 3">
            <a:extLst>
              <a:ext uri="{FF2B5EF4-FFF2-40B4-BE49-F238E27FC236}">
                <a16:creationId xmlns:a16="http://schemas.microsoft.com/office/drawing/2014/main" id="{E92C73C1-ED19-2CA5-3FE1-FB9BAF556DBE}"/>
              </a:ext>
            </a:extLst>
          </p:cNvPr>
          <p:cNvPicPr>
            <a:picLocks noChangeAspect="1"/>
          </p:cNvPicPr>
          <p:nvPr/>
        </p:nvPicPr>
        <p:blipFill>
          <a:blip r:embed="rId2"/>
          <a:stretch>
            <a:fillRect/>
          </a:stretch>
        </p:blipFill>
        <p:spPr>
          <a:xfrm>
            <a:off x="8576472" y="3039164"/>
            <a:ext cx="2218544" cy="2764436"/>
          </a:xfrm>
          <a:prstGeom prst="rect">
            <a:avLst/>
          </a:prstGeom>
        </p:spPr>
      </p:pic>
      <p:pic>
        <p:nvPicPr>
          <p:cNvPr id="8" name="Resim 7">
            <a:extLst>
              <a:ext uri="{FF2B5EF4-FFF2-40B4-BE49-F238E27FC236}">
                <a16:creationId xmlns:a16="http://schemas.microsoft.com/office/drawing/2014/main" id="{CEF890A9-E4CA-2C9E-DC34-C50391B7869E}"/>
              </a:ext>
            </a:extLst>
          </p:cNvPr>
          <p:cNvPicPr>
            <a:picLocks noChangeAspect="1"/>
          </p:cNvPicPr>
          <p:nvPr/>
        </p:nvPicPr>
        <p:blipFill>
          <a:blip r:embed="rId3"/>
          <a:stretch>
            <a:fillRect/>
          </a:stretch>
        </p:blipFill>
        <p:spPr>
          <a:xfrm>
            <a:off x="689548" y="3061033"/>
            <a:ext cx="5263192" cy="2742567"/>
          </a:xfrm>
          <a:prstGeom prst="rect">
            <a:avLst/>
          </a:prstGeom>
        </p:spPr>
      </p:pic>
      <p:pic>
        <p:nvPicPr>
          <p:cNvPr id="7" name="Resim 6">
            <a:extLst>
              <a:ext uri="{FF2B5EF4-FFF2-40B4-BE49-F238E27FC236}">
                <a16:creationId xmlns:a16="http://schemas.microsoft.com/office/drawing/2014/main" id="{70CBD3AC-501B-FAA8-196F-FCE8E60E3837}"/>
              </a:ext>
            </a:extLst>
          </p:cNvPr>
          <p:cNvPicPr>
            <a:picLocks noChangeAspect="1"/>
          </p:cNvPicPr>
          <p:nvPr/>
        </p:nvPicPr>
        <p:blipFill>
          <a:blip r:embed="rId4"/>
          <a:stretch>
            <a:fillRect/>
          </a:stretch>
        </p:blipFill>
        <p:spPr>
          <a:xfrm>
            <a:off x="107686" y="6157983"/>
            <a:ext cx="630137" cy="589838"/>
          </a:xfrm>
          <a:prstGeom prst="rect">
            <a:avLst/>
          </a:prstGeom>
        </p:spPr>
      </p:pic>
      <p:pic>
        <p:nvPicPr>
          <p:cNvPr id="9" name="Resim 8">
            <a:extLst>
              <a:ext uri="{FF2B5EF4-FFF2-40B4-BE49-F238E27FC236}">
                <a16:creationId xmlns:a16="http://schemas.microsoft.com/office/drawing/2014/main" id="{DAAE55A7-12F6-F8DC-C9FF-AD1C4547F4D1}"/>
              </a:ext>
            </a:extLst>
          </p:cNvPr>
          <p:cNvPicPr>
            <a:picLocks noChangeAspect="1"/>
          </p:cNvPicPr>
          <p:nvPr/>
        </p:nvPicPr>
        <p:blipFill>
          <a:blip r:embed="rId5"/>
          <a:stretch>
            <a:fillRect/>
          </a:stretch>
        </p:blipFill>
        <p:spPr>
          <a:xfrm>
            <a:off x="0" y="-28220"/>
            <a:ext cx="1933731" cy="783346"/>
          </a:xfrm>
          <a:prstGeom prst="rect">
            <a:avLst/>
          </a:prstGeom>
        </p:spPr>
      </p:pic>
      <p:pic>
        <p:nvPicPr>
          <p:cNvPr id="10" name="Resim 9">
            <a:extLst>
              <a:ext uri="{FF2B5EF4-FFF2-40B4-BE49-F238E27FC236}">
                <a16:creationId xmlns:a16="http://schemas.microsoft.com/office/drawing/2014/main" id="{4067723D-D7D5-B2C8-4C84-7441AC38F898}"/>
              </a:ext>
            </a:extLst>
          </p:cNvPr>
          <p:cNvPicPr>
            <a:picLocks noChangeAspect="1"/>
          </p:cNvPicPr>
          <p:nvPr/>
        </p:nvPicPr>
        <p:blipFill>
          <a:blip r:embed="rId6"/>
          <a:stretch>
            <a:fillRect/>
          </a:stretch>
        </p:blipFill>
        <p:spPr>
          <a:xfrm>
            <a:off x="11408424" y="93739"/>
            <a:ext cx="553727" cy="783345"/>
          </a:xfrm>
          <a:prstGeom prst="rect">
            <a:avLst/>
          </a:prstGeom>
        </p:spPr>
      </p:pic>
      <p:pic>
        <p:nvPicPr>
          <p:cNvPr id="11" name="Resim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60103" y="6452902"/>
            <a:ext cx="1496641" cy="313988"/>
          </a:xfrm>
          <a:prstGeom prst="rect">
            <a:avLst/>
          </a:prstGeom>
        </p:spPr>
      </p:pic>
    </p:spTree>
    <p:extLst>
      <p:ext uri="{BB962C8B-B14F-4D97-AF65-F5344CB8AC3E}">
        <p14:creationId xmlns:p14="http://schemas.microsoft.com/office/powerpoint/2010/main" val="419314214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15" name="Resim 14">
            <a:extLst>
              <a:ext uri="{FF2B5EF4-FFF2-40B4-BE49-F238E27FC236}">
                <a16:creationId xmlns:a16="http://schemas.microsoft.com/office/drawing/2014/main" id="{9894CACD-27D4-52FF-86CC-B92BBEC5124C}"/>
              </a:ext>
            </a:extLst>
          </p:cNvPr>
          <p:cNvPicPr>
            <a:picLocks noChangeAspect="1"/>
          </p:cNvPicPr>
          <p:nvPr/>
        </p:nvPicPr>
        <p:blipFill>
          <a:blip r:embed="rId2"/>
          <a:stretch>
            <a:fillRect/>
          </a:stretch>
        </p:blipFill>
        <p:spPr>
          <a:xfrm>
            <a:off x="3017629" y="270916"/>
            <a:ext cx="6156741" cy="5815647"/>
          </a:xfrm>
          <a:prstGeom prst="rect">
            <a:avLst/>
          </a:prstGeom>
        </p:spPr>
      </p:pic>
      <p:sp>
        <p:nvSpPr>
          <p:cNvPr id="3" name="Metin kutusu 2">
            <a:extLst>
              <a:ext uri="{FF2B5EF4-FFF2-40B4-BE49-F238E27FC236}">
                <a16:creationId xmlns:a16="http://schemas.microsoft.com/office/drawing/2014/main" id="{F4D1E817-16AB-4ECF-8F7E-038F6A30C21E}"/>
              </a:ext>
            </a:extLst>
          </p:cNvPr>
          <p:cNvSpPr txBox="1"/>
          <p:nvPr/>
        </p:nvSpPr>
        <p:spPr>
          <a:xfrm>
            <a:off x="4303112" y="6217752"/>
            <a:ext cx="3585773" cy="369332"/>
          </a:xfrm>
          <a:prstGeom prst="rect">
            <a:avLst/>
          </a:prstGeom>
          <a:noFill/>
        </p:spPr>
        <p:txBody>
          <a:bodyPr wrap="square">
            <a:spAutoFit/>
          </a:bodyPr>
          <a:lstStyle/>
          <a:p>
            <a:pPr algn="just"/>
            <a:r>
              <a:rPr lang="en-US" sz="1800" dirty="0">
                <a:latin typeface="Comic Sans MS" panose="030F0702030302020204" pitchFamily="66" charset="0"/>
              </a:rPr>
              <a:t>Various «action plans» on water</a:t>
            </a:r>
            <a:endParaRPr lang="tr-TR" sz="1800" dirty="0">
              <a:latin typeface="Comic Sans MS" panose="030F0702030302020204" pitchFamily="66" charset="0"/>
            </a:endParaRPr>
          </a:p>
        </p:txBody>
      </p:sp>
      <p:pic>
        <p:nvPicPr>
          <p:cNvPr id="4" name="Resim 3">
            <a:extLst>
              <a:ext uri="{FF2B5EF4-FFF2-40B4-BE49-F238E27FC236}">
                <a16:creationId xmlns:a16="http://schemas.microsoft.com/office/drawing/2014/main" id="{70CBD3AC-501B-FAA8-196F-FCE8E60E3837}"/>
              </a:ext>
            </a:extLst>
          </p:cNvPr>
          <p:cNvPicPr>
            <a:picLocks noChangeAspect="1"/>
          </p:cNvPicPr>
          <p:nvPr/>
        </p:nvPicPr>
        <p:blipFill>
          <a:blip r:embed="rId3"/>
          <a:stretch>
            <a:fillRect/>
          </a:stretch>
        </p:blipFill>
        <p:spPr>
          <a:xfrm>
            <a:off x="88839" y="6086563"/>
            <a:ext cx="602917" cy="564359"/>
          </a:xfrm>
          <a:prstGeom prst="rect">
            <a:avLst/>
          </a:prstGeom>
        </p:spPr>
      </p:pic>
      <p:pic>
        <p:nvPicPr>
          <p:cNvPr id="5" name="Resim 4">
            <a:extLst>
              <a:ext uri="{FF2B5EF4-FFF2-40B4-BE49-F238E27FC236}">
                <a16:creationId xmlns:a16="http://schemas.microsoft.com/office/drawing/2014/main" id="{DAAE55A7-12F6-F8DC-C9FF-AD1C4547F4D1}"/>
              </a:ext>
            </a:extLst>
          </p:cNvPr>
          <p:cNvPicPr>
            <a:picLocks noChangeAspect="1"/>
          </p:cNvPicPr>
          <p:nvPr/>
        </p:nvPicPr>
        <p:blipFill>
          <a:blip r:embed="rId4"/>
          <a:stretch>
            <a:fillRect/>
          </a:stretch>
        </p:blipFill>
        <p:spPr>
          <a:xfrm>
            <a:off x="0" y="0"/>
            <a:ext cx="1850201" cy="749508"/>
          </a:xfrm>
          <a:prstGeom prst="rect">
            <a:avLst/>
          </a:prstGeom>
        </p:spPr>
      </p:pic>
      <p:pic>
        <p:nvPicPr>
          <p:cNvPr id="6" name="Resim 5">
            <a:extLst>
              <a:ext uri="{FF2B5EF4-FFF2-40B4-BE49-F238E27FC236}">
                <a16:creationId xmlns:a16="http://schemas.microsoft.com/office/drawing/2014/main" id="{4067723D-D7D5-B2C8-4C84-7441AC38F898}"/>
              </a:ext>
            </a:extLst>
          </p:cNvPr>
          <p:cNvPicPr>
            <a:picLocks noChangeAspect="1"/>
          </p:cNvPicPr>
          <p:nvPr/>
        </p:nvPicPr>
        <p:blipFill>
          <a:blip r:embed="rId5"/>
          <a:stretch>
            <a:fillRect/>
          </a:stretch>
        </p:blipFill>
        <p:spPr>
          <a:xfrm>
            <a:off x="11262532" y="246221"/>
            <a:ext cx="529808" cy="749508"/>
          </a:xfrm>
          <a:prstGeom prst="rect">
            <a:avLst/>
          </a:prstGeom>
        </p:spPr>
      </p:pic>
      <p:pic>
        <p:nvPicPr>
          <p:cNvPr id="7" name="Resim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60008" y="6286659"/>
            <a:ext cx="1431992" cy="300425"/>
          </a:xfrm>
          <a:prstGeom prst="rect">
            <a:avLst/>
          </a:prstGeom>
        </p:spPr>
      </p:pic>
    </p:spTree>
    <p:extLst>
      <p:ext uri="{BB962C8B-B14F-4D97-AF65-F5344CB8AC3E}">
        <p14:creationId xmlns:p14="http://schemas.microsoft.com/office/powerpoint/2010/main" val="173284668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B64F113-DCE7-5435-9DE9-DCF92D982327}"/>
              </a:ext>
            </a:extLst>
          </p:cNvPr>
          <p:cNvPicPr>
            <a:picLocks noChangeAspect="1"/>
          </p:cNvPicPr>
          <p:nvPr/>
        </p:nvPicPr>
        <p:blipFill>
          <a:blip r:embed="rId2"/>
          <a:stretch>
            <a:fillRect/>
          </a:stretch>
        </p:blipFill>
        <p:spPr>
          <a:xfrm>
            <a:off x="1486414" y="180975"/>
            <a:ext cx="9943585" cy="6054933"/>
          </a:xfrm>
          <a:prstGeom prst="rect">
            <a:avLst/>
          </a:prstGeom>
        </p:spPr>
      </p:pic>
      <p:sp>
        <p:nvSpPr>
          <p:cNvPr id="3" name="Metin kutusu 2">
            <a:extLst>
              <a:ext uri="{FF2B5EF4-FFF2-40B4-BE49-F238E27FC236}">
                <a16:creationId xmlns:a16="http://schemas.microsoft.com/office/drawing/2014/main" id="{8AEEB7FF-4E8C-4428-B92F-6A5A788867A4}"/>
              </a:ext>
            </a:extLst>
          </p:cNvPr>
          <p:cNvSpPr txBox="1"/>
          <p:nvPr/>
        </p:nvSpPr>
        <p:spPr>
          <a:xfrm>
            <a:off x="2583249" y="6307693"/>
            <a:ext cx="7749914" cy="369332"/>
          </a:xfrm>
          <a:prstGeom prst="rect">
            <a:avLst/>
          </a:prstGeom>
          <a:noFill/>
        </p:spPr>
        <p:txBody>
          <a:bodyPr wrap="square">
            <a:spAutoFit/>
          </a:bodyPr>
          <a:lstStyle/>
          <a:p>
            <a:r>
              <a:rPr lang="en-US" dirty="0">
                <a:latin typeface="Comic Sans MS" panose="030F0702030302020204" pitchFamily="66" charset="0"/>
              </a:rPr>
              <a:t>The current institutional structure in «Water Management» in T</a:t>
            </a:r>
            <a:r>
              <a:rPr lang="tr-TR" dirty="0" err="1">
                <a:latin typeface="Comic Sans MS" panose="030F0702030302020204" pitchFamily="66" charset="0"/>
              </a:rPr>
              <a:t>ürkiye</a:t>
            </a:r>
            <a:endParaRPr lang="tr-TR" dirty="0">
              <a:latin typeface="Comic Sans MS" panose="030F0702030302020204" pitchFamily="66" charset="0"/>
            </a:endParaRPr>
          </a:p>
        </p:txBody>
      </p:sp>
      <p:pic>
        <p:nvPicPr>
          <p:cNvPr id="4" name="Resim 3">
            <a:extLst>
              <a:ext uri="{FF2B5EF4-FFF2-40B4-BE49-F238E27FC236}">
                <a16:creationId xmlns:a16="http://schemas.microsoft.com/office/drawing/2014/main" id="{70CBD3AC-501B-FAA8-196F-FCE8E60E3837}"/>
              </a:ext>
            </a:extLst>
          </p:cNvPr>
          <p:cNvPicPr>
            <a:picLocks noChangeAspect="1"/>
          </p:cNvPicPr>
          <p:nvPr/>
        </p:nvPicPr>
        <p:blipFill>
          <a:blip r:embed="rId3"/>
          <a:stretch>
            <a:fillRect/>
          </a:stretch>
        </p:blipFill>
        <p:spPr>
          <a:xfrm>
            <a:off x="244859" y="6348406"/>
            <a:ext cx="458217" cy="428913"/>
          </a:xfrm>
          <a:prstGeom prst="rect">
            <a:avLst/>
          </a:prstGeom>
        </p:spPr>
      </p:pic>
      <p:pic>
        <p:nvPicPr>
          <p:cNvPr id="6" name="Resim 5">
            <a:extLst>
              <a:ext uri="{FF2B5EF4-FFF2-40B4-BE49-F238E27FC236}">
                <a16:creationId xmlns:a16="http://schemas.microsoft.com/office/drawing/2014/main" id="{DAAE55A7-12F6-F8DC-C9FF-AD1C4547F4D1}"/>
              </a:ext>
            </a:extLst>
          </p:cNvPr>
          <p:cNvPicPr>
            <a:picLocks noChangeAspect="1"/>
          </p:cNvPicPr>
          <p:nvPr/>
        </p:nvPicPr>
        <p:blipFill>
          <a:blip r:embed="rId4"/>
          <a:stretch>
            <a:fillRect/>
          </a:stretch>
        </p:blipFill>
        <p:spPr>
          <a:xfrm>
            <a:off x="0" y="0"/>
            <a:ext cx="1406153" cy="569626"/>
          </a:xfrm>
          <a:prstGeom prst="rect">
            <a:avLst/>
          </a:prstGeom>
        </p:spPr>
      </p:pic>
      <p:pic>
        <p:nvPicPr>
          <p:cNvPr id="7" name="Resim 6">
            <a:extLst>
              <a:ext uri="{FF2B5EF4-FFF2-40B4-BE49-F238E27FC236}">
                <a16:creationId xmlns:a16="http://schemas.microsoft.com/office/drawing/2014/main" id="{4067723D-D7D5-B2C8-4C84-7441AC38F898}"/>
              </a:ext>
            </a:extLst>
          </p:cNvPr>
          <p:cNvPicPr>
            <a:picLocks noChangeAspect="1"/>
          </p:cNvPicPr>
          <p:nvPr/>
        </p:nvPicPr>
        <p:blipFill>
          <a:blip r:embed="rId5"/>
          <a:stretch>
            <a:fillRect/>
          </a:stretch>
        </p:blipFill>
        <p:spPr>
          <a:xfrm>
            <a:off x="11710779" y="180975"/>
            <a:ext cx="402654" cy="569626"/>
          </a:xfrm>
          <a:prstGeom prst="rect">
            <a:avLst/>
          </a:prstGeom>
        </p:spPr>
      </p:pic>
      <p:pic>
        <p:nvPicPr>
          <p:cNvPr id="8" name="Resim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5119" y="6448702"/>
            <a:ext cx="1088314" cy="228323"/>
          </a:xfrm>
          <a:prstGeom prst="rect">
            <a:avLst/>
          </a:prstGeom>
        </p:spPr>
      </p:pic>
    </p:spTree>
    <p:extLst>
      <p:ext uri="{BB962C8B-B14F-4D97-AF65-F5344CB8AC3E}">
        <p14:creationId xmlns:p14="http://schemas.microsoft.com/office/powerpoint/2010/main" val="219353516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10" name="Resim 9">
            <a:extLst>
              <a:ext uri="{FF2B5EF4-FFF2-40B4-BE49-F238E27FC236}">
                <a16:creationId xmlns:a16="http://schemas.microsoft.com/office/drawing/2014/main" id="{981278A2-1A6A-EC4F-5AB6-050BDFC1E0D7}"/>
              </a:ext>
            </a:extLst>
          </p:cNvPr>
          <p:cNvPicPr>
            <a:picLocks noChangeAspect="1"/>
          </p:cNvPicPr>
          <p:nvPr/>
        </p:nvPicPr>
        <p:blipFill>
          <a:blip r:embed="rId2"/>
          <a:stretch>
            <a:fillRect/>
          </a:stretch>
        </p:blipFill>
        <p:spPr>
          <a:xfrm>
            <a:off x="0" y="0"/>
            <a:ext cx="12192000" cy="6752672"/>
          </a:xfrm>
          <a:prstGeom prst="rect">
            <a:avLst/>
          </a:prstGeom>
        </p:spPr>
      </p:pic>
      <p:sp>
        <p:nvSpPr>
          <p:cNvPr id="12" name="Metin kutusu 11">
            <a:extLst>
              <a:ext uri="{FF2B5EF4-FFF2-40B4-BE49-F238E27FC236}">
                <a16:creationId xmlns:a16="http://schemas.microsoft.com/office/drawing/2014/main" id="{172CFB6B-5A02-6490-0C7E-5FD4877C33A8}"/>
              </a:ext>
            </a:extLst>
          </p:cNvPr>
          <p:cNvSpPr txBox="1"/>
          <p:nvPr/>
        </p:nvSpPr>
        <p:spPr>
          <a:xfrm rot="20821032">
            <a:off x="2032216" y="2995468"/>
            <a:ext cx="8628120" cy="646331"/>
          </a:xfrm>
          <a:prstGeom prst="rect">
            <a:avLst/>
          </a:prstGeom>
          <a:noFill/>
        </p:spPr>
        <p:txBody>
          <a:bodyPr wrap="square">
            <a:spAutoFit/>
          </a:bodyPr>
          <a:lstStyle/>
          <a:p>
            <a:r>
              <a:rPr lang="en-US" sz="3600" dirty="0">
                <a:solidFill>
                  <a:srgbClr val="FFFF00"/>
                </a:solidFill>
                <a:latin typeface="Bernard MT Condensed" panose="02050806060905020404" pitchFamily="18" charset="0"/>
              </a:rPr>
              <a:t>«Let's Protect Our Water for Our Tomorrows!»</a:t>
            </a:r>
            <a:endParaRPr lang="tr-TR" sz="3600" dirty="0">
              <a:solidFill>
                <a:srgbClr val="FFFF00"/>
              </a:solidFill>
              <a:latin typeface="Bernard MT Condensed" panose="02050806060905020404" pitchFamily="18" charset="0"/>
            </a:endParaRPr>
          </a:p>
        </p:txBody>
      </p:sp>
      <p:pic>
        <p:nvPicPr>
          <p:cNvPr id="4" name="Resim 3">
            <a:extLst>
              <a:ext uri="{FF2B5EF4-FFF2-40B4-BE49-F238E27FC236}">
                <a16:creationId xmlns:a16="http://schemas.microsoft.com/office/drawing/2014/main" id="{70CBD3AC-501B-FAA8-196F-FCE8E60E3837}"/>
              </a:ext>
            </a:extLst>
          </p:cNvPr>
          <p:cNvPicPr>
            <a:picLocks noChangeAspect="1"/>
          </p:cNvPicPr>
          <p:nvPr/>
        </p:nvPicPr>
        <p:blipFill>
          <a:blip r:embed="rId3"/>
          <a:stretch>
            <a:fillRect/>
          </a:stretch>
        </p:blipFill>
        <p:spPr>
          <a:xfrm>
            <a:off x="237086" y="5816184"/>
            <a:ext cx="849952" cy="795595"/>
          </a:xfrm>
          <a:prstGeom prst="rect">
            <a:avLst/>
          </a:prstGeom>
        </p:spPr>
      </p:pic>
      <p:pic>
        <p:nvPicPr>
          <p:cNvPr id="5" name="Resim 4">
            <a:extLst>
              <a:ext uri="{FF2B5EF4-FFF2-40B4-BE49-F238E27FC236}">
                <a16:creationId xmlns:a16="http://schemas.microsoft.com/office/drawing/2014/main" id="{DAAE55A7-12F6-F8DC-C9FF-AD1C4547F4D1}"/>
              </a:ext>
            </a:extLst>
          </p:cNvPr>
          <p:cNvPicPr>
            <a:picLocks noChangeAspect="1"/>
          </p:cNvPicPr>
          <p:nvPr/>
        </p:nvPicPr>
        <p:blipFill>
          <a:blip r:embed="rId4"/>
          <a:stretch>
            <a:fillRect/>
          </a:stretch>
        </p:blipFill>
        <p:spPr>
          <a:xfrm>
            <a:off x="0" y="0"/>
            <a:ext cx="2608289" cy="1056606"/>
          </a:xfrm>
          <a:prstGeom prst="rect">
            <a:avLst/>
          </a:prstGeom>
        </p:spPr>
      </p:pic>
      <p:pic>
        <p:nvPicPr>
          <p:cNvPr id="6" name="Resim 5">
            <a:extLst>
              <a:ext uri="{FF2B5EF4-FFF2-40B4-BE49-F238E27FC236}">
                <a16:creationId xmlns:a16="http://schemas.microsoft.com/office/drawing/2014/main" id="{4067723D-D7D5-B2C8-4C84-7441AC38F898}"/>
              </a:ext>
            </a:extLst>
          </p:cNvPr>
          <p:cNvPicPr>
            <a:picLocks noChangeAspect="1"/>
          </p:cNvPicPr>
          <p:nvPr/>
        </p:nvPicPr>
        <p:blipFill>
          <a:blip r:embed="rId5"/>
          <a:stretch>
            <a:fillRect/>
          </a:stretch>
        </p:blipFill>
        <p:spPr>
          <a:xfrm>
            <a:off x="11262532" y="246221"/>
            <a:ext cx="746888" cy="1056606"/>
          </a:xfrm>
          <a:prstGeom prst="rect">
            <a:avLst/>
          </a:prstGeom>
        </p:spPr>
      </p:pic>
      <p:pic>
        <p:nvPicPr>
          <p:cNvPr id="7" name="Resim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13431" y="6183144"/>
            <a:ext cx="2018726" cy="423519"/>
          </a:xfrm>
          <a:prstGeom prst="rect">
            <a:avLst/>
          </a:prstGeom>
        </p:spPr>
      </p:pic>
    </p:spTree>
    <p:extLst>
      <p:ext uri="{BB962C8B-B14F-4D97-AF65-F5344CB8AC3E}">
        <p14:creationId xmlns:p14="http://schemas.microsoft.com/office/powerpoint/2010/main" val="223875094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11" name="Metin kutusu 10">
            <a:extLst>
              <a:ext uri="{FF2B5EF4-FFF2-40B4-BE49-F238E27FC236}">
                <a16:creationId xmlns:a16="http://schemas.microsoft.com/office/drawing/2014/main" id="{2C66DF28-6948-112E-7EB6-EAFB2F5DC964}"/>
              </a:ext>
            </a:extLst>
          </p:cNvPr>
          <p:cNvSpPr txBox="1"/>
          <p:nvPr/>
        </p:nvSpPr>
        <p:spPr>
          <a:xfrm>
            <a:off x="663316" y="1765807"/>
            <a:ext cx="6093500" cy="369332"/>
          </a:xfrm>
          <a:prstGeom prst="rect">
            <a:avLst/>
          </a:prstGeom>
          <a:noFill/>
        </p:spPr>
        <p:txBody>
          <a:bodyPr wrap="square">
            <a:spAutoFit/>
          </a:bodyPr>
          <a:lstStyle/>
          <a:p>
            <a:r>
              <a:rPr lang="tr-TR" dirty="0"/>
              <a:t>- https://www.dsi.gov.tr/Sayfa/Detay/754</a:t>
            </a:r>
          </a:p>
        </p:txBody>
      </p:sp>
      <p:sp>
        <p:nvSpPr>
          <p:cNvPr id="13" name="Metin kutusu 12">
            <a:extLst>
              <a:ext uri="{FF2B5EF4-FFF2-40B4-BE49-F238E27FC236}">
                <a16:creationId xmlns:a16="http://schemas.microsoft.com/office/drawing/2014/main" id="{9D25D42C-617E-61A6-7BC2-2600FB12D20E}"/>
              </a:ext>
            </a:extLst>
          </p:cNvPr>
          <p:cNvSpPr txBox="1"/>
          <p:nvPr/>
        </p:nvSpPr>
        <p:spPr>
          <a:xfrm>
            <a:off x="663316" y="-198422"/>
            <a:ext cx="6093500" cy="2123658"/>
          </a:xfrm>
          <a:prstGeom prst="rect">
            <a:avLst/>
          </a:prstGeom>
          <a:noFill/>
        </p:spPr>
        <p:txBody>
          <a:bodyPr wrap="square">
            <a:spAutoFit/>
          </a:bodyPr>
          <a:lstStyle/>
          <a:p>
            <a:endParaRPr lang="tr-TR" dirty="0"/>
          </a:p>
          <a:p>
            <a:endParaRPr lang="tr-TR" dirty="0"/>
          </a:p>
          <a:p>
            <a:endParaRPr lang="tr-TR" dirty="0"/>
          </a:p>
          <a:p>
            <a:endParaRPr lang="tr-TR" dirty="0"/>
          </a:p>
          <a:p>
            <a:r>
              <a:rPr lang="tr-TR" sz="2400" dirty="0"/>
              <a:t>SOURCE</a:t>
            </a:r>
            <a:endParaRPr lang="tr-TR" dirty="0"/>
          </a:p>
          <a:p>
            <a:endParaRPr lang="tr-TR" dirty="0"/>
          </a:p>
          <a:p>
            <a:endParaRPr lang="tr-TR" dirty="0"/>
          </a:p>
        </p:txBody>
      </p:sp>
      <p:sp>
        <p:nvSpPr>
          <p:cNvPr id="15" name="Metin kutusu 14">
            <a:extLst>
              <a:ext uri="{FF2B5EF4-FFF2-40B4-BE49-F238E27FC236}">
                <a16:creationId xmlns:a16="http://schemas.microsoft.com/office/drawing/2014/main" id="{741BA0FC-B7DF-6371-9204-76CFEE6CEDFC}"/>
              </a:ext>
            </a:extLst>
          </p:cNvPr>
          <p:cNvSpPr txBox="1"/>
          <p:nvPr/>
        </p:nvSpPr>
        <p:spPr>
          <a:xfrm>
            <a:off x="663316" y="2135139"/>
            <a:ext cx="7881078" cy="369332"/>
          </a:xfrm>
          <a:prstGeom prst="rect">
            <a:avLst/>
          </a:prstGeom>
          <a:noFill/>
        </p:spPr>
        <p:txBody>
          <a:bodyPr wrap="square">
            <a:spAutoFit/>
          </a:bodyPr>
          <a:lstStyle/>
          <a:p>
            <a:r>
              <a:rPr lang="tr-TR" dirty="0"/>
              <a:t>- https://www.mfa.gov.tr/turkiye_nin-su-politikasi.tr.mfa</a:t>
            </a:r>
          </a:p>
        </p:txBody>
      </p:sp>
      <p:sp>
        <p:nvSpPr>
          <p:cNvPr id="17" name="Metin kutusu 16">
            <a:extLst>
              <a:ext uri="{FF2B5EF4-FFF2-40B4-BE49-F238E27FC236}">
                <a16:creationId xmlns:a16="http://schemas.microsoft.com/office/drawing/2014/main" id="{5507BE94-730C-F80A-CCFE-118166A58DA5}"/>
              </a:ext>
            </a:extLst>
          </p:cNvPr>
          <p:cNvSpPr txBox="1"/>
          <p:nvPr/>
        </p:nvSpPr>
        <p:spPr>
          <a:xfrm>
            <a:off x="663316" y="2504471"/>
            <a:ext cx="7881079" cy="369332"/>
          </a:xfrm>
          <a:prstGeom prst="rect">
            <a:avLst/>
          </a:prstGeom>
          <a:noFill/>
        </p:spPr>
        <p:txBody>
          <a:bodyPr wrap="square">
            <a:spAutoFit/>
          </a:bodyPr>
          <a:lstStyle/>
          <a:p>
            <a:r>
              <a:rPr lang="tr-TR" dirty="0"/>
              <a:t>- https://istanbul.imo.org.tr/Eklenti/342,sayi168-makale1pdf.pdf?0</a:t>
            </a:r>
          </a:p>
        </p:txBody>
      </p:sp>
      <p:sp>
        <p:nvSpPr>
          <p:cNvPr id="19" name="Metin kutusu 18">
            <a:extLst>
              <a:ext uri="{FF2B5EF4-FFF2-40B4-BE49-F238E27FC236}">
                <a16:creationId xmlns:a16="http://schemas.microsoft.com/office/drawing/2014/main" id="{B893B553-CDFC-FB20-BDFB-C5CF973A1067}"/>
              </a:ext>
            </a:extLst>
          </p:cNvPr>
          <p:cNvSpPr txBox="1"/>
          <p:nvPr/>
        </p:nvSpPr>
        <p:spPr>
          <a:xfrm>
            <a:off x="663316" y="2873803"/>
            <a:ext cx="7881078" cy="369332"/>
          </a:xfrm>
          <a:prstGeom prst="rect">
            <a:avLst/>
          </a:prstGeom>
          <a:noFill/>
        </p:spPr>
        <p:txBody>
          <a:bodyPr wrap="square">
            <a:spAutoFit/>
          </a:bodyPr>
          <a:lstStyle/>
          <a:p>
            <a:r>
              <a:rPr lang="tr-TR" dirty="0"/>
              <a:t>- https://dergipark.org.tr/tr/download/article-file/1072916</a:t>
            </a:r>
          </a:p>
        </p:txBody>
      </p:sp>
      <p:sp>
        <p:nvSpPr>
          <p:cNvPr id="21" name="Metin kutusu 20">
            <a:extLst>
              <a:ext uri="{FF2B5EF4-FFF2-40B4-BE49-F238E27FC236}">
                <a16:creationId xmlns:a16="http://schemas.microsoft.com/office/drawing/2014/main" id="{09EABED6-2EE6-41C6-9B4A-B0277E9DFC50}"/>
              </a:ext>
            </a:extLst>
          </p:cNvPr>
          <p:cNvSpPr txBox="1"/>
          <p:nvPr/>
        </p:nvSpPr>
        <p:spPr>
          <a:xfrm>
            <a:off x="663315" y="3243135"/>
            <a:ext cx="7596265" cy="646331"/>
          </a:xfrm>
          <a:prstGeom prst="rect">
            <a:avLst/>
          </a:prstGeom>
          <a:noFill/>
        </p:spPr>
        <p:txBody>
          <a:bodyPr wrap="square">
            <a:spAutoFit/>
          </a:bodyPr>
          <a:lstStyle/>
          <a:p>
            <a:r>
              <a:rPr lang="tr-TR" dirty="0"/>
              <a:t>- Tarım ve Orman Bakanlığı, “Ulusal Su Planı” (2019-2023), Ankara</a:t>
            </a:r>
          </a:p>
          <a:p>
            <a:endParaRPr lang="tr-TR" dirty="0"/>
          </a:p>
        </p:txBody>
      </p:sp>
      <p:sp>
        <p:nvSpPr>
          <p:cNvPr id="23" name="Metin kutusu 22">
            <a:extLst>
              <a:ext uri="{FF2B5EF4-FFF2-40B4-BE49-F238E27FC236}">
                <a16:creationId xmlns:a16="http://schemas.microsoft.com/office/drawing/2014/main" id="{FDCBC3BB-DBF7-621E-7875-4944F84F0A4F}"/>
              </a:ext>
            </a:extLst>
          </p:cNvPr>
          <p:cNvSpPr txBox="1"/>
          <p:nvPr/>
        </p:nvSpPr>
        <p:spPr>
          <a:xfrm>
            <a:off x="663315" y="3561992"/>
            <a:ext cx="8780488" cy="369332"/>
          </a:xfrm>
          <a:prstGeom prst="rect">
            <a:avLst/>
          </a:prstGeom>
          <a:noFill/>
        </p:spPr>
        <p:txBody>
          <a:bodyPr wrap="square">
            <a:spAutoFit/>
          </a:bodyPr>
          <a:lstStyle/>
          <a:p>
            <a:r>
              <a:rPr lang="tr-TR" dirty="0"/>
              <a:t>- https://www.mmo.org.tr/sites/default/files/6_dunyadaveturkiyede.pdf</a:t>
            </a:r>
          </a:p>
        </p:txBody>
      </p:sp>
      <p:sp>
        <p:nvSpPr>
          <p:cNvPr id="25" name="Metin kutusu 24">
            <a:extLst>
              <a:ext uri="{FF2B5EF4-FFF2-40B4-BE49-F238E27FC236}">
                <a16:creationId xmlns:a16="http://schemas.microsoft.com/office/drawing/2014/main" id="{04796E61-7A17-8844-6CA7-1BE8E304FA56}"/>
              </a:ext>
            </a:extLst>
          </p:cNvPr>
          <p:cNvSpPr txBox="1"/>
          <p:nvPr/>
        </p:nvSpPr>
        <p:spPr>
          <a:xfrm>
            <a:off x="663315" y="3946234"/>
            <a:ext cx="10594297" cy="369332"/>
          </a:xfrm>
          <a:prstGeom prst="rect">
            <a:avLst/>
          </a:prstGeom>
          <a:noFill/>
        </p:spPr>
        <p:txBody>
          <a:bodyPr wrap="square">
            <a:spAutoFit/>
          </a:bodyPr>
          <a:lstStyle/>
          <a:p>
            <a:r>
              <a:rPr lang="tr-TR" dirty="0"/>
              <a:t>- https://www.tarimorman.gov.tr/SYGM/Haber/753/Turkiye-Su-Kaynaklari-Haritasi-Yayinda</a:t>
            </a:r>
          </a:p>
        </p:txBody>
      </p:sp>
      <p:pic>
        <p:nvPicPr>
          <p:cNvPr id="10" name="Resim 9">
            <a:extLst>
              <a:ext uri="{FF2B5EF4-FFF2-40B4-BE49-F238E27FC236}">
                <a16:creationId xmlns:a16="http://schemas.microsoft.com/office/drawing/2014/main" id="{70CBD3AC-501B-FAA8-196F-FCE8E60E3837}"/>
              </a:ext>
            </a:extLst>
          </p:cNvPr>
          <p:cNvPicPr>
            <a:picLocks noChangeAspect="1"/>
          </p:cNvPicPr>
          <p:nvPr/>
        </p:nvPicPr>
        <p:blipFill>
          <a:blip r:embed="rId2"/>
          <a:stretch>
            <a:fillRect/>
          </a:stretch>
        </p:blipFill>
        <p:spPr>
          <a:xfrm>
            <a:off x="93689" y="5960284"/>
            <a:ext cx="747617" cy="699805"/>
          </a:xfrm>
          <a:prstGeom prst="rect">
            <a:avLst/>
          </a:prstGeom>
        </p:spPr>
      </p:pic>
      <p:pic>
        <p:nvPicPr>
          <p:cNvPr id="12" name="Resim 11">
            <a:extLst>
              <a:ext uri="{FF2B5EF4-FFF2-40B4-BE49-F238E27FC236}">
                <a16:creationId xmlns:a16="http://schemas.microsoft.com/office/drawing/2014/main" id="{DAAE55A7-12F6-F8DC-C9FF-AD1C4547F4D1}"/>
              </a:ext>
            </a:extLst>
          </p:cNvPr>
          <p:cNvPicPr>
            <a:picLocks noChangeAspect="1"/>
          </p:cNvPicPr>
          <p:nvPr/>
        </p:nvPicPr>
        <p:blipFill>
          <a:blip r:embed="rId3"/>
          <a:stretch>
            <a:fillRect/>
          </a:stretch>
        </p:blipFill>
        <p:spPr>
          <a:xfrm>
            <a:off x="0" y="0"/>
            <a:ext cx="2294249" cy="929390"/>
          </a:xfrm>
          <a:prstGeom prst="rect">
            <a:avLst/>
          </a:prstGeom>
        </p:spPr>
      </p:pic>
      <p:pic>
        <p:nvPicPr>
          <p:cNvPr id="14" name="Resim 13">
            <a:extLst>
              <a:ext uri="{FF2B5EF4-FFF2-40B4-BE49-F238E27FC236}">
                <a16:creationId xmlns:a16="http://schemas.microsoft.com/office/drawing/2014/main" id="{4067723D-D7D5-B2C8-4C84-7441AC38F898}"/>
              </a:ext>
            </a:extLst>
          </p:cNvPr>
          <p:cNvPicPr>
            <a:picLocks noChangeAspect="1"/>
          </p:cNvPicPr>
          <p:nvPr/>
        </p:nvPicPr>
        <p:blipFill>
          <a:blip r:embed="rId4"/>
          <a:stretch>
            <a:fillRect/>
          </a:stretch>
        </p:blipFill>
        <p:spPr>
          <a:xfrm>
            <a:off x="11262532" y="246221"/>
            <a:ext cx="656962" cy="929390"/>
          </a:xfrm>
          <a:prstGeom prst="rect">
            <a:avLst/>
          </a:prstGeom>
        </p:spPr>
      </p:pic>
      <p:pic>
        <p:nvPicPr>
          <p:cNvPr id="16" name="Resim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3274" y="6329725"/>
            <a:ext cx="1775670" cy="372527"/>
          </a:xfrm>
          <a:prstGeom prst="rect">
            <a:avLst/>
          </a:prstGeom>
        </p:spPr>
      </p:pic>
    </p:spTree>
    <p:extLst>
      <p:ext uri="{BB962C8B-B14F-4D97-AF65-F5344CB8AC3E}">
        <p14:creationId xmlns:p14="http://schemas.microsoft.com/office/powerpoint/2010/main" val="373640062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51F9F4-6F7E-07E9-71F1-54E859B4067F}"/>
              </a:ext>
            </a:extLst>
          </p:cNvPr>
          <p:cNvSpPr>
            <a:spLocks noGrp="1"/>
          </p:cNvSpPr>
          <p:nvPr>
            <p:ph type="title"/>
          </p:nvPr>
        </p:nvSpPr>
        <p:spPr>
          <a:xfrm>
            <a:off x="3433475" y="2675745"/>
            <a:ext cx="5624852" cy="1959849"/>
          </a:xfrm>
        </p:spPr>
        <p:txBody>
          <a:bodyPr anchor="ctr">
            <a:noAutofit/>
          </a:bodyPr>
          <a:lstStyle/>
          <a:p>
            <a:pPr algn="ctr"/>
            <a:r>
              <a:rPr lang="tr-TR" sz="2400" dirty="0"/>
              <a:t>Sesİm sarpkaya Fen Lİsesİ</a:t>
            </a:r>
            <a:br>
              <a:rPr lang="tr-TR" sz="2400" dirty="0"/>
            </a:br>
            <a:r>
              <a:rPr lang="tr-TR" sz="2400" dirty="0"/>
              <a:t/>
            </a:r>
            <a:br>
              <a:rPr lang="tr-TR" sz="2400" dirty="0"/>
            </a:br>
            <a:r>
              <a:rPr lang="tr-TR" sz="2400" dirty="0"/>
              <a:t>alarm RINGS for all of us: </a:t>
            </a:r>
            <a:r>
              <a:rPr lang="tr-TR" sz="2400" dirty="0">
                <a:solidFill>
                  <a:schemeClr val="tx1"/>
                </a:solidFill>
              </a:rPr>
              <a:t>Save water!</a:t>
            </a:r>
            <a:r>
              <a:rPr lang="tr-TR" sz="2400" dirty="0">
                <a:solidFill>
                  <a:srgbClr val="002060"/>
                </a:solidFill>
              </a:rPr>
              <a:t/>
            </a:r>
            <a:br>
              <a:rPr lang="tr-TR" sz="2400" dirty="0">
                <a:solidFill>
                  <a:srgbClr val="002060"/>
                </a:solidFill>
              </a:rPr>
            </a:br>
            <a:r>
              <a:rPr lang="tr-TR" sz="2400" dirty="0">
                <a:solidFill>
                  <a:srgbClr val="002060"/>
                </a:solidFill>
              </a:rPr>
              <a:t/>
            </a:r>
            <a:br>
              <a:rPr lang="tr-TR" sz="2400" dirty="0">
                <a:solidFill>
                  <a:srgbClr val="002060"/>
                </a:solidFill>
              </a:rPr>
            </a:br>
            <a:r>
              <a:rPr lang="tr-TR" sz="2400" dirty="0">
                <a:solidFill>
                  <a:schemeClr val="tx1"/>
                </a:solidFill>
              </a:rPr>
              <a:t>2022</a:t>
            </a:r>
          </a:p>
        </p:txBody>
      </p:sp>
      <p:pic>
        <p:nvPicPr>
          <p:cNvPr id="5" name="Resim 4">
            <a:extLst>
              <a:ext uri="{FF2B5EF4-FFF2-40B4-BE49-F238E27FC236}">
                <a16:creationId xmlns:a16="http://schemas.microsoft.com/office/drawing/2014/main" id="{70CBD3AC-501B-FAA8-196F-FCE8E60E3837}"/>
              </a:ext>
            </a:extLst>
          </p:cNvPr>
          <p:cNvPicPr>
            <a:picLocks noChangeAspect="1"/>
          </p:cNvPicPr>
          <p:nvPr/>
        </p:nvPicPr>
        <p:blipFill>
          <a:blip r:embed="rId2"/>
          <a:stretch>
            <a:fillRect/>
          </a:stretch>
        </p:blipFill>
        <p:spPr>
          <a:xfrm>
            <a:off x="147145" y="5066676"/>
            <a:ext cx="1760518" cy="1647928"/>
          </a:xfrm>
          <a:prstGeom prst="rect">
            <a:avLst/>
          </a:prstGeom>
        </p:spPr>
      </p:pic>
      <p:pic>
        <p:nvPicPr>
          <p:cNvPr id="6" name="Resim 5">
            <a:extLst>
              <a:ext uri="{FF2B5EF4-FFF2-40B4-BE49-F238E27FC236}">
                <a16:creationId xmlns:a16="http://schemas.microsoft.com/office/drawing/2014/main" id="{DAAE55A7-12F6-F8DC-C9FF-AD1C4547F4D1}"/>
              </a:ext>
            </a:extLst>
          </p:cNvPr>
          <p:cNvPicPr>
            <a:picLocks noChangeAspect="1"/>
          </p:cNvPicPr>
          <p:nvPr/>
        </p:nvPicPr>
        <p:blipFill>
          <a:blip r:embed="rId3"/>
          <a:stretch>
            <a:fillRect/>
          </a:stretch>
        </p:blipFill>
        <p:spPr>
          <a:xfrm>
            <a:off x="-134911" y="149901"/>
            <a:ext cx="4542019" cy="1839951"/>
          </a:xfrm>
          <a:prstGeom prst="rect">
            <a:avLst/>
          </a:prstGeom>
        </p:spPr>
      </p:pic>
      <p:pic>
        <p:nvPicPr>
          <p:cNvPr id="7" name="Resim 6">
            <a:extLst>
              <a:ext uri="{FF2B5EF4-FFF2-40B4-BE49-F238E27FC236}">
                <a16:creationId xmlns:a16="http://schemas.microsoft.com/office/drawing/2014/main" id="{4067723D-D7D5-B2C8-4C84-7441AC38F898}"/>
              </a:ext>
            </a:extLst>
          </p:cNvPr>
          <p:cNvPicPr>
            <a:picLocks noChangeAspect="1"/>
          </p:cNvPicPr>
          <p:nvPr/>
        </p:nvPicPr>
        <p:blipFill>
          <a:blip r:embed="rId4"/>
          <a:stretch>
            <a:fillRect/>
          </a:stretch>
        </p:blipFill>
        <p:spPr>
          <a:xfrm>
            <a:off x="10822364" y="149901"/>
            <a:ext cx="1147759" cy="1623710"/>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8872" y="6080761"/>
            <a:ext cx="3021251" cy="633844"/>
          </a:xfrm>
          <a:prstGeom prst="rect">
            <a:avLst/>
          </a:prstGeom>
        </p:spPr>
      </p:pic>
    </p:spTree>
    <p:extLst>
      <p:ext uri="{BB962C8B-B14F-4D97-AF65-F5344CB8AC3E}">
        <p14:creationId xmlns:p14="http://schemas.microsoft.com/office/powerpoint/2010/main" val="1092811854"/>
      </p:ext>
    </p:extLst>
  </p:cSld>
  <p:clrMapOvr>
    <a:masterClrMapping/>
  </p:clrMapOvr>
  <p:transition spd="slow">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hta Yazı">
  <a:themeElements>
    <a:clrScheme name="Mavi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Ion</Template>
  <TotalTime>794</TotalTime>
  <Words>798</Words>
  <Application>Microsoft Office PowerPoint</Application>
  <PresentationFormat>Geniş ekran</PresentationFormat>
  <Paragraphs>63</Paragraphs>
  <Slides>14</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14</vt:i4>
      </vt:variant>
    </vt:vector>
  </HeadingPairs>
  <TitlesOfParts>
    <vt:vector size="23" baseType="lpstr">
      <vt:lpstr>Agency FB</vt:lpstr>
      <vt:lpstr>Bernard MT Condensed</vt:lpstr>
      <vt:lpstr>Colonna MT</vt:lpstr>
      <vt:lpstr>Comic Sans MS</vt:lpstr>
      <vt:lpstr>Roboto Condensed</vt:lpstr>
      <vt:lpstr>Rockwell</vt:lpstr>
      <vt:lpstr>Rockwell Condensed</vt:lpstr>
      <vt:lpstr>Wingdings</vt:lpstr>
      <vt:lpstr>Tahta Yazı</vt:lpstr>
      <vt:lpstr>Türkiye's water polIcy</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Sesİm sarpkaya Fen Lİsesİ  alarm RINGS for all of us: Save water!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Turkey’s water polıcy</dc:title>
  <dc:creator>havvakizmaz.33@gmail.com</dc:creator>
  <cp:lastModifiedBy>pc</cp:lastModifiedBy>
  <cp:revision>36</cp:revision>
  <dcterms:created xsi:type="dcterms:W3CDTF">2022-09-15T19:54:11Z</dcterms:created>
  <dcterms:modified xsi:type="dcterms:W3CDTF">2024-07-04T21:32:16Z</dcterms:modified>
</cp:coreProperties>
</file>