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65" r:id="rId2"/>
    <p:sldId id="310" r:id="rId3"/>
    <p:sldId id="311" r:id="rId4"/>
    <p:sldId id="320" r:id="rId5"/>
    <p:sldId id="321" r:id="rId6"/>
    <p:sldId id="322" r:id="rId7"/>
    <p:sldId id="324" r:id="rId8"/>
    <p:sldId id="325" r:id="rId9"/>
    <p:sldId id="326" r:id="rId10"/>
    <p:sldId id="327" r:id="rId11"/>
    <p:sldId id="328" r:id="rId12"/>
    <p:sldId id="329" r:id="rId13"/>
    <p:sldId id="330" r:id="rId14"/>
    <p:sldId id="323" r:id="rId15"/>
  </p:sldIdLst>
  <p:sldSz cx="12188825"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D6AF1-085F-53A9-3D0B-C48EAA95B457}" v="20" dt="2024-07-05T09:57:11.7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69" autoAdjust="0"/>
    <p:restoredTop sz="94629" autoAdjust="0"/>
  </p:normalViewPr>
  <p:slideViewPr>
    <p:cSldViewPr showGuides="1">
      <p:cViewPr varScale="1">
        <p:scale>
          <a:sx n="62" d="100"/>
          <a:sy n="62" d="100"/>
        </p:scale>
        <p:origin x="96" y="26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risnik sa statusom gosta" userId="S::urn:spo:anon#b8788d7f78412310391ed2bff9326c1dae953238b2e3e8e7f47d9dbdb259d844::" providerId="AD" clId="Web-{315D6AF1-085F-53A9-3D0B-C48EAA95B457}"/>
    <pc:docChg chg="modSld">
      <pc:chgData name="Korisnik sa statusom gosta" userId="S::urn:spo:anon#b8788d7f78412310391ed2bff9326c1dae953238b2e3e8e7f47d9dbdb259d844::" providerId="AD" clId="Web-{315D6AF1-085F-53A9-3D0B-C48EAA95B457}" dt="2024-07-05T09:57:11.723" v="16" actId="1076"/>
      <pc:docMkLst>
        <pc:docMk/>
      </pc:docMkLst>
      <pc:sldChg chg="addSp delSp modSp">
        <pc:chgData name="Korisnik sa statusom gosta" userId="S::urn:spo:anon#b8788d7f78412310391ed2bff9326c1dae953238b2e3e8e7f47d9dbdb259d844::" providerId="AD" clId="Web-{315D6AF1-085F-53A9-3D0B-C48EAA95B457}" dt="2024-07-05T09:57:11.723" v="16" actId="1076"/>
        <pc:sldMkLst>
          <pc:docMk/>
          <pc:sldMk cId="2808920126" sldId="265"/>
        </pc:sldMkLst>
        <pc:picChg chg="mod">
          <ac:chgData name="Korisnik sa statusom gosta" userId="S::urn:spo:anon#b8788d7f78412310391ed2bff9326c1dae953238b2e3e8e7f47d9dbdb259d844::" providerId="AD" clId="Web-{315D6AF1-085F-53A9-3D0B-C48EAA95B457}" dt="2024-07-05T09:56:18.002" v="3" actId="1076"/>
          <ac:picMkLst>
            <pc:docMk/>
            <pc:sldMk cId="2808920126" sldId="265"/>
            <ac:picMk id="2" creationId="{00000000-0000-0000-0000-000000000000}"/>
          </ac:picMkLst>
        </pc:picChg>
        <pc:picChg chg="mod">
          <ac:chgData name="Korisnik sa statusom gosta" userId="S::urn:spo:anon#b8788d7f78412310391ed2bff9326c1dae953238b2e3e8e7f47d9dbdb259d844::" providerId="AD" clId="Web-{315D6AF1-085F-53A9-3D0B-C48EAA95B457}" dt="2024-07-05T09:56:58.770" v="12" actId="14100"/>
          <ac:picMkLst>
            <pc:docMk/>
            <pc:sldMk cId="2808920126" sldId="265"/>
            <ac:picMk id="4" creationId="{00000000-0000-0000-0000-000000000000}"/>
          </ac:picMkLst>
        </pc:picChg>
        <pc:picChg chg="add mod">
          <ac:chgData name="Korisnik sa statusom gosta" userId="S::urn:spo:anon#b8788d7f78412310391ed2bff9326c1dae953238b2e3e8e7f47d9dbdb259d844::" providerId="AD" clId="Web-{315D6AF1-085F-53A9-3D0B-C48EAA95B457}" dt="2024-07-05T09:56:19.878" v="4" actId="1076"/>
          <ac:picMkLst>
            <pc:docMk/>
            <pc:sldMk cId="2808920126" sldId="265"/>
            <ac:picMk id="5" creationId="{A44AF97E-55F8-5999-517A-5BAE5634ED87}"/>
          </ac:picMkLst>
        </pc:picChg>
        <pc:picChg chg="add del mod">
          <ac:chgData name="Korisnik sa statusom gosta" userId="S::urn:spo:anon#b8788d7f78412310391ed2bff9326c1dae953238b2e3e8e7f47d9dbdb259d844::" providerId="AD" clId="Web-{315D6AF1-085F-53A9-3D0B-C48EAA95B457}" dt="2024-07-05T09:56:50.332" v="11"/>
          <ac:picMkLst>
            <pc:docMk/>
            <pc:sldMk cId="2808920126" sldId="265"/>
            <ac:picMk id="7" creationId="{F3D79612-E10F-5F23-8A41-D39A280E931C}"/>
          </ac:picMkLst>
        </pc:picChg>
        <pc:picChg chg="add mod">
          <ac:chgData name="Korisnik sa statusom gosta" userId="S::urn:spo:anon#b8788d7f78412310391ed2bff9326c1dae953238b2e3e8e7f47d9dbdb259d844::" providerId="AD" clId="Web-{315D6AF1-085F-53A9-3D0B-C48EAA95B457}" dt="2024-07-05T09:57:11.723" v="16" actId="1076"/>
          <ac:picMkLst>
            <pc:docMk/>
            <pc:sldMk cId="2808920126" sldId="265"/>
            <ac:picMk id="8" creationId="{CD6BE3DA-C7CC-3AF6-4193-32D565C4BA5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7/6/2024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7/6/2024</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7/6/2024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7/6/2024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7/6/2024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7/6/2024</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7/6/2024</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7/6/2024</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7/6/2024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7/6/2024</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7/6/2024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7/6/2024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7/6/2024</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hyperlink" Target="https://www.bing.com/images/search?view=detailV2&amp;ccid=YG5sJw07&amp;id=278B74E1C75268C91712A647AC0D253F511CC66C&amp;thid=OIP.YG5sJw07Wes2r7Ryt9rdigHaFj&amp;mediaurl=https://ecofloindia.com/wp-content/uploads/2018/09/Ecoflo-treadle-pump.jpg&amp;cdnurl=https://th.bing.com/th/id/R.606e6c270d3b59eb36afb472b7dadd8a?rik%3dbMYcUT8lDaxHpg%26pid%3dImgRaw%26r%3d0&amp;exph=1575&amp;expw=2100&amp;q=treadle++pumps+for+water+harvesting+&amp;simid=607998457357943686&amp;FORM=IRPRST&amp;ck=0AB624BCF2FDA8AAFD9D19AA237F7D25&amp;selectedIndex=0&amp;itb=0" TargetMode="External"/><Relationship Id="rId13" Type="http://schemas.openxmlformats.org/officeDocument/2006/relationships/hyperlink" Target="https://www.bing.com/images/search?view=detailV2&amp;ccid=ZF62XMm/&amp;id=E171BD12C3A7D42EC8BDB7333B30E9AA2D12A86E&amp;thid=OIP.ZF62XMm_8Hdxw1pgn8Xr2QHaEa&amp;mediaurl=https://www.tankshop.com.au/wp-content/uploads/wet-dry-systems-rainwater-harvesting-768x458.jpg&amp;cdnurl=https://th.bing.com/th/id/R.645eb65cc9bff07771c35a609fc5ebd9?rik%3dbqgSLarpMDsztw%26pid%3dImgRaw%26r%3d0&amp;exph=458&amp;expw=768&amp;q=Dry+systems+for+water+harvesting&amp;simid=607993677086133954&amp;FORM=IRPRST&amp;ck=7E70202DAFAEEB5F752FBAC32F7C5E6A&amp;selectedIndex=0&amp;itb=0" TargetMode="External"/><Relationship Id="rId18" Type="http://schemas.openxmlformats.org/officeDocument/2006/relationships/image" Target="../media/image6.png"/><Relationship Id="rId3" Type="http://schemas.openxmlformats.org/officeDocument/2006/relationships/hyperlink" Target="https://www.geo.fu-berlin.de/en/v/iwrm/Implementation/technical_measures/Water-harvesting-techniques/floodwater_harvesting/index.html" TargetMode="External"/><Relationship Id="rId7" Type="http://schemas.openxmlformats.org/officeDocument/2006/relationships/hyperlink" Target="https://www.bing.com/images/search?view=detailV2&amp;ccid=22t/P8Jj&amp;id=CD038CD7A7CFA6BE30585A057FE9BA887889A429&amp;thid=OIP.22t_P8JjD0MS3VnTM5zeMwHaEK&amp;mediaurl=https://sinovoltaics.com/wp-content/upload_folders/sinovoltaics.com/2019/06/Solar-Distillation-Of-Water.png&amp;cdnurl=https://th.bing.com/th/id/R.db6b7f3fc2630f4312dd59d3339cde33?rik%3dKaSJeIi66X8FWg%26pid%3dImgRaw%26r%3d0&amp;exph=720&amp;expw=1280&amp;q=Solar+water+distillation+water+harvesting+&amp;simid=607994059318326036&amp;FORM=IRPRST&amp;ck=0A769055F53A8DEEC52B695FA865AB16&amp;selectedIndex=3&amp;itb=0" TargetMode="External"/><Relationship Id="rId12" Type="http://schemas.openxmlformats.org/officeDocument/2006/relationships/hyperlink" Target="https://www.bing.com/images/search?view=detailV2&amp;ccid=8ighc/HA&amp;id=03B9D3FD4109B0D23B9B1DF1B1D942BD1D304438&amp;thid=OIP.8ighc_HAr-x4MZI5AmEQZgFIC-&amp;mediaurl=https://s3-us-west-1.amazonaws.com/greenfuture/uploads/posts/August2016/IGGRCJ4E0GmB4eyocZcm.jpg&amp;cdnurl=https://th.bing.com/th/id/R.f2282173f1c0afec7831923902611066?rik%3dOEQwHb1C2bHxHQ%26pid%3dImgRaw%26r%3d0&amp;exph=579&amp;expw=1000&amp;q=atmospheric+water+generators&amp;simid=608038873018099044&amp;FORM=IRPRST&amp;ck=2B0227A2A1DEF67DADF79397674A6192&amp;selectedIndex=5&amp;itb=0" TargetMode="External"/><Relationship Id="rId17" Type="http://schemas.openxmlformats.org/officeDocument/2006/relationships/image" Target="../media/image5.png"/><Relationship Id="rId2" Type="http://schemas.openxmlformats.org/officeDocument/2006/relationships/hyperlink" Target="https://th.bing.com/th/id/OIP.335SfIGy9orG8CNNgDt2jAAAAA?w=180&amp;h=180&amp;c=7&amp;r=0&amp;o=5&amp;dpr=1.5&amp;pid=1.7" TargetMode="External"/><Relationship Id="rId16" Type="http://schemas.openxmlformats.org/officeDocument/2006/relationships/hyperlink" Target="https://www.bing.com/images/search?view=detailV2&amp;ccid=oolXvt4S&amp;id=912EC7409AF6236DB3CDE824421ED7019FC06AEE&amp;thid=OIP.oolXvt4SyzF-Yfa0jBcIwwHaFj&amp;mediaurl=https://www.researchgate.net/profile/Ht-Araya/publication/354888575/figure/fig3/AS:1072942922342400@1632820935359/3-Typical-designation-of-the-micro-catchment-rainwater-harvesting-systems-Source.ppm&amp;cdnurl=https://th.bing.com/th/id/R.a28957bede12cb317e61f6b48c1708c3?rik%3d7mrAnwHXHkIk6A%26pid%3dImgRaw%26r%3d0&amp;exph=416&amp;expw=554&amp;q=Micro+catchment+systems+for+water+harvesting&amp;simid=607986517379083370&amp;FORM=IRPRST&amp;ck=49081C57AAEBF84183D1E5F704CF375B&amp;selectedIndex=7&amp;itb=0" TargetMode="External"/><Relationship Id="rId20"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s://www.bing.com/images/search?view=detailV2&amp;ccid=G2RZ/JZa&amp;id=028F15CAD593356D1A741C95DB83A7352D15F966&amp;thid=OIP.G2RZ_JZauVSwbgJCypTQBAHaGl&amp;mediaurl=https://www.paigebrue.com/wp-content/uploads/2022/06/image.png&amp;cdnurl=https://th.bing.com/th/id/R.1b6459fc965ab954b06e0242ca94d004?rik%3dZvkVLTWng9uVHA%26pid%3dImgRaw%26r%3d0&amp;exph=868&amp;expw=975&amp;q=Fog+water+harvesting+&amp;simid=608027873617536115&amp;FORM=IRPRST&amp;ck=1662963C7877C7271789D3EA303AD329&amp;selectedIndex=1&amp;itb=0" TargetMode="External"/><Relationship Id="rId11" Type="http://schemas.openxmlformats.org/officeDocument/2006/relationships/hyperlink" Target="https://www.bing.com/images/search?view=detailV2&amp;ccid=gDNVUFwe&amp;id=0039828009A306209D6353844A3170A3CFA2A716&amp;thid=OIP.gDNVUFweSKqQAVI-wg-O1AHaFj&amp;mediaurl=https://www.hpdconsult.com/wp-content/uploads/2020/11/Rainwater_harvesting.jpg&amp;cdnurl=https://th.bing.com/th/id/R.803355505c1e48aa9001523ec20f8ed4?rik%3dFqeiz6NwMUqEUw%26pid%3dImgRaw%26r%3d0&amp;exph=600&amp;expw=800&amp;q=Rooftop+rainwater+harvesting&amp;simid=608040535154981667&amp;FORM=IRPRST&amp;ck=5D1A3F8BFF2E29E97CBFAE3D47C37BD9&amp;selectedIndex=5&amp;itb=0" TargetMode="External"/><Relationship Id="rId5" Type="http://schemas.openxmlformats.org/officeDocument/2006/relationships/hyperlink" Target="https://www.bing.com/images/search?view=detailV2&amp;ccid=HDFaPZP0&amp;id=24CCE9B5C86D8E9ED3D7F5B39B0A90ECD62D8BDC&amp;thid=OIP.HDFaPZP0ns1KPljlMoX2YwAAAA&amp;mediaurl=https://www.wikihow.com/images/0/02/Build-a-Ferrocement-Tank-Step-27.jpg&amp;cdnurl=https://th.bing.com/th/id/R.1c315a3d93f49ecd4a3e58e53285f663?rik%3d3Ist1uyQCpuz9Q%26pid%3dImgRaw%26r%3d0&amp;exph=339&amp;expw=474&amp;q=FErrOCEMeNT+tanks+for+water+harvesting&amp;simid=607997121646364237&amp;FORM=IRPRST&amp;ck=92A25C6DDB7980779A804B314038522A&amp;selectedIndex=0&amp;itb=0" TargetMode="External"/><Relationship Id="rId15" Type="http://schemas.openxmlformats.org/officeDocument/2006/relationships/hyperlink" Target="https://www.bing.com/images/search?view=detailV2&amp;ccid=3GlMJMp1&amp;id=715AD348FBF91D08837E97A220270B27C0BB29A3&amp;thid=OIP.3GlMJMp1UsxRuOhWDdwBKwHaHT&amp;mediaurl=https://res.cloudinary.com/internachi/image/fetch/f_auto,q_auto:best/https://s3.amazonaws.com/uploads-east-1.nachi.org/gallery-images/plumbing/general/bored-well.jpg&amp;cdnurl=https://th.bing.com/th/id/R.dc694c24ca7552cc51b8e8560ddc012b?rik%3doym7wCcLJyCilw%26pid%3dImgRaw%26r%3d0&amp;exph=2471&amp;expw=2507&amp;q=Bore+Well+With+The+Settlement+Tank&amp;simid=608051349877316086&amp;FORM=IRPRST&amp;ck=B6B72BB2F999E94E2A8DB075AC2D2EAF&amp;selectedIndex=4&amp;itb=0" TargetMode="External"/><Relationship Id="rId10" Type="http://schemas.openxmlformats.org/officeDocument/2006/relationships/hyperlink" Target="https://www.bing.com/images/search?view=detailV2&amp;ccid=j%2bx1Lao0&amp;id=B0712D7789FCC215D95CC0D62BE06B170B922AF3&amp;thid=OIP.j-x1Lao0a5ifn4ow8nEYHAHaEn&amp;mediaurl=https://www.aquor.com.au/wp-content/uploads/dam-diagram.png&amp;cdnurl=https://th.bing.com/th/id/R.8fec752daa346b989f9f8a30f271181c?rik%3d8yqSCxdr4CvWwA%26pid%3dImgRaw%26r%3d0&amp;exph=1023&amp;expw=1641&amp;q=subsurface+dams+for+water+harvesting&amp;simid=608009546974893834&amp;FORM=IRPRST&amp;ck=615745E7FF4961C94C90D439A2A0CBF9&amp;selectedIndex=2&amp;itb=0" TargetMode="External"/><Relationship Id="rId19" Type="http://schemas.openxmlformats.org/officeDocument/2006/relationships/image" Target="../media/image7.jpeg"/><Relationship Id="rId4" Type="http://schemas.openxmlformats.org/officeDocument/2006/relationships/hyperlink" Target="https://www.agrifarming.in/top-19-water-harvesting-techniques-what-is-water-harvesting-and-benefits-of-it#percolation-pit-method" TargetMode="External"/><Relationship Id="rId9" Type="http://schemas.openxmlformats.org/officeDocument/2006/relationships/hyperlink" Target="https://www.bing.com/images/search?view=detailV2&amp;ccid=DnFH9fCr&amp;id=8D80DFD9E44CA51969C4F8132CE9B10B6868E28B&amp;thid=OIP.DnFH9fCrWp-YIAh40eSN-QHaEU&amp;mediaurl=https://th.bing.com/th/id/R.0e7147f5f0ab5a9f98200878d1e48df9?rik%3di%2bJoaAux6SwT%2bA%26riu%3dhttp%3a%2f%2fkitsapcd.org%2fwp-content%2fuploads%2f2013%2f12%2fUntitled-1.jpg%26ehk%3d7SYnJhqjCsJxBvWIuepdztSycwSfxMC%2b%2fNtQKK3bSZE%3d%26risl%3d%26pid%3dImgRaw%26r%3d0&amp;exph=3661&amp;expw=6278&amp;q=rain+Gardens+for+water+harvesting+&amp;simid=608002640662979181&amp;FORM=IRPRST&amp;ck=E9F2D03FB61D7B7B91E40B4039F51797&amp;selectedIndex=0&amp;itb=0" TargetMode="External"/><Relationship Id="rId14" Type="http://schemas.openxmlformats.org/officeDocument/2006/relationships/hyperlink" Target="https://www.bing.com/images/search?view=detailV2&amp;ccid=IcoHpvjT&amp;id=20816BD37A3227A62288FCA021D05B34F8793592&amp;thid=OIP.IcoHpvjTrrNOOp_tFIrHDgHaHa&amp;mediaurl=https://i5.walmartimages.com/asr/ba189d1d-13ac-4af1-a3fa-3215cab257fa.2ebc716e5b90ff7f3853b03bc71a28b0.jpeg&amp;cdnurl=https://th.bing.com/th/id/R.21ca07a6f8d3aeb34e3a9fed148ac70e?rik%3dkjV5%2bDRb0CGg%2fA%26pid%3dImgRaw%26r%3d0&amp;exph=1600&amp;expw=1600&amp;q=rain+barrels&amp;simid=608025000279436652&amp;FORM=IRPRST&amp;ck=4838360DD38BA94BACEE5B37DAEDB3DF&amp;selectedIndex=3&amp;itb=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15942" y="2737849"/>
            <a:ext cx="10717830" cy="965785"/>
          </a:xfrm>
        </p:spPr>
        <p:txBody>
          <a:bodyPr/>
          <a:lstStyle/>
          <a:p>
            <a:r>
              <a:rPr lang="sr-Latn-RS" dirty="0"/>
              <a:t>Water harvesting techniques  </a:t>
            </a:r>
            <a:endParaRPr lang="en-US" dirty="0"/>
          </a:p>
        </p:txBody>
      </p:sp>
      <p:pic>
        <p:nvPicPr>
          <p:cNvPr id="2" name="Picture 1"/>
          <p:cNvPicPr>
            <a:picLocks noChangeAspect="1"/>
          </p:cNvPicPr>
          <p:nvPr/>
        </p:nvPicPr>
        <p:blipFill rotWithShape="1">
          <a:blip r:embed="rId2"/>
          <a:srcRect l="11008" t="17429" r="3360" b="21569"/>
          <a:stretch/>
        </p:blipFill>
        <p:spPr>
          <a:xfrm>
            <a:off x="117748" y="148257"/>
            <a:ext cx="3672407" cy="1468963"/>
          </a:xfrm>
          <a:prstGeom prst="rect">
            <a:avLst/>
          </a:prstGeom>
        </p:spPr>
      </p:pic>
      <p:pic>
        <p:nvPicPr>
          <p:cNvPr id="4" name="Picture 3"/>
          <p:cNvPicPr>
            <a:picLocks noChangeAspect="1"/>
          </p:cNvPicPr>
          <p:nvPr/>
        </p:nvPicPr>
        <p:blipFill>
          <a:blip r:embed="rId3"/>
          <a:stretch>
            <a:fillRect/>
          </a:stretch>
        </p:blipFill>
        <p:spPr>
          <a:xfrm>
            <a:off x="150708" y="6037046"/>
            <a:ext cx="1803243" cy="589873"/>
          </a:xfrm>
          <a:prstGeom prst="rect">
            <a:avLst/>
          </a:prstGeom>
        </p:spPr>
      </p:pic>
      <p:sp>
        <p:nvSpPr>
          <p:cNvPr id="6" name="TextBox 5">
            <a:extLst>
              <a:ext uri="{FF2B5EF4-FFF2-40B4-BE49-F238E27FC236}">
                <a16:creationId xmlns:a16="http://schemas.microsoft.com/office/drawing/2014/main" id="{E5BE95C6-4A34-6E00-B908-486546D9B4A6}"/>
              </a:ext>
            </a:extLst>
          </p:cNvPr>
          <p:cNvSpPr txBox="1"/>
          <p:nvPr/>
        </p:nvSpPr>
        <p:spPr>
          <a:xfrm>
            <a:off x="3142084" y="3930723"/>
            <a:ext cx="6079831" cy="646331"/>
          </a:xfrm>
          <a:prstGeom prst="rect">
            <a:avLst/>
          </a:prstGeom>
          <a:noFill/>
        </p:spPr>
        <p:txBody>
          <a:bodyPr wrap="square" rtlCol="0">
            <a:spAutoFit/>
          </a:bodyPr>
          <a:lstStyle/>
          <a:p>
            <a:pPr algn="l"/>
            <a:r>
              <a:rPr lang="en-GB" dirty="0"/>
              <a:t>Students: Nevena Buinjac, </a:t>
            </a:r>
            <a:r>
              <a:rPr lang="en-GB" dirty="0" err="1"/>
              <a:t>Sofija</a:t>
            </a:r>
            <a:r>
              <a:rPr lang="en-GB" dirty="0"/>
              <a:t> Parić and </a:t>
            </a:r>
            <a:r>
              <a:rPr lang="en-GB" dirty="0" err="1"/>
              <a:t>Djordje</a:t>
            </a:r>
            <a:r>
              <a:rPr lang="en-GB" dirty="0"/>
              <a:t> </a:t>
            </a:r>
            <a:r>
              <a:rPr lang="en-GB" dirty="0" err="1"/>
              <a:t>Paunović</a:t>
            </a:r>
            <a:endParaRPr lang="en-GB" dirty="0"/>
          </a:p>
          <a:p>
            <a:pPr algn="l"/>
            <a:r>
              <a:rPr lang="en-GB" dirty="0"/>
              <a:t>Mentor: professor of biology Jovana </a:t>
            </a:r>
            <a:r>
              <a:rPr lang="en-GB" dirty="0" err="1"/>
              <a:t>Karadžić</a:t>
            </a:r>
            <a:r>
              <a:rPr lang="en-GB" dirty="0"/>
              <a:t> </a:t>
            </a:r>
            <a:r>
              <a:rPr lang="en-GB" dirty="0" err="1"/>
              <a:t>Stojnović</a:t>
            </a:r>
            <a:endParaRPr lang="en-GB" dirty="0"/>
          </a:p>
        </p:txBody>
      </p:sp>
      <p:pic>
        <p:nvPicPr>
          <p:cNvPr id="5" name="Slika 4" descr="Slika na kojoj se nalazi tekst, Font, Električno plavo, logotip&#10;&#10;Opis je automatski generisan">
            <a:extLst>
              <a:ext uri="{FF2B5EF4-FFF2-40B4-BE49-F238E27FC236}">
                <a16:creationId xmlns:a16="http://schemas.microsoft.com/office/drawing/2014/main" id="{A44AF97E-55F8-5999-517A-5BAE5634ED87}"/>
              </a:ext>
            </a:extLst>
          </p:cNvPr>
          <p:cNvPicPr>
            <a:picLocks noChangeAspect="1"/>
          </p:cNvPicPr>
          <p:nvPr/>
        </p:nvPicPr>
        <p:blipFill>
          <a:blip r:embed="rId4"/>
          <a:stretch>
            <a:fillRect/>
          </a:stretch>
        </p:blipFill>
        <p:spPr>
          <a:xfrm>
            <a:off x="9406780" y="6037046"/>
            <a:ext cx="2617745" cy="747609"/>
          </a:xfrm>
          <a:prstGeom prst="rect">
            <a:avLst/>
          </a:prstGeom>
        </p:spPr>
      </p:pic>
      <p:pic>
        <p:nvPicPr>
          <p:cNvPr id="8" name="Slika 7" descr="Slika na kojoj se nalazi tekst, grafički dizajn, snimak ekrana, Grafika&#10;&#10;Opis je automatski generisan">
            <a:extLst>
              <a:ext uri="{FF2B5EF4-FFF2-40B4-BE49-F238E27FC236}">
                <a16:creationId xmlns:a16="http://schemas.microsoft.com/office/drawing/2014/main" id="{CD6BE3DA-C7CC-3AF6-4193-32D565C4BA5A}"/>
              </a:ext>
            </a:extLst>
          </p:cNvPr>
          <p:cNvPicPr>
            <a:picLocks noChangeAspect="1"/>
          </p:cNvPicPr>
          <p:nvPr/>
        </p:nvPicPr>
        <p:blipFill>
          <a:blip r:embed="rId5"/>
          <a:stretch>
            <a:fillRect/>
          </a:stretch>
        </p:blipFill>
        <p:spPr>
          <a:xfrm>
            <a:off x="10190835" y="172890"/>
            <a:ext cx="1833690" cy="2622439"/>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053852" y="620688"/>
            <a:ext cx="10081119" cy="5616623"/>
          </a:xfrm>
        </p:spPr>
        <p:txBody>
          <a:bodyPr>
            <a:normAutofit/>
          </a:bodyPr>
          <a:lstStyle/>
          <a:p>
            <a:r>
              <a:rPr lang="en-US" dirty="0"/>
              <a:t>The aim of water harvesting is to collect and store runoff or groundwater from areas with a surplus or in areas where these resources are not used to make water available during shortages.</a:t>
            </a:r>
            <a:r>
              <a:rPr lang="sr-Latn-RS" dirty="0"/>
              <a:t> </a:t>
            </a:r>
          </a:p>
          <a:p>
            <a:r>
              <a:rPr lang="en-US" dirty="0"/>
              <a:t>Water harvesting makes more water available for domestic, livestock and agricultural use by buffering and bridging drought spells and dry seasons through storage.</a:t>
            </a:r>
            <a:endParaRPr lang="sr-Latn-RS" dirty="0"/>
          </a:p>
          <a:p>
            <a:r>
              <a:rPr lang="en-US" dirty="0"/>
              <a:t>Instead of runoff being left to cause erosion, it is harvested and </a:t>
            </a:r>
            <a:endParaRPr lang="sr-Latn-RS" dirty="0"/>
          </a:p>
          <a:p>
            <a:r>
              <a:rPr lang="en-US" dirty="0"/>
              <a:t>Rain fed areas are also confronted with problems of land degradation through soil erosion. </a:t>
            </a:r>
            <a:endParaRPr lang="sr-Latn-RS" dirty="0"/>
          </a:p>
          <a:p>
            <a:r>
              <a:rPr lang="en-US" dirty="0"/>
              <a:t>Watershed management interventions through water harvesting are often synonymous with soil and water conservation.</a:t>
            </a:r>
            <a:endParaRPr lang="sr-Latn-RS" dirty="0"/>
          </a:p>
          <a:p>
            <a:r>
              <a:rPr lang="en-US" dirty="0"/>
              <a:t> They act both to harvest rainfall and to conserve soil and water, as a mean of increasing farm productivity.</a:t>
            </a: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sr-Latn-RS" dirty="0"/>
              <a:t>Benefits of water harvesting techniques  </a:t>
            </a:r>
            <a:endParaRPr lang="en-US" dirty="0"/>
          </a:p>
        </p:txBody>
      </p:sp>
      <p:sp>
        <p:nvSpPr>
          <p:cNvPr id="3" name="Content Placeholder 2"/>
          <p:cNvSpPr>
            <a:spLocks noGrp="1"/>
          </p:cNvSpPr>
          <p:nvPr>
            <p:ph sz="half" idx="1"/>
          </p:nvPr>
        </p:nvSpPr>
        <p:spPr>
          <a:xfrm>
            <a:off x="1269876" y="1905000"/>
            <a:ext cx="4654505" cy="4404320"/>
          </a:xfrm>
        </p:spPr>
        <p:txBody>
          <a:bodyPr>
            <a:normAutofit fontScale="85000" lnSpcReduction="20000"/>
          </a:bodyPr>
          <a:lstStyle/>
          <a:p>
            <a:r>
              <a:rPr lang="sr-Latn-RS" b="1" dirty="0"/>
              <a:t>Reduced flooding</a:t>
            </a:r>
          </a:p>
          <a:p>
            <a:r>
              <a:rPr lang="en-US" b="1" dirty="0"/>
              <a:t>Water </a:t>
            </a:r>
            <a:r>
              <a:rPr lang="sr-Latn-RS" b="1" dirty="0"/>
              <a:t> Climate resilience</a:t>
            </a:r>
          </a:p>
          <a:p>
            <a:r>
              <a:rPr lang="en-US" b="1" dirty="0"/>
              <a:t>Quality Improvement</a:t>
            </a:r>
            <a:r>
              <a:rPr lang="en-US" dirty="0"/>
              <a:t>: Collected rainwater is frequently cleaner and less polluted than surface water</a:t>
            </a:r>
            <a:r>
              <a:rPr lang="sr-Latn-RS" dirty="0"/>
              <a:t>.</a:t>
            </a:r>
          </a:p>
          <a:p>
            <a:r>
              <a:rPr lang="sr-Latn-RS" b="1" dirty="0"/>
              <a:t>Energy Savings</a:t>
            </a:r>
            <a:r>
              <a:rPr lang="en-US" dirty="0"/>
              <a:t>: Rainwater harvesting systems utilize less energy than energy-intensive water extraction and delivery methods, which lowers greenhouse gas emissions.</a:t>
            </a:r>
            <a:endParaRPr lang="sr-Latn-RS" dirty="0"/>
          </a:p>
          <a:p>
            <a:r>
              <a:rPr lang="en-US" b="1" dirty="0"/>
              <a:t>Financial savings</a:t>
            </a:r>
            <a:r>
              <a:rPr lang="en-US" dirty="0"/>
              <a:t>: Households and businesses can</a:t>
            </a:r>
            <a:r>
              <a:rPr lang="sr-Latn-RS" dirty="0"/>
              <a:t> r</a:t>
            </a:r>
            <a:r>
              <a:rPr lang="en-US" dirty="0"/>
              <a:t>educe water costs using collected rainwater for non-drinking uses.</a:t>
            </a:r>
            <a:endParaRPr lang="sr-Latn-RS" dirty="0"/>
          </a:p>
          <a:p>
            <a:endParaRPr lang="sr-Latn-RS" dirty="0"/>
          </a:p>
          <a:p>
            <a:endParaRPr lang="sr-Latn-RS" dirty="0"/>
          </a:p>
        </p:txBody>
      </p:sp>
      <p:sp>
        <p:nvSpPr>
          <p:cNvPr id="5" name="Content Placeholder 4"/>
          <p:cNvSpPr>
            <a:spLocks noGrp="1"/>
          </p:cNvSpPr>
          <p:nvPr>
            <p:ph sz="half" idx="2"/>
          </p:nvPr>
        </p:nvSpPr>
        <p:spPr>
          <a:xfrm>
            <a:off x="6229182" y="1905000"/>
            <a:ext cx="4761774" cy="4404320"/>
          </a:xfrm>
        </p:spPr>
        <p:txBody>
          <a:bodyPr>
            <a:normAutofit fontScale="85000" lnSpcReduction="20000"/>
          </a:bodyPr>
          <a:lstStyle/>
          <a:p>
            <a:r>
              <a:rPr lang="en-US" b="1" dirty="0"/>
              <a:t>Community empowerment</a:t>
            </a:r>
            <a:r>
              <a:rPr lang="en-US" dirty="0"/>
              <a:t>: Small-scale rainwater collection devices give communities the power to manage their water</a:t>
            </a:r>
            <a:r>
              <a:rPr lang="sr-Latn-RS" dirty="0"/>
              <a:t> usage.</a:t>
            </a:r>
          </a:p>
          <a:p>
            <a:r>
              <a:rPr lang="en-US" b="1" dirty="0"/>
              <a:t>Water Access in Remote Areas</a:t>
            </a:r>
            <a:r>
              <a:rPr lang="en-US" dirty="0"/>
              <a:t>: Water harvesting can give people in remote or underserved areas access to clean water, enhancing their quality of life.</a:t>
            </a:r>
            <a:endParaRPr lang="sr-Latn-RS" dirty="0"/>
          </a:p>
          <a:p>
            <a:r>
              <a:rPr lang="en-US" b="1" dirty="0"/>
              <a:t>Urban Green Spaces</a:t>
            </a:r>
            <a:r>
              <a:rPr lang="en-US" dirty="0"/>
              <a:t>: Implementing water harvesting in urban areas supports green infrastructure and urban gardening</a:t>
            </a:r>
            <a:r>
              <a:rPr lang="sr-Latn-RS" dirty="0"/>
              <a:t>.</a:t>
            </a:r>
          </a:p>
          <a:p>
            <a:r>
              <a:rPr lang="en-US" b="1" dirty="0"/>
              <a:t>Reduced Water Stress</a:t>
            </a:r>
            <a:r>
              <a:rPr lang="en-US" dirty="0"/>
              <a:t>: As population growth increases water demand, water harvesting helps alleviate stress on municipal water supplies.</a:t>
            </a:r>
            <a:endParaRPr lang="sr-Latn-RS" dirty="0"/>
          </a:p>
        </p:txBody>
      </p:sp>
    </p:spTree>
    <p:extLst>
      <p:ext uri="{BB962C8B-B14F-4D97-AF65-F5344CB8AC3E}">
        <p14:creationId xmlns:p14="http://schemas.microsoft.com/office/powerpoint/2010/main" val="310620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868" y="1988840"/>
            <a:ext cx="10441159" cy="1371600"/>
          </a:xfrm>
        </p:spPr>
        <p:txBody>
          <a:bodyPr>
            <a:normAutofit/>
          </a:bodyPr>
          <a:lstStyle/>
          <a:p>
            <a:r>
              <a:rPr lang="sr-Latn-RS" sz="4000" dirty="0"/>
              <a:t>16 TECHNIQUES FOR WATER HARVESTING</a:t>
            </a:r>
          </a:p>
        </p:txBody>
      </p:sp>
    </p:spTree>
    <p:extLst>
      <p:ext uri="{BB962C8B-B14F-4D97-AF65-F5344CB8AC3E}">
        <p14:creationId xmlns:p14="http://schemas.microsoft.com/office/powerpoint/2010/main" val="53584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354691" y="476672"/>
            <a:ext cx="4416552" cy="762000"/>
          </a:xfrm>
        </p:spPr>
        <p:txBody>
          <a:bodyPr/>
          <a:lstStyle/>
          <a:p>
            <a:r>
              <a:rPr lang="en-US" dirty="0"/>
              <a:t>Bore Well With The Settlement Tank</a:t>
            </a:r>
            <a:endParaRPr lang="sr-Latn-RS" dirty="0"/>
          </a:p>
        </p:txBody>
      </p:sp>
      <p:sp>
        <p:nvSpPr>
          <p:cNvPr id="7" name="Content Placeholder 6"/>
          <p:cNvSpPr>
            <a:spLocks noGrp="1"/>
          </p:cNvSpPr>
          <p:nvPr>
            <p:ph sz="half" idx="2"/>
          </p:nvPr>
        </p:nvSpPr>
        <p:spPr>
          <a:xfrm>
            <a:off x="621804" y="1410481"/>
            <a:ext cx="5222089" cy="2134741"/>
          </a:xfrm>
        </p:spPr>
        <p:txBody>
          <a:bodyPr>
            <a:normAutofit fontScale="85000" lnSpcReduction="10000"/>
          </a:bodyPr>
          <a:lstStyle/>
          <a:p>
            <a:r>
              <a:rPr lang="en-US" dirty="0"/>
              <a:t>Rainwater from the roof may alternatively be directed toward a bore well.</a:t>
            </a:r>
            <a:r>
              <a:rPr lang="sr-Latn-RS" dirty="0"/>
              <a:t> </a:t>
            </a:r>
            <a:r>
              <a:rPr lang="en-US" dirty="0"/>
              <a:t>Using PVC pipes and a filter chamber, rainwater from the terrace is directed to the nearby open well. The filter chamber must be at least 2" x 2" x 2", with sand on top and broken bricks at the bottom. RCC slabs may be used to cover the chamber.</a:t>
            </a:r>
            <a:endParaRPr lang="sr-Latn-RS" dirty="0"/>
          </a:p>
        </p:txBody>
      </p:sp>
      <p:sp>
        <p:nvSpPr>
          <p:cNvPr id="8" name="Text Placeholder 7"/>
          <p:cNvSpPr>
            <a:spLocks noGrp="1"/>
          </p:cNvSpPr>
          <p:nvPr>
            <p:ph type="body" sz="quarter" idx="3"/>
          </p:nvPr>
        </p:nvSpPr>
        <p:spPr>
          <a:xfrm>
            <a:off x="6382444" y="476672"/>
            <a:ext cx="4416552" cy="762000"/>
          </a:xfrm>
        </p:spPr>
        <p:txBody>
          <a:bodyPr/>
          <a:lstStyle/>
          <a:p>
            <a:r>
              <a:rPr lang="en-US" dirty="0"/>
              <a:t>Percolation Pit with Bore Well</a:t>
            </a:r>
            <a:endParaRPr lang="sr-Latn-RS" dirty="0"/>
          </a:p>
        </p:txBody>
      </p:sp>
      <p:sp>
        <p:nvSpPr>
          <p:cNvPr id="9" name="Content Placeholder 8"/>
          <p:cNvSpPr>
            <a:spLocks noGrp="1"/>
          </p:cNvSpPr>
          <p:nvPr>
            <p:ph sz="quarter" idx="4"/>
          </p:nvPr>
        </p:nvSpPr>
        <p:spPr>
          <a:xfrm>
            <a:off x="5974461" y="1582290"/>
            <a:ext cx="3576336" cy="4943053"/>
          </a:xfrm>
        </p:spPr>
        <p:txBody>
          <a:bodyPr>
            <a:normAutofit fontScale="92500" lnSpcReduction="10000"/>
          </a:bodyPr>
          <a:lstStyle/>
          <a:p>
            <a:r>
              <a:rPr lang="en-US" u="sng" dirty="0"/>
              <a:t>Percolation pit method</a:t>
            </a:r>
            <a:r>
              <a:rPr lang="en-US" dirty="0"/>
              <a:t>: built in the open area at necessary intervals. 1 x 1 x 1.5 m (depth) in size filled with pebbles or shattered bricks. One unit for a 300 square foot area, suitable for sandy subsoil.</a:t>
            </a:r>
            <a:endParaRPr lang="sr-Latn-RS" dirty="0"/>
          </a:p>
          <a:p>
            <a:r>
              <a:rPr lang="en-US" dirty="0"/>
              <a:t>Percolation pit with bore method: A hole will be dug at the percolation pit's bottom. Size of the borehole: 150-300 mm, with a depth of 10-15 meters (approx.). Bricks that are broken inside. Appropriate for a clay area.</a:t>
            </a:r>
            <a:endParaRPr lang="sr-Latn-RS" dirty="0"/>
          </a:p>
        </p:txBody>
      </p:sp>
      <p:pic>
        <p:nvPicPr>
          <p:cNvPr id="10" name="Picture 9"/>
          <p:cNvPicPr>
            <a:picLocks noChangeAspect="1"/>
          </p:cNvPicPr>
          <p:nvPr/>
        </p:nvPicPr>
        <p:blipFill>
          <a:blip r:embed="rId2"/>
          <a:stretch>
            <a:fillRect/>
          </a:stretch>
        </p:blipFill>
        <p:spPr>
          <a:xfrm>
            <a:off x="1638861" y="3567830"/>
            <a:ext cx="2825373" cy="2956786"/>
          </a:xfrm>
          <a:prstGeom prst="rect">
            <a:avLst/>
          </a:prstGeom>
        </p:spPr>
      </p:pic>
      <p:pic>
        <p:nvPicPr>
          <p:cNvPr id="11" name="Picture 10"/>
          <p:cNvPicPr>
            <a:picLocks noChangeAspect="1"/>
          </p:cNvPicPr>
          <p:nvPr/>
        </p:nvPicPr>
        <p:blipFill>
          <a:blip r:embed="rId3"/>
          <a:stretch>
            <a:fillRect/>
          </a:stretch>
        </p:blipFill>
        <p:spPr>
          <a:xfrm>
            <a:off x="9681365" y="1582290"/>
            <a:ext cx="2235261" cy="2870052"/>
          </a:xfrm>
          <a:prstGeom prst="rect">
            <a:avLst/>
          </a:prstGeom>
        </p:spPr>
      </p:pic>
    </p:spTree>
    <p:extLst>
      <p:ext uri="{BB962C8B-B14F-4D97-AF65-F5344CB8AC3E}">
        <p14:creationId xmlns:p14="http://schemas.microsoft.com/office/powerpoint/2010/main" val="140539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85900" y="620688"/>
            <a:ext cx="4416552" cy="762000"/>
          </a:xfrm>
        </p:spPr>
        <p:txBody>
          <a:bodyPr/>
          <a:lstStyle/>
          <a:p>
            <a:r>
              <a:rPr lang="sr-Latn-RS" dirty="0"/>
              <a:t>rain barrels</a:t>
            </a:r>
          </a:p>
        </p:txBody>
      </p:sp>
      <p:sp>
        <p:nvSpPr>
          <p:cNvPr id="4" name="Content Placeholder 3"/>
          <p:cNvSpPr>
            <a:spLocks noGrp="1"/>
          </p:cNvSpPr>
          <p:nvPr>
            <p:ph sz="half" idx="2"/>
          </p:nvPr>
        </p:nvSpPr>
        <p:spPr>
          <a:xfrm>
            <a:off x="837828" y="1484784"/>
            <a:ext cx="3240360" cy="4824536"/>
          </a:xfrm>
        </p:spPr>
        <p:txBody>
          <a:bodyPr>
            <a:normAutofit fontScale="92500" lnSpcReduction="10000"/>
          </a:bodyPr>
          <a:lstStyle/>
          <a:p>
            <a:r>
              <a:rPr lang="en-US" dirty="0"/>
              <a:t>Rainwater collection involves placing a barrel at a gutter downspout. Barrels are accessible in neighborhoods, shops, and online and can be used in any setting due to their small size. However, they typically hold 50-100 gallons and can cause waste collection and easy spills. Despite these drawbacks, barrels offer a convenient and affordable solution for rainwater collection.</a:t>
            </a:r>
            <a:endParaRPr lang="sr-Latn-RS" dirty="0"/>
          </a:p>
        </p:txBody>
      </p:sp>
      <p:sp>
        <p:nvSpPr>
          <p:cNvPr id="5" name="Text Placeholder 4"/>
          <p:cNvSpPr>
            <a:spLocks noGrp="1"/>
          </p:cNvSpPr>
          <p:nvPr>
            <p:ph type="body" sz="quarter" idx="3"/>
          </p:nvPr>
        </p:nvSpPr>
        <p:spPr>
          <a:xfrm>
            <a:off x="7390556" y="620688"/>
            <a:ext cx="4416552" cy="762000"/>
          </a:xfrm>
        </p:spPr>
        <p:txBody>
          <a:bodyPr/>
          <a:lstStyle/>
          <a:p>
            <a:r>
              <a:rPr lang="sr-Latn-RS" dirty="0"/>
              <a:t>Dry systems</a:t>
            </a:r>
          </a:p>
        </p:txBody>
      </p:sp>
      <p:sp>
        <p:nvSpPr>
          <p:cNvPr id="6" name="Content Placeholder 5"/>
          <p:cNvSpPr>
            <a:spLocks noGrp="1"/>
          </p:cNvSpPr>
          <p:nvPr>
            <p:ph sz="quarter" idx="4"/>
          </p:nvPr>
        </p:nvSpPr>
        <p:spPr>
          <a:xfrm>
            <a:off x="6742484" y="1388584"/>
            <a:ext cx="4416552" cy="2904512"/>
          </a:xfrm>
        </p:spPr>
        <p:txBody>
          <a:bodyPr>
            <a:normAutofit fontScale="92500" lnSpcReduction="10000"/>
          </a:bodyPr>
          <a:lstStyle/>
          <a:p>
            <a:r>
              <a:rPr lang="en-US" dirty="0"/>
              <a:t>This rain barrel setup requires more storage space and drains directly into the tank after each rain event, effectively drying the collection pipe. It's ideal for regions with intense storms and offers low implementation costs and a simpler system. However, it requires placing the storage tank next to your residence.</a:t>
            </a:r>
            <a:endParaRPr lang="sr-Latn-RS" dirty="0"/>
          </a:p>
        </p:txBody>
      </p:sp>
      <p:pic>
        <p:nvPicPr>
          <p:cNvPr id="7" name="Picture 6"/>
          <p:cNvPicPr>
            <a:picLocks noChangeAspect="1"/>
          </p:cNvPicPr>
          <p:nvPr/>
        </p:nvPicPr>
        <p:blipFill rotWithShape="1">
          <a:blip r:embed="rId2"/>
          <a:srcRect r="22857"/>
          <a:stretch/>
        </p:blipFill>
        <p:spPr>
          <a:xfrm>
            <a:off x="4074404" y="3356992"/>
            <a:ext cx="1944216" cy="2609850"/>
          </a:xfrm>
          <a:prstGeom prst="rect">
            <a:avLst/>
          </a:prstGeom>
        </p:spPr>
      </p:pic>
      <p:pic>
        <p:nvPicPr>
          <p:cNvPr id="10" name="Picture 9"/>
          <p:cNvPicPr>
            <a:picLocks noChangeAspect="1"/>
          </p:cNvPicPr>
          <p:nvPr/>
        </p:nvPicPr>
        <p:blipFill rotWithShape="1">
          <a:blip r:embed="rId3"/>
          <a:srcRect l="51986"/>
          <a:stretch/>
        </p:blipFill>
        <p:spPr>
          <a:xfrm>
            <a:off x="9953424" y="4149080"/>
            <a:ext cx="1529648" cy="2287699"/>
          </a:xfrm>
          <a:prstGeom prst="rect">
            <a:avLst/>
          </a:prstGeom>
        </p:spPr>
      </p:pic>
    </p:spTree>
    <p:extLst>
      <p:ext uri="{BB962C8B-B14F-4D97-AF65-F5344CB8AC3E}">
        <p14:creationId xmlns:p14="http://schemas.microsoft.com/office/powerpoint/2010/main" val="166092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2411" y="476672"/>
            <a:ext cx="4416552" cy="762000"/>
          </a:xfrm>
        </p:spPr>
        <p:txBody>
          <a:bodyPr/>
          <a:lstStyle/>
          <a:p>
            <a:r>
              <a:rPr lang="sr-Latn-RS" dirty="0"/>
              <a:t>atmospheric water generators</a:t>
            </a:r>
          </a:p>
        </p:txBody>
      </p:sp>
      <p:sp>
        <p:nvSpPr>
          <p:cNvPr id="4" name="Content Placeholder 3"/>
          <p:cNvSpPr>
            <a:spLocks noGrp="1"/>
          </p:cNvSpPr>
          <p:nvPr>
            <p:ph sz="half" idx="2"/>
          </p:nvPr>
        </p:nvSpPr>
        <p:spPr>
          <a:xfrm>
            <a:off x="909836" y="1484785"/>
            <a:ext cx="5029127" cy="2880320"/>
          </a:xfrm>
        </p:spPr>
        <p:txBody>
          <a:bodyPr>
            <a:normAutofit fontScale="92500"/>
          </a:bodyPr>
          <a:lstStyle/>
          <a:p>
            <a:r>
              <a:rPr lang="en-US" dirty="0"/>
              <a:t>Modern technologies called Atmospheric Water Generators (AWGs) use moisture extracted from the air to create clean, drinkable water. These systems are crucial in areas with limited access to clean water because they use cutting-edge condensation and filtration technologies to produce a sustainable source of freshwater. </a:t>
            </a:r>
            <a:endParaRPr lang="sr-Latn-RS" dirty="0"/>
          </a:p>
        </p:txBody>
      </p:sp>
      <p:sp>
        <p:nvSpPr>
          <p:cNvPr id="5" name="Text Placeholder 4"/>
          <p:cNvSpPr>
            <a:spLocks noGrp="1"/>
          </p:cNvSpPr>
          <p:nvPr>
            <p:ph type="body" sz="quarter" idx="3"/>
          </p:nvPr>
        </p:nvSpPr>
        <p:spPr>
          <a:xfrm>
            <a:off x="7462564" y="332656"/>
            <a:ext cx="4416552" cy="762000"/>
          </a:xfrm>
        </p:spPr>
        <p:txBody>
          <a:bodyPr/>
          <a:lstStyle/>
          <a:p>
            <a:r>
              <a:rPr lang="sr-Latn-RS" dirty="0"/>
              <a:t>wet systems</a:t>
            </a:r>
          </a:p>
        </p:txBody>
      </p:sp>
      <p:sp>
        <p:nvSpPr>
          <p:cNvPr id="6" name="Content Placeholder 5"/>
          <p:cNvSpPr>
            <a:spLocks noGrp="1"/>
          </p:cNvSpPr>
          <p:nvPr>
            <p:ph sz="quarter" idx="4"/>
          </p:nvPr>
        </p:nvSpPr>
        <p:spPr>
          <a:xfrm>
            <a:off x="6598468" y="1286645"/>
            <a:ext cx="5040560" cy="2862435"/>
          </a:xfrm>
        </p:spPr>
        <p:txBody>
          <a:bodyPr>
            <a:normAutofit fontScale="92500" lnSpcReduction="10000"/>
          </a:bodyPr>
          <a:lstStyle/>
          <a:p>
            <a:r>
              <a:rPr lang="sr-Latn-RS" dirty="0"/>
              <a:t>U</a:t>
            </a:r>
            <a:r>
              <a:rPr lang="en-US" dirty="0" err="1"/>
              <a:t>nderground</a:t>
            </a:r>
            <a:r>
              <a:rPr lang="en-US" dirty="0"/>
              <a:t> collection pipes must link numerous downspouts from various gutters. Rainwater will overflow into the tank after filling the subsurface piping and rising in the vertical pipes. Watertight connections must be made between the subsurface collection piping and the downspouts. The tank inlet's elevation must be lower than the house's lowest gutter.</a:t>
            </a:r>
            <a:endParaRPr lang="sr-Latn-RS" dirty="0"/>
          </a:p>
        </p:txBody>
      </p:sp>
      <p:pic>
        <p:nvPicPr>
          <p:cNvPr id="9" name="Picture 8"/>
          <p:cNvPicPr>
            <a:picLocks noChangeAspect="1"/>
          </p:cNvPicPr>
          <p:nvPr/>
        </p:nvPicPr>
        <p:blipFill>
          <a:blip r:embed="rId2"/>
          <a:stretch>
            <a:fillRect/>
          </a:stretch>
        </p:blipFill>
        <p:spPr>
          <a:xfrm>
            <a:off x="1773932" y="4365105"/>
            <a:ext cx="3384376" cy="2108300"/>
          </a:xfrm>
          <a:prstGeom prst="rect">
            <a:avLst/>
          </a:prstGeom>
        </p:spPr>
      </p:pic>
      <p:pic>
        <p:nvPicPr>
          <p:cNvPr id="10" name="Picture 9"/>
          <p:cNvPicPr>
            <a:picLocks noChangeAspect="1"/>
          </p:cNvPicPr>
          <p:nvPr/>
        </p:nvPicPr>
        <p:blipFill>
          <a:blip r:embed="rId3"/>
          <a:stretch>
            <a:fillRect/>
          </a:stretch>
        </p:blipFill>
        <p:spPr>
          <a:xfrm>
            <a:off x="7822604" y="4089297"/>
            <a:ext cx="3312384" cy="2378574"/>
          </a:xfrm>
          <a:prstGeom prst="rect">
            <a:avLst/>
          </a:prstGeom>
        </p:spPr>
      </p:pic>
    </p:spTree>
    <p:extLst>
      <p:ext uri="{BB962C8B-B14F-4D97-AF65-F5344CB8AC3E}">
        <p14:creationId xmlns:p14="http://schemas.microsoft.com/office/powerpoint/2010/main" val="199608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97868" y="476672"/>
            <a:ext cx="4416552" cy="762000"/>
          </a:xfrm>
        </p:spPr>
        <p:txBody>
          <a:bodyPr/>
          <a:lstStyle/>
          <a:p>
            <a:r>
              <a:rPr lang="sr-Latn-RS" dirty="0"/>
              <a:t>Rooftop rainwater harvesting</a:t>
            </a:r>
          </a:p>
        </p:txBody>
      </p:sp>
      <p:sp>
        <p:nvSpPr>
          <p:cNvPr id="4" name="Content Placeholder 3"/>
          <p:cNvSpPr>
            <a:spLocks noGrp="1"/>
          </p:cNvSpPr>
          <p:nvPr>
            <p:ph sz="half" idx="2"/>
          </p:nvPr>
        </p:nvSpPr>
        <p:spPr>
          <a:xfrm>
            <a:off x="837828" y="1412776"/>
            <a:ext cx="4608512" cy="2808312"/>
          </a:xfrm>
        </p:spPr>
        <p:txBody>
          <a:bodyPr>
            <a:normAutofit fontScale="92500"/>
          </a:bodyPr>
          <a:lstStyle/>
          <a:p>
            <a:r>
              <a:rPr lang="en-US" dirty="0"/>
              <a:t>Rainwater from rooftops is collected, directed through pipes and gutters, and stored in tanks or cisterns for various uses</a:t>
            </a:r>
            <a:r>
              <a:rPr lang="sr-Latn-RS" dirty="0"/>
              <a:t>. </a:t>
            </a:r>
            <a:r>
              <a:rPr lang="en-US" dirty="0"/>
              <a:t>Efficient filtration and purification systems ensure water purity.</a:t>
            </a:r>
            <a:r>
              <a:rPr lang="sr-Latn-RS" dirty="0"/>
              <a:t> It</a:t>
            </a:r>
            <a:r>
              <a:rPr lang="en-US" dirty="0"/>
              <a:t> is especially helpful in desert areas since it encourages independence and environmental responsibility. </a:t>
            </a:r>
            <a:endParaRPr lang="sr-Latn-RS" dirty="0"/>
          </a:p>
        </p:txBody>
      </p:sp>
      <p:sp>
        <p:nvSpPr>
          <p:cNvPr id="5" name="Text Placeholder 4"/>
          <p:cNvSpPr>
            <a:spLocks noGrp="1"/>
          </p:cNvSpPr>
          <p:nvPr>
            <p:ph type="body" sz="quarter" idx="3"/>
          </p:nvPr>
        </p:nvSpPr>
        <p:spPr>
          <a:xfrm>
            <a:off x="6598468" y="476672"/>
            <a:ext cx="4416552" cy="762000"/>
          </a:xfrm>
        </p:spPr>
        <p:txBody>
          <a:bodyPr/>
          <a:lstStyle/>
          <a:p>
            <a:r>
              <a:rPr lang="sr-Latn-RS" dirty="0"/>
              <a:t>surface runoff Harvesting</a:t>
            </a:r>
          </a:p>
        </p:txBody>
      </p:sp>
      <p:sp>
        <p:nvSpPr>
          <p:cNvPr id="6" name="Content Placeholder 5"/>
          <p:cNvSpPr>
            <a:spLocks noGrp="1"/>
          </p:cNvSpPr>
          <p:nvPr>
            <p:ph sz="quarter" idx="4"/>
          </p:nvPr>
        </p:nvSpPr>
        <p:spPr>
          <a:xfrm>
            <a:off x="6382444" y="1412776"/>
            <a:ext cx="4752528" cy="4104456"/>
          </a:xfrm>
        </p:spPr>
        <p:txBody>
          <a:bodyPr>
            <a:normAutofit fontScale="92500" lnSpcReduction="10000"/>
          </a:bodyPr>
          <a:lstStyle/>
          <a:p>
            <a:r>
              <a:rPr lang="sr-Latn-RS" dirty="0"/>
              <a:t>It </a:t>
            </a:r>
            <a:r>
              <a:rPr lang="en-US" dirty="0"/>
              <a:t>includes catching rainfall as it runs off the earth's surface.</a:t>
            </a:r>
            <a:r>
              <a:rPr lang="sr-Latn-RS" dirty="0"/>
              <a:t> I</a:t>
            </a:r>
            <a:r>
              <a:rPr lang="en-US" dirty="0"/>
              <a:t>t is essential for managing water resources, particularly in arid areas.</a:t>
            </a:r>
            <a:r>
              <a:rPr lang="sr-Latn-RS" dirty="0"/>
              <a:t> This </a:t>
            </a:r>
            <a:r>
              <a:rPr lang="en-US" dirty="0"/>
              <a:t>system</a:t>
            </a:r>
            <a:r>
              <a:rPr lang="sr-Latn-RS" dirty="0"/>
              <a:t> </a:t>
            </a:r>
            <a:r>
              <a:rPr lang="en-US" dirty="0"/>
              <a:t>effectively absorb, manage, and store runoff, which lessens soil erosion and increases the amount of water available for drinking, agricultural, and ecological needs. Surface runoff harvesting is essential for achieving water security and reducing impact of climate change because of the complex engineering and hydrological factors.</a:t>
            </a:r>
            <a:endParaRPr lang="sr-Latn-RS" dirty="0"/>
          </a:p>
        </p:txBody>
      </p:sp>
      <p:pic>
        <p:nvPicPr>
          <p:cNvPr id="7" name="Picture 6"/>
          <p:cNvPicPr>
            <a:picLocks noChangeAspect="1"/>
          </p:cNvPicPr>
          <p:nvPr/>
        </p:nvPicPr>
        <p:blipFill>
          <a:blip r:embed="rId2"/>
          <a:stretch>
            <a:fillRect/>
          </a:stretch>
        </p:blipFill>
        <p:spPr>
          <a:xfrm>
            <a:off x="1601888" y="4353063"/>
            <a:ext cx="2818273" cy="2109896"/>
          </a:xfrm>
          <a:prstGeom prst="rect">
            <a:avLst/>
          </a:prstGeom>
        </p:spPr>
      </p:pic>
    </p:spTree>
    <p:extLst>
      <p:ext uri="{BB962C8B-B14F-4D97-AF65-F5344CB8AC3E}">
        <p14:creationId xmlns:p14="http://schemas.microsoft.com/office/powerpoint/2010/main" val="398009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97868" y="721783"/>
            <a:ext cx="4416552" cy="762000"/>
          </a:xfrm>
        </p:spPr>
        <p:txBody>
          <a:bodyPr/>
          <a:lstStyle/>
          <a:p>
            <a:r>
              <a:rPr lang="sr-Latn-RS" dirty="0"/>
              <a:t>Micro catchment systems</a:t>
            </a:r>
          </a:p>
        </p:txBody>
      </p:sp>
      <p:sp>
        <p:nvSpPr>
          <p:cNvPr id="4" name="Content Placeholder 3"/>
          <p:cNvSpPr>
            <a:spLocks noGrp="1"/>
          </p:cNvSpPr>
          <p:nvPr>
            <p:ph sz="half" idx="2"/>
          </p:nvPr>
        </p:nvSpPr>
        <p:spPr>
          <a:xfrm>
            <a:off x="933899" y="1628800"/>
            <a:ext cx="4998241" cy="2592288"/>
          </a:xfrm>
        </p:spPr>
        <p:txBody>
          <a:bodyPr>
            <a:normAutofit fontScale="77500" lnSpcReduction="20000"/>
          </a:bodyPr>
          <a:lstStyle/>
          <a:p>
            <a:r>
              <a:rPr lang="en-US" dirty="0"/>
              <a:t>They comprise small, carefully sculpted land sections that absorb rainfall and direct it to irrigation or storage facilities. Micro-catchments maximize water retention and reduce runoff using topographic information and soil analysis.</a:t>
            </a:r>
            <a:r>
              <a:rPr lang="sr-Latn-RS" dirty="0"/>
              <a:t> </a:t>
            </a:r>
            <a:r>
              <a:rPr lang="en-US" dirty="0"/>
              <a:t>This technique encourages effective farming methods in arid areas, increasing food yields</a:t>
            </a:r>
            <a:r>
              <a:rPr lang="sr-Latn-RS" dirty="0"/>
              <a:t>. </a:t>
            </a:r>
            <a:r>
              <a:rPr lang="en-US" dirty="0"/>
              <a:t>They use native vegetation and environmentally friendly practices, encouraging biodiversity while protecting water resources for future generations.</a:t>
            </a:r>
            <a:endParaRPr lang="sr-Latn-RS" dirty="0"/>
          </a:p>
        </p:txBody>
      </p:sp>
      <p:sp>
        <p:nvSpPr>
          <p:cNvPr id="5" name="Text Placeholder 4"/>
          <p:cNvSpPr>
            <a:spLocks noGrp="1"/>
          </p:cNvSpPr>
          <p:nvPr>
            <p:ph type="body" sz="quarter" idx="3"/>
          </p:nvPr>
        </p:nvSpPr>
        <p:spPr>
          <a:xfrm>
            <a:off x="6598468" y="721783"/>
            <a:ext cx="4416552" cy="762000"/>
          </a:xfrm>
        </p:spPr>
        <p:txBody>
          <a:bodyPr/>
          <a:lstStyle/>
          <a:p>
            <a:r>
              <a:rPr lang="sr-Latn-RS" dirty="0"/>
              <a:t>subsurface  dams</a:t>
            </a:r>
          </a:p>
        </p:txBody>
      </p:sp>
      <p:sp>
        <p:nvSpPr>
          <p:cNvPr id="6" name="Content Placeholder 5"/>
          <p:cNvSpPr>
            <a:spLocks noGrp="1"/>
          </p:cNvSpPr>
          <p:nvPr>
            <p:ph sz="quarter" idx="4"/>
          </p:nvPr>
        </p:nvSpPr>
        <p:spPr>
          <a:xfrm>
            <a:off x="6382444" y="1620646"/>
            <a:ext cx="5317159" cy="2269975"/>
          </a:xfrm>
        </p:spPr>
        <p:txBody>
          <a:bodyPr>
            <a:normAutofit fontScale="92500" lnSpcReduction="20000"/>
          </a:bodyPr>
          <a:lstStyle/>
          <a:p>
            <a:r>
              <a:rPr lang="en-US" dirty="0"/>
              <a:t>These dams are made up of underground trenches or impermeable barriers used to catch and store groundwater. Subsurface dams accurately improve water supply for agriculture, prevent saltwater intrusion, and replenish aquifers. They are an environmentally favorable solution because they use less land and less evaporation. </a:t>
            </a:r>
            <a:endParaRPr lang="sr-Latn-RS" dirty="0"/>
          </a:p>
        </p:txBody>
      </p:sp>
      <p:pic>
        <p:nvPicPr>
          <p:cNvPr id="7" name="Picture 6"/>
          <p:cNvPicPr>
            <a:picLocks noChangeAspect="1"/>
          </p:cNvPicPr>
          <p:nvPr/>
        </p:nvPicPr>
        <p:blipFill>
          <a:blip r:embed="rId2"/>
          <a:stretch>
            <a:fillRect/>
          </a:stretch>
        </p:blipFill>
        <p:spPr>
          <a:xfrm>
            <a:off x="2788890" y="4005064"/>
            <a:ext cx="3143250" cy="2571750"/>
          </a:xfrm>
          <a:prstGeom prst="rect">
            <a:avLst/>
          </a:prstGeom>
        </p:spPr>
      </p:pic>
      <p:pic>
        <p:nvPicPr>
          <p:cNvPr id="8" name="Picture 7"/>
          <p:cNvPicPr>
            <a:picLocks noChangeAspect="1"/>
          </p:cNvPicPr>
          <p:nvPr/>
        </p:nvPicPr>
        <p:blipFill>
          <a:blip r:embed="rId3"/>
          <a:stretch>
            <a:fillRect/>
          </a:stretch>
        </p:blipFill>
        <p:spPr>
          <a:xfrm>
            <a:off x="8326660" y="3717032"/>
            <a:ext cx="3228975" cy="2571750"/>
          </a:xfrm>
          <a:prstGeom prst="rect">
            <a:avLst/>
          </a:prstGeom>
        </p:spPr>
      </p:pic>
    </p:spTree>
    <p:extLst>
      <p:ext uri="{BB962C8B-B14F-4D97-AF65-F5344CB8AC3E}">
        <p14:creationId xmlns:p14="http://schemas.microsoft.com/office/powerpoint/2010/main" val="388167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53852" y="548680"/>
            <a:ext cx="4416552" cy="762000"/>
          </a:xfrm>
        </p:spPr>
        <p:txBody>
          <a:bodyPr/>
          <a:lstStyle/>
          <a:p>
            <a:r>
              <a:rPr lang="sr-Latn-RS" dirty="0"/>
              <a:t>FErrOCEMeNT tanks</a:t>
            </a:r>
          </a:p>
        </p:txBody>
      </p:sp>
      <p:sp>
        <p:nvSpPr>
          <p:cNvPr id="4" name="Content Placeholder 3"/>
          <p:cNvSpPr>
            <a:spLocks noGrp="1"/>
          </p:cNvSpPr>
          <p:nvPr>
            <p:ph sz="half" idx="2"/>
          </p:nvPr>
        </p:nvSpPr>
        <p:spPr>
          <a:xfrm>
            <a:off x="1053852" y="1375049"/>
            <a:ext cx="4416552" cy="2736304"/>
          </a:xfrm>
        </p:spPr>
        <p:txBody>
          <a:bodyPr>
            <a:normAutofit fontScale="85000" lnSpcReduction="20000"/>
          </a:bodyPr>
          <a:lstStyle/>
          <a:p>
            <a:r>
              <a:rPr lang="en-US" dirty="0"/>
              <a:t>They consist of a thin layer of cement mortar reinforced with layers of mesh or metal. These tanks </a:t>
            </a:r>
            <a:r>
              <a:rPr lang="sr-Latn-RS" dirty="0"/>
              <a:t>are </a:t>
            </a:r>
            <a:r>
              <a:rPr lang="en-US" dirty="0"/>
              <a:t>ideal for long-term water storage. Their complex design allows for precise control of water quality and minimizes contamination</a:t>
            </a:r>
            <a:r>
              <a:rPr lang="sr-Latn-RS" dirty="0"/>
              <a:t>. They </a:t>
            </a:r>
            <a:r>
              <a:rPr lang="en-US" dirty="0"/>
              <a:t>are known for efficiently collecting and storing rainwater, providing a sustainable and reliable water source in various regions. </a:t>
            </a:r>
            <a:endParaRPr lang="sr-Latn-RS" dirty="0"/>
          </a:p>
        </p:txBody>
      </p:sp>
      <p:sp>
        <p:nvSpPr>
          <p:cNvPr id="5" name="Text Placeholder 4"/>
          <p:cNvSpPr>
            <a:spLocks noGrp="1"/>
          </p:cNvSpPr>
          <p:nvPr>
            <p:ph type="body" sz="quarter" idx="3"/>
          </p:nvPr>
        </p:nvSpPr>
        <p:spPr>
          <a:xfrm>
            <a:off x="6886500" y="549045"/>
            <a:ext cx="4416552" cy="762000"/>
          </a:xfrm>
        </p:spPr>
        <p:txBody>
          <a:bodyPr/>
          <a:lstStyle/>
          <a:p>
            <a:r>
              <a:rPr lang="sr-Latn-RS" dirty="0"/>
              <a:t>Fog harvesting</a:t>
            </a:r>
          </a:p>
        </p:txBody>
      </p:sp>
      <p:sp>
        <p:nvSpPr>
          <p:cNvPr id="6" name="Content Placeholder 5"/>
          <p:cNvSpPr>
            <a:spLocks noGrp="1"/>
          </p:cNvSpPr>
          <p:nvPr>
            <p:ph sz="quarter" idx="4"/>
          </p:nvPr>
        </p:nvSpPr>
        <p:spPr>
          <a:xfrm>
            <a:off x="6550524" y="1352209"/>
            <a:ext cx="4752528" cy="2808312"/>
          </a:xfrm>
        </p:spPr>
        <p:txBody>
          <a:bodyPr>
            <a:normAutofit fontScale="85000" lnSpcReduction="10000"/>
          </a:bodyPr>
          <a:lstStyle/>
          <a:p>
            <a:r>
              <a:rPr lang="en-US" dirty="0"/>
              <a:t>Fog or mist droplets are captured using specialized mesh structures called fog collectors.</a:t>
            </a:r>
            <a:r>
              <a:rPr lang="sr-Latn-RS" dirty="0"/>
              <a:t> </a:t>
            </a:r>
            <a:r>
              <a:rPr lang="en-US" dirty="0"/>
              <a:t>These droplets build up on the mesh, generating larger droplets of water that can be collected and used for various things. In arid and fog-prone areas, fog harvesting provides a reliable source of freshwater while showing the complexity of nature's capacity to address problems associated with water scarcity.</a:t>
            </a:r>
            <a:endParaRPr lang="sr-Latn-RS" dirty="0"/>
          </a:p>
        </p:txBody>
      </p:sp>
      <p:pic>
        <p:nvPicPr>
          <p:cNvPr id="7" name="Picture 6"/>
          <p:cNvPicPr>
            <a:picLocks noChangeAspect="1"/>
          </p:cNvPicPr>
          <p:nvPr/>
        </p:nvPicPr>
        <p:blipFill>
          <a:blip r:embed="rId2"/>
          <a:stretch>
            <a:fillRect/>
          </a:stretch>
        </p:blipFill>
        <p:spPr>
          <a:xfrm>
            <a:off x="2061964" y="4111353"/>
            <a:ext cx="2833004" cy="2027542"/>
          </a:xfrm>
          <a:prstGeom prst="rect">
            <a:avLst/>
          </a:prstGeom>
        </p:spPr>
      </p:pic>
      <p:pic>
        <p:nvPicPr>
          <p:cNvPr id="8" name="Picture 7"/>
          <p:cNvPicPr>
            <a:picLocks noChangeAspect="1"/>
          </p:cNvPicPr>
          <p:nvPr/>
        </p:nvPicPr>
        <p:blipFill>
          <a:blip r:embed="rId3"/>
          <a:stretch>
            <a:fillRect/>
          </a:stretch>
        </p:blipFill>
        <p:spPr>
          <a:xfrm>
            <a:off x="8326660" y="4005064"/>
            <a:ext cx="2486025" cy="2571750"/>
          </a:xfrm>
          <a:prstGeom prst="rect">
            <a:avLst/>
          </a:prstGeom>
        </p:spPr>
      </p:pic>
    </p:spTree>
    <p:extLst>
      <p:ext uri="{BB962C8B-B14F-4D97-AF65-F5344CB8AC3E}">
        <p14:creationId xmlns:p14="http://schemas.microsoft.com/office/powerpoint/2010/main" val="25319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62871" y="735210"/>
            <a:ext cx="4416552" cy="762000"/>
          </a:xfrm>
        </p:spPr>
        <p:txBody>
          <a:bodyPr/>
          <a:lstStyle/>
          <a:p>
            <a:r>
              <a:rPr lang="sr-Latn-RS" dirty="0"/>
              <a:t>Desalination</a:t>
            </a:r>
          </a:p>
        </p:txBody>
      </p:sp>
      <p:sp>
        <p:nvSpPr>
          <p:cNvPr id="4" name="Content Placeholder 3"/>
          <p:cNvSpPr>
            <a:spLocks noGrp="1"/>
          </p:cNvSpPr>
          <p:nvPr>
            <p:ph sz="half" idx="2"/>
          </p:nvPr>
        </p:nvSpPr>
        <p:spPr>
          <a:xfrm>
            <a:off x="765820" y="2060848"/>
            <a:ext cx="4416552" cy="2766392"/>
          </a:xfrm>
        </p:spPr>
        <p:txBody>
          <a:bodyPr>
            <a:normAutofit fontScale="92500" lnSpcReduction="10000"/>
          </a:bodyPr>
          <a:lstStyle/>
          <a:p>
            <a:r>
              <a:rPr lang="en-US" dirty="0"/>
              <a:t>Desalination is a process that extracts salt and impurities from seawater, and making suitable for human consumption and agriculture. Advanced desalination techniques, like reverse osmosis and distillation, utilize intricate membrane systems and energy-intensive processes. </a:t>
            </a:r>
            <a:endParaRPr lang="sr-Latn-RS" dirty="0"/>
          </a:p>
        </p:txBody>
      </p:sp>
      <p:sp>
        <p:nvSpPr>
          <p:cNvPr id="5" name="Text Placeholder 4"/>
          <p:cNvSpPr>
            <a:spLocks noGrp="1"/>
          </p:cNvSpPr>
          <p:nvPr>
            <p:ph type="body" sz="quarter" idx="3"/>
          </p:nvPr>
        </p:nvSpPr>
        <p:spPr>
          <a:xfrm>
            <a:off x="6454452" y="764704"/>
            <a:ext cx="4416552" cy="762000"/>
          </a:xfrm>
        </p:spPr>
        <p:txBody>
          <a:bodyPr/>
          <a:lstStyle/>
          <a:p>
            <a:r>
              <a:rPr lang="sr-Latn-RS" dirty="0"/>
              <a:t>Solar water distillation</a:t>
            </a:r>
          </a:p>
        </p:txBody>
      </p:sp>
      <p:sp>
        <p:nvSpPr>
          <p:cNvPr id="6" name="Content Placeholder 5"/>
          <p:cNvSpPr>
            <a:spLocks noGrp="1"/>
          </p:cNvSpPr>
          <p:nvPr>
            <p:ph sz="quarter" idx="4"/>
          </p:nvPr>
        </p:nvSpPr>
        <p:spPr>
          <a:xfrm>
            <a:off x="6238428" y="1510233"/>
            <a:ext cx="5173143" cy="2808312"/>
          </a:xfrm>
        </p:spPr>
        <p:txBody>
          <a:bodyPr>
            <a:normAutofit fontScale="92500" lnSpcReduction="20000"/>
          </a:bodyPr>
          <a:lstStyle/>
          <a:p>
            <a:r>
              <a:rPr lang="en-US" dirty="0"/>
              <a:t>Solar water distillation is a sustainable and energy-effective way to extract fresh water from salty or contaminated sources. It works by</a:t>
            </a:r>
            <a:r>
              <a:rPr lang="sr-Latn-RS" dirty="0"/>
              <a:t> </a:t>
            </a:r>
            <a:r>
              <a:rPr lang="en-US" dirty="0"/>
              <a:t>heating water with solar energy, which causes it to evaporate and condense as clean water vapor.. Due to use and environmental friendliness, this eco-friendly technology holds much promise for tackling water scarcity challenges, particularly in dry locations.</a:t>
            </a:r>
            <a:endParaRPr lang="sr-Latn-RS" dirty="0"/>
          </a:p>
        </p:txBody>
      </p:sp>
      <p:pic>
        <p:nvPicPr>
          <p:cNvPr id="7" name="Picture 6"/>
          <p:cNvPicPr>
            <a:picLocks noChangeAspect="1"/>
          </p:cNvPicPr>
          <p:nvPr/>
        </p:nvPicPr>
        <p:blipFill rotWithShape="1">
          <a:blip r:embed="rId2"/>
          <a:srcRect l="10403" r="11571" b="28465"/>
          <a:stretch/>
        </p:blipFill>
        <p:spPr>
          <a:xfrm>
            <a:off x="7115689" y="4318545"/>
            <a:ext cx="3755315" cy="2100477"/>
          </a:xfrm>
          <a:prstGeom prst="rect">
            <a:avLst/>
          </a:prstGeom>
        </p:spPr>
      </p:pic>
    </p:spTree>
    <p:extLst>
      <p:ext uri="{BB962C8B-B14F-4D97-AF65-F5344CB8AC3E}">
        <p14:creationId xmlns:p14="http://schemas.microsoft.com/office/powerpoint/2010/main" val="1679894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860" y="620688"/>
            <a:ext cx="4416552" cy="762000"/>
          </a:xfrm>
        </p:spPr>
        <p:txBody>
          <a:bodyPr/>
          <a:lstStyle/>
          <a:p>
            <a:r>
              <a:rPr lang="sr-Latn-RS" dirty="0"/>
              <a:t>check basin farming</a:t>
            </a:r>
          </a:p>
        </p:txBody>
      </p:sp>
      <p:sp>
        <p:nvSpPr>
          <p:cNvPr id="4" name="Content Placeholder 3"/>
          <p:cNvSpPr>
            <a:spLocks noGrp="1"/>
          </p:cNvSpPr>
          <p:nvPr>
            <p:ph sz="half" idx="2"/>
          </p:nvPr>
        </p:nvSpPr>
        <p:spPr>
          <a:xfrm>
            <a:off x="633836" y="1652951"/>
            <a:ext cx="5400600" cy="2694384"/>
          </a:xfrm>
        </p:spPr>
        <p:txBody>
          <a:bodyPr>
            <a:normAutofit fontScale="92500" lnSpcReduction="20000"/>
          </a:bodyPr>
          <a:lstStyle/>
          <a:p>
            <a:r>
              <a:rPr lang="en-US" dirty="0"/>
              <a:t>It entails forming tiny depressions or basins in the ground, frequently with high ridges between them. By collecting and storing rainwater, these basins reduce runoff and soil</a:t>
            </a:r>
            <a:r>
              <a:rPr lang="sr-Latn-RS" dirty="0"/>
              <a:t> e</a:t>
            </a:r>
            <a:r>
              <a:rPr lang="en-US" dirty="0" err="1"/>
              <a:t>rosion</a:t>
            </a:r>
            <a:r>
              <a:rPr lang="en-US" dirty="0"/>
              <a:t>. Farmers use these basins to plant crops, which optimizes water use and lowers evaporation. This technique helps enhance agricultural yields while reducing water waste and is particularly effective in arid areas</a:t>
            </a:r>
            <a:endParaRPr lang="sr-Latn-RS" dirty="0"/>
          </a:p>
        </p:txBody>
      </p:sp>
      <p:sp>
        <p:nvSpPr>
          <p:cNvPr id="5" name="Text Placeholder 4"/>
          <p:cNvSpPr>
            <a:spLocks noGrp="1"/>
          </p:cNvSpPr>
          <p:nvPr>
            <p:ph type="body" sz="quarter" idx="3"/>
          </p:nvPr>
        </p:nvSpPr>
        <p:spPr>
          <a:xfrm>
            <a:off x="7390556" y="620688"/>
            <a:ext cx="4416552" cy="762000"/>
          </a:xfrm>
        </p:spPr>
        <p:txBody>
          <a:bodyPr/>
          <a:lstStyle/>
          <a:p>
            <a:r>
              <a:rPr lang="sr-Latn-RS" dirty="0"/>
              <a:t>rain Gardens</a:t>
            </a:r>
          </a:p>
        </p:txBody>
      </p:sp>
      <p:sp>
        <p:nvSpPr>
          <p:cNvPr id="6" name="Content Placeholder 5"/>
          <p:cNvSpPr>
            <a:spLocks noGrp="1"/>
          </p:cNvSpPr>
          <p:nvPr>
            <p:ph sz="quarter" idx="4"/>
          </p:nvPr>
        </p:nvSpPr>
        <p:spPr>
          <a:xfrm>
            <a:off x="6598468" y="1628800"/>
            <a:ext cx="4896544" cy="3096344"/>
          </a:xfrm>
        </p:spPr>
        <p:txBody>
          <a:bodyPr>
            <a:normAutofit fontScale="92500" lnSpcReduction="20000"/>
          </a:bodyPr>
          <a:lstStyle/>
          <a:p>
            <a:r>
              <a:rPr lang="en-US" dirty="0"/>
              <a:t>Eco-friendly landscaping elements called rain gardens are used to control runoff from rainfall. They successfully lessen flooding and runoff pollution while boosting local biodiversity. These gardens can collect and filter rainwater because they comprise carefully chosen native plants and absorbent soil. In this procedure, contaminants are allowed to settle, water flow is slowed, and groundwater recharge is encouraged. </a:t>
            </a:r>
            <a:endParaRPr lang="sr-Latn-RS" dirty="0"/>
          </a:p>
        </p:txBody>
      </p:sp>
      <p:pic>
        <p:nvPicPr>
          <p:cNvPr id="8" name="Picture 7"/>
          <p:cNvPicPr>
            <a:picLocks noChangeAspect="1"/>
          </p:cNvPicPr>
          <p:nvPr/>
        </p:nvPicPr>
        <p:blipFill>
          <a:blip r:embed="rId2"/>
          <a:stretch>
            <a:fillRect/>
          </a:stretch>
        </p:blipFill>
        <p:spPr>
          <a:xfrm>
            <a:off x="8505952" y="4347335"/>
            <a:ext cx="3301156" cy="2117131"/>
          </a:xfrm>
          <a:prstGeom prst="rect">
            <a:avLst/>
          </a:prstGeom>
        </p:spPr>
      </p:pic>
    </p:spTree>
    <p:extLst>
      <p:ext uri="{BB962C8B-B14F-4D97-AF65-F5344CB8AC3E}">
        <p14:creationId xmlns:p14="http://schemas.microsoft.com/office/powerpoint/2010/main" val="249302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884" y="790423"/>
            <a:ext cx="4416552" cy="762000"/>
          </a:xfrm>
        </p:spPr>
        <p:txBody>
          <a:bodyPr/>
          <a:lstStyle/>
          <a:p>
            <a:r>
              <a:rPr lang="sr-Latn-RS" dirty="0"/>
              <a:t>treadle  pumps</a:t>
            </a:r>
          </a:p>
        </p:txBody>
      </p:sp>
      <p:sp>
        <p:nvSpPr>
          <p:cNvPr id="4" name="Content Placeholder 3"/>
          <p:cNvSpPr>
            <a:spLocks noGrp="1"/>
          </p:cNvSpPr>
          <p:nvPr>
            <p:ph sz="half" idx="2"/>
          </p:nvPr>
        </p:nvSpPr>
        <p:spPr>
          <a:xfrm>
            <a:off x="411034" y="1470720"/>
            <a:ext cx="5317159" cy="2246312"/>
          </a:xfrm>
        </p:spPr>
        <p:txBody>
          <a:bodyPr>
            <a:normAutofit fontScale="92500"/>
          </a:bodyPr>
          <a:lstStyle/>
          <a:p>
            <a:r>
              <a:rPr lang="en-US" dirty="0"/>
              <a:t>They consist of two treadles connected to a piston within a cylinder. When users step on the treadles alternately, the piston moves, drawing water from a source like a well or a river and delivering it to crops through pipe.</a:t>
            </a:r>
            <a:r>
              <a:rPr lang="sr-Latn-RS" dirty="0"/>
              <a:t> </a:t>
            </a:r>
            <a:r>
              <a:rPr lang="en-US" dirty="0"/>
              <a:t>Treadle pumps are efficient, affordable, and environmentally friendly</a:t>
            </a:r>
            <a:r>
              <a:rPr lang="sr-Latn-RS" dirty="0"/>
              <a:t>.</a:t>
            </a:r>
          </a:p>
        </p:txBody>
      </p:sp>
      <p:sp>
        <p:nvSpPr>
          <p:cNvPr id="5" name="Text Placeholder 4"/>
          <p:cNvSpPr>
            <a:spLocks noGrp="1"/>
          </p:cNvSpPr>
          <p:nvPr>
            <p:ph type="body" sz="quarter" idx="3"/>
          </p:nvPr>
        </p:nvSpPr>
        <p:spPr>
          <a:xfrm>
            <a:off x="7737406" y="1340768"/>
            <a:ext cx="4117646" cy="762000"/>
          </a:xfrm>
        </p:spPr>
        <p:txBody>
          <a:bodyPr/>
          <a:lstStyle/>
          <a:p>
            <a:r>
              <a:rPr lang="sr-Latn-RS" dirty="0"/>
              <a:t>conclusion</a:t>
            </a:r>
          </a:p>
        </p:txBody>
      </p:sp>
      <p:sp>
        <p:nvSpPr>
          <p:cNvPr id="6" name="Content Placeholder 5"/>
          <p:cNvSpPr>
            <a:spLocks noGrp="1"/>
          </p:cNvSpPr>
          <p:nvPr>
            <p:ph sz="quarter" idx="4"/>
          </p:nvPr>
        </p:nvSpPr>
        <p:spPr>
          <a:xfrm>
            <a:off x="6742484" y="2348880"/>
            <a:ext cx="4416552" cy="3276600"/>
          </a:xfrm>
        </p:spPr>
        <p:txBody>
          <a:bodyPr>
            <a:normAutofit fontScale="92500" lnSpcReduction="20000"/>
          </a:bodyPr>
          <a:lstStyle/>
          <a:p>
            <a:r>
              <a:rPr lang="en-US" dirty="0"/>
              <a:t>Innovative water harvesting methods, crucial for sustainable water management, include rainwater harvesting, permeable pavements, and fog harvesting. These techniques harness natural processes to capture, store, and distribute water efficiently. Embracing diverse strategies enhances water security, conserves resources, and mitigates the impact of water scarcity.</a:t>
            </a:r>
            <a:endParaRPr lang="sr-Latn-RS" dirty="0"/>
          </a:p>
        </p:txBody>
      </p:sp>
      <p:pic>
        <p:nvPicPr>
          <p:cNvPr id="7" name="Picture 6"/>
          <p:cNvPicPr>
            <a:picLocks noChangeAspect="1"/>
          </p:cNvPicPr>
          <p:nvPr/>
        </p:nvPicPr>
        <p:blipFill>
          <a:blip r:embed="rId2"/>
          <a:stretch>
            <a:fillRect/>
          </a:stretch>
        </p:blipFill>
        <p:spPr>
          <a:xfrm>
            <a:off x="1845940" y="3861048"/>
            <a:ext cx="3226616" cy="2419962"/>
          </a:xfrm>
          <a:prstGeom prst="rect">
            <a:avLst/>
          </a:prstGeom>
        </p:spPr>
      </p:pic>
      <p:sp>
        <p:nvSpPr>
          <p:cNvPr id="8" name="Rectangle 7"/>
          <p:cNvSpPr/>
          <p:nvPr/>
        </p:nvSpPr>
        <p:spPr>
          <a:xfrm>
            <a:off x="5374332" y="1326704"/>
            <a:ext cx="3312368" cy="646331"/>
          </a:xfrm>
          <a:prstGeom prst="rect">
            <a:avLst/>
          </a:prstGeom>
          <a:noFill/>
        </p:spPr>
        <p:txBody>
          <a:bodyPr wrap="square" lIns="91440" tIns="45720" rIns="91440" bIns="45720">
            <a:spAutoFit/>
          </a:bodyPr>
          <a:lstStyle/>
          <a:p>
            <a:pPr algn="ctr"/>
            <a:r>
              <a:rPr lang="sr-Latn-RS" sz="3600" b="1" spc="50" dirty="0">
                <a:ln w="9525" cmpd="sng">
                  <a:solidFill>
                    <a:schemeClr val="accent1"/>
                  </a:solidFill>
                  <a:prstDash val="solid"/>
                </a:ln>
                <a:solidFill>
                  <a:srgbClr val="70AD47">
                    <a:tint val="1000"/>
                  </a:srgbClr>
                </a:solidFill>
                <a:effectLst>
                  <a:glow rad="38100">
                    <a:schemeClr val="accent1">
                      <a:alpha val="40000"/>
                    </a:schemeClr>
                  </a:glow>
                </a:effectLst>
              </a:rPr>
              <a:t>AND...</a:t>
            </a:r>
            <a:endParaRPr 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23760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924" y="260648"/>
            <a:ext cx="9144001" cy="483840"/>
          </a:xfrm>
        </p:spPr>
        <p:txBody>
          <a:bodyPr>
            <a:normAutofit fontScale="90000"/>
          </a:bodyPr>
          <a:lstStyle/>
          <a:p>
            <a:r>
              <a:rPr lang="tr-TR" dirty="0"/>
              <a:t>L</a:t>
            </a:r>
            <a:r>
              <a:rPr lang="sr-Latn-RS" dirty="0" smtClean="0"/>
              <a:t>iterature</a:t>
            </a:r>
            <a:endParaRPr lang="sr-Latn-RS" dirty="0"/>
          </a:p>
        </p:txBody>
      </p:sp>
      <p:sp>
        <p:nvSpPr>
          <p:cNvPr id="7" name="Content Placeholder 6"/>
          <p:cNvSpPr>
            <a:spLocks noGrp="1"/>
          </p:cNvSpPr>
          <p:nvPr>
            <p:ph idx="1"/>
          </p:nvPr>
        </p:nvSpPr>
        <p:spPr>
          <a:xfrm>
            <a:off x="1492598" y="908720"/>
            <a:ext cx="9858398" cy="5256584"/>
          </a:xfrm>
        </p:spPr>
        <p:txBody>
          <a:bodyPr>
            <a:noAutofit/>
          </a:bodyPr>
          <a:lstStyle/>
          <a:p>
            <a:r>
              <a:rPr lang="sr-Latn-RS" sz="1050" dirty="0">
                <a:hlinkClick r:id="rId2"/>
              </a:rPr>
              <a:t>https://th.bing.com/th/id/OIP.335SfIGy9orG8CNNgDt2jAAAAA?w=180&amp;h=180&amp;c=7&amp;r=0&amp;o=5&amp;dpr=1.5&amp;pid=1.7</a:t>
            </a:r>
            <a:endParaRPr lang="sr-Latn-RS" sz="1050" dirty="0"/>
          </a:p>
          <a:p>
            <a:r>
              <a:rPr lang="sr-Latn-RS" sz="500" dirty="0">
                <a:hlinkClick r:id="rId3"/>
              </a:rPr>
              <a:t>https://www.geo.fu-berlin.de/en/v/iwrm/Implementation/technical_measures/Water-harvesting-techniques/floodwater_harvesting/index.html</a:t>
            </a:r>
            <a:endParaRPr lang="sr-Latn-RS" sz="500" dirty="0"/>
          </a:p>
          <a:p>
            <a:r>
              <a:rPr lang="sr-Latn-RS" sz="500" dirty="0">
                <a:hlinkClick r:id="rId4"/>
              </a:rPr>
              <a:t>https://www.agrifarming.in/top-19-water-harvesting-techniques-what-is-water-harvesting-and-benefits-of-it#percolation-pit-method</a:t>
            </a:r>
            <a:endParaRPr lang="sr-Latn-RS" sz="500" dirty="0"/>
          </a:p>
          <a:p>
            <a:r>
              <a:rPr lang="sr-Latn-RS" sz="500" dirty="0">
                <a:hlinkClick r:id="rId5"/>
              </a:rPr>
              <a:t>https://www.bing.com/images/search?view=detailV2&amp;ccid=HDFaPZP0&amp;id=24CCE9B5C86D8E9ED3D7F5B39B0A90ECD62D8BDC&amp;thid=OIP.HDFaPZP0ns1KPljlMoX2YwAAAA&amp;mediaurl=https%3a%2f%2fwww.wikihow.com%2fimages%2f0%2f02%2fBuild-a-Ferrocement-Tank-Step-27.jpg&amp;cdnurl=https%3a%2f%2fth.bing.com%2fth%2fid%2fR.1c315a3d93f49ecd4a3e58e53285f663%3frik%3d3Ist1uyQCpuz9Q%26pid%3dImgRaw%26r%3d0&amp;exph=339&amp;expw=474&amp;q=FErrOCEMeNT+tanks+for+water+harvesting&amp;simid=607997121646364237&amp;FORM=IRPRST&amp;ck=92A25C6DDB7980779A804B314038522A&amp;selectedIndex=0&amp;itb=0</a:t>
            </a:r>
            <a:endParaRPr lang="sr-Latn-RS" sz="500" dirty="0"/>
          </a:p>
          <a:p>
            <a:r>
              <a:rPr lang="sr-Latn-RS" sz="500" dirty="0">
                <a:hlinkClick r:id="rId6"/>
              </a:rPr>
              <a:t>https://www.bing.com/images/search?view=detailV2&amp;ccid=G2RZ%2fJZa&amp;id=028F15CAD593356D1A741C95DB83A7352D15F966&amp;thid=OIP.G2RZ_JZauVSwbgJCypTQBAHaGl&amp;mediaurl=https%3a%2f%2fwww.paigebrue.com%2fwp-content%2fuploads%2f2022%2f06%2fimage.png&amp;cdnurl=https%3a%2f%2fth.bing.com%2fth%2fid%2fR.1b6459fc965ab954b06e0242ca94d004%3frik%3dZvkVLTWng9uVHA%26pid%3dImgRaw%26r%3d0&amp;exph=868&amp;expw=975&amp;q=Fog+water+harvesting+&amp;simid=608027873617536115&amp;FORM=IRPRST&amp;ck=1662963C7877C7271789D3EA303AD329&amp;selectedIndex=1&amp;itb=0</a:t>
            </a:r>
            <a:endParaRPr lang="sr-Latn-RS" sz="500" dirty="0"/>
          </a:p>
          <a:p>
            <a:r>
              <a:rPr lang="sr-Latn-RS" sz="500" dirty="0">
                <a:hlinkClick r:id="rId7"/>
              </a:rPr>
              <a:t>https://www.bing.com/images/search?view=detailV2&amp;ccid=22t%2fP8Jj&amp;id=CD038CD7A7CFA6BE30585A057FE9BA887889A429&amp;thid=OIP.22t_P8JjD0MS3VnTM5zeMwHaEK&amp;mediaurl=https%3a%2f%2fsinovoltaics.com%2fwp-content%2fupload_folders%2fsinovoltaics.com%2f2019%2f06%2fSolar-Distillation-Of-Water.png&amp;cdnurl=https%3a%2f%2fth.bing.com%2fth%2fid%2fR.db6b7f3fc2630f4312dd59d3339cde33%3frik%3dKaSJeIi66X8FWg%26pid%3dImgRaw%26r%3d0&amp;exph=720&amp;expw=1280&amp;q=Solar+water+distillation+water+harvesting+&amp;simid=607994059318326036&amp;FORM=IRPRST&amp;ck=0A769055F53A8DEEC52B695FA865AB16&amp;selectedIndex=3&amp;itb=0</a:t>
            </a:r>
            <a:endParaRPr lang="sr-Latn-RS" sz="500" dirty="0"/>
          </a:p>
          <a:p>
            <a:pPr marL="0" indent="0">
              <a:buNone/>
            </a:pPr>
            <a:endParaRPr lang="sr-Latn-RS" sz="500" dirty="0"/>
          </a:p>
          <a:p>
            <a:r>
              <a:rPr lang="sr-Latn-RS" sz="500" dirty="0">
                <a:hlinkClick r:id="rId8"/>
              </a:rPr>
              <a:t>https://www.bing.com/images/search?view=detailV2&amp;ccid=YG5sJw07&amp;id=278B74E1C75268C91712A647AC0D253F511CC66C&amp;thid=OIP.YG5sJw07Wes2r7Ryt9rdigHaFj&amp;mediaurl=https%3a%2f%2fecofloindia.com%2fwp-content%2fuploads%2f2018%2f09%2fEcoflo-treadle-pump.jpg&amp;cdnurl=https%3a%2f%2fth.bing.com%2fth%2fid%2fR.606e6c270d3b59eb36afb472b7dadd8a%3frik%3dbMYcUT8lDaxHpg%26pid%3dImgRaw%26r%3d0&amp;exph=1575&amp;expw=2100&amp;q=treadle++pumps+for+water+harvesting+&amp;simid=607998457357943686&amp;FORM=IRPRST&amp;ck=0AB624BCF2FDA8AAFD9D19AA237F7D25&amp;selectedIndex=0&amp;itb=0</a:t>
            </a:r>
            <a:endParaRPr lang="sr-Latn-RS" sz="500" dirty="0"/>
          </a:p>
          <a:p>
            <a:r>
              <a:rPr lang="sr-Latn-RS" sz="500" dirty="0">
                <a:hlinkClick r:id="rId9"/>
              </a:rPr>
              <a:t>https://www.bing.com/images/search?view=detailV2&amp;ccid=DnFH9fCr&amp;id=8D80DFD9E44CA51969C4F8132CE9B10B6868E28B&amp;thid=OIP.DnFH9fCrWp-YIAh40eSN-QHaEU&amp;mediaurl=https%3a%2f%2fth.bing.com%2fth%2fid%2fR.0e7147f5f0ab5a9f98200878d1e48df9%3frik%3di%252bJoaAux6SwT%252bA%26riu%3dhttp%253a%252f%252fkitsapcd.org%252fwp-content%252fuploads%252f2013%252f12%252fUntitled-1.jpg%26ehk%3d7SYnJhqjCsJxBvWIuepdztSycwSfxMC%252b%252fNtQKK3bSZE%253d%26risl%3d%26pid%3dImgRaw%26r%3d0&amp;exph=3661&amp;expw=6278&amp;q=rain+Gardens+for+water+harvesting+&amp;simid=608002640662979181&amp;FORM=IRPRST&amp;ck=E9F2D03FB61D7B7B91E40B4039F51797&amp;selectedIndex=0&amp;itb=0</a:t>
            </a:r>
            <a:endParaRPr lang="sr-Latn-RS" sz="500" dirty="0"/>
          </a:p>
          <a:p>
            <a:r>
              <a:rPr lang="sr-Latn-RS" sz="300" dirty="0">
                <a:hlinkClick r:id="rId10"/>
              </a:rPr>
              <a:t>https://www.bing.com/images/search?view=detailV2&amp;ccid=j%2bx1Lao0&amp;id=B0712D7789FCC215D95CC0D62BE06B170B922AF3&amp;thid=OIP.j-x1Lao0a5ifn4ow8nEYHAHaEn&amp;mediaurl=https%3a%2f%2fwww.aquor.com.au%2fwp-content%2fuploads%2fdam-diagram.png&amp;cdnurl=https%3a%2f%2fth.bing.com%2fth%2fid%2fR.8fec752daa346b989f9f8a30f271181c%3frik%3d8yqSCxdr4CvWwA%26pid%3dImgRaw%26r%3d0&amp;exph=1023&amp;expw=1641&amp;q=subsurface+dams+for+water+harvesting&amp;simid=608009546974893834&amp;FORM=IRPRST&amp;ck=615745E7FF4961C94C90D439A2A0CBF9&amp;selectedIndex=2&amp;itb=0</a:t>
            </a:r>
            <a:endParaRPr lang="sr-Latn-RS" sz="300" dirty="0"/>
          </a:p>
          <a:p>
            <a:r>
              <a:rPr lang="sr-Latn-RS" sz="300" dirty="0">
                <a:hlinkClick r:id="rId11"/>
              </a:rPr>
              <a:t>https://www.bing.com/images/search?view=detailV2&amp;ccid=gDNVUFwe&amp;id=0039828009A306209D6353844A3170A3CFA2A716&amp;thid=OIP.gDNVUFweSKqQAVI-wg-O1AHaFj&amp;mediaurl=https%3a%2f%2fwww.hpdconsult.com%2fwp-content%2fuploads%2f2020%2f11%2fRainwater_harvesting.jpg&amp;cdnurl=https%3a%2f%2fth.bing.com%2fth%2fid%2fR.803355505c1e48aa9001523ec20f8ed4%3frik%3dFqeiz6NwMUqEUw%26pid%3dImgRaw%26r%3d0&amp;exph=600&amp;expw=800&amp;q=Rooftop+rainwater+harvesting&amp;simid=608040535154981667&amp;FORM=IRPRST&amp;ck=5D1A3F8BFF2E29E97CBFAE3D47C37BD9&amp;selectedIndex=5&amp;itb=0</a:t>
            </a:r>
            <a:endParaRPr lang="sr-Latn-RS" sz="300" dirty="0"/>
          </a:p>
          <a:p>
            <a:r>
              <a:rPr lang="sr-Latn-RS" sz="300" dirty="0">
                <a:hlinkClick r:id="rId12"/>
              </a:rPr>
              <a:t>https://www.bing.com/images/search?view=detailV2&amp;ccid=8ighc%2fHA&amp;id=03B9D3FD4109B0D23B9B1DF1B1D942BD1D304438&amp;thid=OIP.8ighc_HAr-x4MZI5AmEQZgFIC-&amp;mediaurl=https%3a%2f%2fs3-us-west-1.amazonaws.com%2fgreenfuture%2fuploads%2fposts%2fAugust2016%2fIGGRCJ4E0GmB4eyocZcm.jpg&amp;cdnurl=https%3a%2f%2fth.bing.com%2fth%2fid%2fR.f2282173f1c0afec7831923902611066%3frik%3dOEQwHb1C2bHxHQ%26pid%3dImgRaw%26r%3d0&amp;exph=579&amp;expw=1000&amp;q=atmospheric+water+generators&amp;simid=608038873018099044&amp;FORM=IRPRST&amp;ck=2B0227A2A1DEF67DADF79397674A6192&amp;selectedIndex=5&amp;itb=0</a:t>
            </a:r>
            <a:endParaRPr lang="sr-Latn-RS" sz="300" dirty="0"/>
          </a:p>
          <a:p>
            <a:r>
              <a:rPr lang="sr-Latn-RS" sz="300" dirty="0">
                <a:hlinkClick r:id="rId13"/>
              </a:rPr>
              <a:t>https://www.bing.com/images/search?view=detailV2&amp;ccid=ZF62XMm%2f&amp;id=E171BD12C3A7D42EC8BDB7333B30E9AA2D12A86E&amp;thid=OIP.ZF62XMm_8Hdxw1pgn8Xr2QHaEa&amp;mediaurl=https%3a%2f%2fwww.tankshop.com.au%2fwp-content%2fuploads%2fwet-dry-systems-rainwater-harvesting-768x458.jpg&amp;cdnurl=https%3a%2f%2fth.bing.com%2fth%2fid%2fR.645eb65cc9bff07771c35a609fc5ebd9%3frik%3dbqgSLarpMDsztw%26pid%3dImgRaw%26r%3d0&amp;exph=458&amp;expw=768&amp;q=Dry+systems+for+water+harvesting&amp;simid=607993677086133954&amp;FORM=IRPRST&amp;ck=7E70202DAFAEEB5F752FBAC32F7C5E6A&amp;selectedIndex=0&amp;itb=0</a:t>
            </a:r>
            <a:endParaRPr lang="sr-Latn-RS" sz="300" dirty="0"/>
          </a:p>
          <a:p>
            <a:r>
              <a:rPr lang="sr-Latn-RS" sz="300" dirty="0">
                <a:hlinkClick r:id="rId14"/>
              </a:rPr>
              <a:t>https://www.bing.com/images/search?view=detailV2&amp;ccid=IcoHpvjT&amp;id=20816BD37A3227A62288FCA021D05B34F8793592&amp;thid=OIP.IcoHpvjTrrNOOp_tFIrHDgHaHa&amp;mediaurl=https%3a%2f%2fi5.walmartimages.com%2fasr%2fba189d1d-13ac-4af1-a3fa-3215cab257fa.2ebc716e5b90ff7f3853b03bc71a28b0.jpeg&amp;cdnurl=https%3a%2f%2fth.bing.com%2fth%2fid%2fR.21ca07a6f8d3aeb34e3a9fed148ac70e%3frik%3dkjV5%252bDRb0CGg%252fA%26pid%3dImgRaw%26r%3d0&amp;exph=1600&amp;expw=1600&amp;q=rain+barrels&amp;simid=608025000279436652&amp;FORM=IRPRST&amp;ck=4838360DD38BA94BACEE5B37DAEDB3DF&amp;selectedIndex=3&amp;itb=0</a:t>
            </a:r>
            <a:endParaRPr lang="sr-Latn-RS" sz="300" dirty="0"/>
          </a:p>
          <a:p>
            <a:r>
              <a:rPr lang="sr-Latn-RS" sz="300" dirty="0">
                <a:hlinkClick r:id="rId15"/>
              </a:rPr>
              <a:t>https://www.bing.com/images/search?view=detailV2&amp;ccid=3GlMJMp1&amp;id=715AD348FBF91D08837E97A220270B27C0BB29A3&amp;thid=OIP.3GlMJMp1UsxRuOhWDdwBKwHaHT&amp;mediaurl=https%3a%2f%2fres.cloudinary.com%2finternachi%2fimage%2ffetch%2ff_auto%2cq_auto%3abest%2fhttps%3a%2f%2fs3.amazonaws.com%2fuploads-east-1.nachi.org%2fgallery-images%2fplumbing%2fgeneral%2fbored-well.jpg&amp;cdnurl=https%3a%2f%2fth.bing.com%2fth%2fid%2fR.dc694c24ca7552cc51b8e8560ddc012b%3frik%3doym7wCcLJyCilw%26pid%3dImgRaw%26r%3d0&amp;exph=2471&amp;expw=2507&amp;q=Bore+Well+With+The+Settlement+Tank&amp;simid=608051349877316086&amp;FORM=IRPRST&amp;ck=B6B72BB2F999E94E2A8DB075AC2D2EAF&amp;selectedIndex=4&amp;itb=0</a:t>
            </a:r>
            <a:endParaRPr lang="sr-Latn-RS" sz="300" dirty="0"/>
          </a:p>
          <a:p>
            <a:r>
              <a:rPr lang="sr-Latn-RS" sz="300" dirty="0">
                <a:hlinkClick r:id="rId16"/>
              </a:rPr>
              <a:t>https://www.bing.com/images/search?view=detailV2&amp;ccid=oolXvt4S&amp;id=912EC7409AF6236DB3CDE824421ED7019FC06AEE&amp;thid=OIP.oolXvt4SyzF-Yfa0jBcIwwHaFj&amp;mediaurl=https%3a%2f%2fwww.researchgate.net%2fprofile%2fHt-Araya%2fpublication%2f354888575%2ffigure%2ffig3%2fAS%3a1072942922342400%401632820935359%2f3-Typical-designation-of-the-micro-catchment-rainwater-harvesting-systems-Source.ppm&amp;cdnurl=https%3a%2f%2fth.bing.com%2fth%2fid%2fR.a28957bede12cb317e61f6b48c1708c3%3frik%3d7mrAnwHXHkIk6A%26pid%3dImgRaw%26r%3d0&amp;exph=416&amp;expw=554&amp;q=Micro+catchment+systems+for+water+harvesting&amp;simid=607986517379083370&amp;FORM=IRPRST&amp;ck=49081C57AAEBF84183D1E5F704CF375B&amp;selectedIndex=7&amp;itb=0</a:t>
            </a:r>
            <a:endParaRPr lang="sr-Latn-RS" sz="300" dirty="0"/>
          </a:p>
        </p:txBody>
      </p:sp>
      <p:pic>
        <p:nvPicPr>
          <p:cNvPr id="4" name="Picture 1"/>
          <p:cNvPicPr>
            <a:picLocks noChangeAspect="1"/>
          </p:cNvPicPr>
          <p:nvPr/>
        </p:nvPicPr>
        <p:blipFill rotWithShape="1">
          <a:blip r:embed="rId17"/>
          <a:srcRect l="11008" t="17429" r="3360" b="21569"/>
          <a:stretch/>
        </p:blipFill>
        <p:spPr>
          <a:xfrm>
            <a:off x="106686" y="128984"/>
            <a:ext cx="1490575" cy="596230"/>
          </a:xfrm>
          <a:prstGeom prst="rect">
            <a:avLst/>
          </a:prstGeom>
        </p:spPr>
      </p:pic>
      <p:pic>
        <p:nvPicPr>
          <p:cNvPr id="5" name="Picture 3"/>
          <p:cNvPicPr>
            <a:picLocks noChangeAspect="1"/>
          </p:cNvPicPr>
          <p:nvPr/>
        </p:nvPicPr>
        <p:blipFill>
          <a:blip r:embed="rId18"/>
          <a:stretch>
            <a:fillRect/>
          </a:stretch>
        </p:blipFill>
        <p:spPr>
          <a:xfrm>
            <a:off x="15466" y="6165304"/>
            <a:ext cx="1752463" cy="573261"/>
          </a:xfrm>
          <a:prstGeom prst="rect">
            <a:avLst/>
          </a:prstGeom>
        </p:spPr>
      </p:pic>
      <p:pic>
        <p:nvPicPr>
          <p:cNvPr id="6" name="Slika 4" descr="Slika na kojoj se nalazi tekst, Font, Električno plavo, logotip&#10;&#10;Opis je automatski generisan">
            <a:extLst>
              <a:ext uri="{FF2B5EF4-FFF2-40B4-BE49-F238E27FC236}">
                <a16:creationId xmlns:a16="http://schemas.microsoft.com/office/drawing/2014/main" id="{A44AF97E-55F8-5999-517A-5BAE5634ED87}"/>
              </a:ext>
            </a:extLst>
          </p:cNvPr>
          <p:cNvPicPr>
            <a:picLocks noChangeAspect="1"/>
          </p:cNvPicPr>
          <p:nvPr/>
        </p:nvPicPr>
        <p:blipFill>
          <a:blip r:embed="rId19"/>
          <a:stretch>
            <a:fillRect/>
          </a:stretch>
        </p:blipFill>
        <p:spPr>
          <a:xfrm>
            <a:off x="9697993" y="6047984"/>
            <a:ext cx="2295864" cy="655683"/>
          </a:xfrm>
          <a:prstGeom prst="rect">
            <a:avLst/>
          </a:prstGeom>
        </p:spPr>
      </p:pic>
      <p:pic>
        <p:nvPicPr>
          <p:cNvPr id="8" name="Slika 7" descr="Slika na kojoj se nalazi tekst, grafički dizajn, snimak ekrana, Grafika&#10;&#10;Opis je automatski generisan">
            <a:extLst>
              <a:ext uri="{FF2B5EF4-FFF2-40B4-BE49-F238E27FC236}">
                <a16:creationId xmlns:a16="http://schemas.microsoft.com/office/drawing/2014/main" id="{CD6BE3DA-C7CC-3AF6-4193-32D565C4BA5A}"/>
              </a:ext>
            </a:extLst>
          </p:cNvPr>
          <p:cNvPicPr>
            <a:picLocks noChangeAspect="1"/>
          </p:cNvPicPr>
          <p:nvPr/>
        </p:nvPicPr>
        <p:blipFill>
          <a:blip r:embed="rId20"/>
          <a:stretch>
            <a:fillRect/>
          </a:stretch>
        </p:blipFill>
        <p:spPr>
          <a:xfrm>
            <a:off x="11055250" y="84009"/>
            <a:ext cx="1038491" cy="1485190"/>
          </a:xfrm>
          <a:prstGeom prst="rect">
            <a:avLst/>
          </a:prstGeom>
        </p:spPr>
      </p:pic>
    </p:spTree>
    <p:extLst>
      <p:ext uri="{BB962C8B-B14F-4D97-AF65-F5344CB8AC3E}">
        <p14:creationId xmlns:p14="http://schemas.microsoft.com/office/powerpoint/2010/main" val="114499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151</TotalTime>
  <Words>1508</Words>
  <Application>Microsoft Office PowerPoint</Application>
  <PresentationFormat>Özel</PresentationFormat>
  <Paragraphs>75</Paragraphs>
  <Slides>14</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14</vt:i4>
      </vt:variant>
    </vt:vector>
  </HeadingPairs>
  <TitlesOfParts>
    <vt:vector size="17" baseType="lpstr">
      <vt:lpstr>Arial</vt:lpstr>
      <vt:lpstr>Corbel</vt:lpstr>
      <vt:lpstr>Digital Blue Tunnel 16x9</vt:lpstr>
      <vt:lpstr>Water harvesting techniques  </vt:lpstr>
      <vt:lpstr>PowerPoint Sunusu</vt:lpstr>
      <vt:lpstr>Benefits of water harvesting techniques  </vt:lpstr>
      <vt:lpstr>16 TECHNIQUES FOR WATER HARVESTING</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Literature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harvesting techniques</dc:title>
  <dc:creator>Nevena Buinjac</dc:creator>
  <cp:lastModifiedBy>pc</cp:lastModifiedBy>
  <cp:revision>41</cp:revision>
  <dcterms:created xsi:type="dcterms:W3CDTF">2024-05-08T19:24:22Z</dcterms:created>
  <dcterms:modified xsi:type="dcterms:W3CDTF">2024-07-05T22:54:24Z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