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65" r:id="rId3"/>
    <p:sldId id="294" r:id="rId4"/>
    <p:sldId id="295" r:id="rId5"/>
    <p:sldId id="296" r:id="rId6"/>
    <p:sldId id="297" r:id="rId7"/>
    <p:sldId id="299" r:id="rId8"/>
    <p:sldId id="321" r:id="rId9"/>
    <p:sldId id="300" r:id="rId10"/>
    <p:sldId id="301" r:id="rId11"/>
    <p:sldId id="302" r:id="rId12"/>
    <p:sldId id="303" r:id="rId13"/>
    <p:sldId id="304" r:id="rId14"/>
    <p:sldId id="305" r:id="rId15"/>
    <p:sldId id="307" r:id="rId16"/>
    <p:sldId id="306" r:id="rId17"/>
    <p:sldId id="308" r:id="rId18"/>
    <p:sldId id="312" r:id="rId19"/>
    <p:sldId id="311" r:id="rId20"/>
    <p:sldId id="315" r:id="rId21"/>
    <p:sldId id="314" r:id="rId22"/>
    <p:sldId id="313" r:id="rId23"/>
    <p:sldId id="318" r:id="rId24"/>
    <p:sldId id="317" r:id="rId25"/>
    <p:sldId id="319" r:id="rId26"/>
    <p:sldId id="284" r:id="rId27"/>
    <p:sldId id="320"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showGuides="1">
      <p:cViewPr varScale="1">
        <p:scale>
          <a:sx n="61" d="100"/>
          <a:sy n="61" d="100"/>
        </p:scale>
        <p:origin x="108" y="3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tr-TR"/>
              <a:t>Asıl başlık stilini düzenlemek için tıklayın</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08E91ED6-9D3E-4BAB-B336-E996545A2B25}" type="datetimeFigureOut">
              <a:rPr lang="tr-TR" smtClean="0"/>
              <a:t>5.07.2024</a:t>
            </a:fld>
            <a:endParaRPr lang="tr-TR"/>
          </a:p>
        </p:txBody>
      </p:sp>
      <p:sp>
        <p:nvSpPr>
          <p:cNvPr id="5" name="Footer Placeholder 4"/>
          <p:cNvSpPr>
            <a:spLocks noGrp="1"/>
          </p:cNvSpPr>
          <p:nvPr>
            <p:ph type="ftr" sz="quarter" idx="11"/>
          </p:nvPr>
        </p:nvSpPr>
        <p:spPr>
          <a:xfrm>
            <a:off x="1371600" y="4323845"/>
            <a:ext cx="6400800" cy="365125"/>
          </a:xfrm>
        </p:spPr>
        <p:txBody>
          <a:bodyPr/>
          <a:lstStyle/>
          <a:p>
            <a:endParaRPr lang="tr-TR"/>
          </a:p>
        </p:txBody>
      </p:sp>
      <p:sp>
        <p:nvSpPr>
          <p:cNvPr id="6" name="Slide Number Placeholder 5"/>
          <p:cNvSpPr>
            <a:spLocks noGrp="1"/>
          </p:cNvSpPr>
          <p:nvPr>
            <p:ph type="sldNum" sz="quarter" idx="12"/>
          </p:nvPr>
        </p:nvSpPr>
        <p:spPr>
          <a:xfrm>
            <a:off x="8077200" y="1430866"/>
            <a:ext cx="2743200" cy="365125"/>
          </a:xfrm>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3926065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08E91ED6-9D3E-4BAB-B336-E996545A2B25}" type="datetimeFigureOut">
              <a:rPr lang="tr-TR" smtClean="0"/>
              <a:t>5.07.2024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007986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08E91ED6-9D3E-4BAB-B336-E996545A2B25}" type="datetimeFigureOut">
              <a:rPr lang="tr-TR" smtClean="0"/>
              <a:t>5.07.2024</a:t>
            </a:fld>
            <a:endParaRPr lang="tr-TR"/>
          </a:p>
        </p:txBody>
      </p:sp>
      <p:sp>
        <p:nvSpPr>
          <p:cNvPr id="5" name="Footer Placeholder 4"/>
          <p:cNvSpPr>
            <a:spLocks noGrp="1"/>
          </p:cNvSpPr>
          <p:nvPr>
            <p:ph type="ftr" sz="quarter" idx="11"/>
          </p:nvPr>
        </p:nvSpPr>
        <p:spPr>
          <a:xfrm>
            <a:off x="685800" y="381001"/>
            <a:ext cx="6991492" cy="364065"/>
          </a:xfrm>
        </p:spPr>
        <p:txBody>
          <a:bodyPr/>
          <a:lstStyle/>
          <a:p>
            <a:endParaRPr lang="tr-TR"/>
          </a:p>
        </p:txBody>
      </p:sp>
      <p:sp>
        <p:nvSpPr>
          <p:cNvPr id="6" name="Slide Number Placeholder 5"/>
          <p:cNvSpPr>
            <a:spLocks noGrp="1"/>
          </p:cNvSpPr>
          <p:nvPr>
            <p:ph type="sldNum" sz="quarter" idx="12"/>
          </p:nvPr>
        </p:nvSpPr>
        <p:spPr>
          <a:xfrm>
            <a:off x="10862452" y="381000"/>
            <a:ext cx="643748" cy="365125"/>
          </a:xfrm>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3244586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08E91ED6-9D3E-4BAB-B336-E996545A2B25}" type="datetimeFigureOut">
              <a:rPr lang="tr-TR" smtClean="0"/>
              <a:t>5.07.2024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5271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685800" y="3132666"/>
            <a:ext cx="5311775" cy="3086019"/>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72200" y="3132666"/>
            <a:ext cx="5334000" cy="3086019"/>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08E91ED6-9D3E-4BAB-B336-E996545A2B25}" type="datetimeFigureOut">
              <a:rPr lang="tr-TR" smtClean="0"/>
              <a:t>5.07.2024</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634642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08E91ED6-9D3E-4BAB-B336-E996545A2B25}" type="datetimeFigureOut">
              <a:rPr lang="tr-TR" smtClean="0"/>
              <a:t>5.07.2024</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834149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E91ED6-9D3E-4BAB-B336-E996545A2B25}" type="datetimeFigureOut">
              <a:rPr lang="tr-TR" smtClean="0"/>
              <a:t>5.07.2024</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3729084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tr-TR"/>
              <a:t>Asıl başlık stilini düzenlemek için tıklayın</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08E91ED6-9D3E-4BAB-B336-E996545A2B25}" type="datetimeFigureOut">
              <a:rPr lang="tr-TR" smtClean="0"/>
              <a:t>5.07.2024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3556854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08E91ED6-9D3E-4BAB-B336-E996545A2B25}" type="datetimeFigureOut">
              <a:rPr lang="tr-TR" smtClean="0"/>
              <a:t>5.07.2024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3898159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08E91ED6-9D3E-4BAB-B336-E996545A2B25}" type="datetimeFigureOut">
              <a:rPr lang="tr-TR" smtClean="0"/>
              <a:t>5.07.2024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109136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Başlık ve Resim Yazısı">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08E91ED6-9D3E-4BAB-B336-E996545A2B25}" type="datetimeFigureOut">
              <a:rPr lang="tr-TR" smtClean="0"/>
              <a:t>5.07.2024</a:t>
            </a:fld>
            <a:endParaRPr lang="tr-TR"/>
          </a:p>
        </p:txBody>
      </p:sp>
      <p:sp>
        <p:nvSpPr>
          <p:cNvPr id="6" name="Footer Placeholder 5"/>
          <p:cNvSpPr>
            <a:spLocks noGrp="1"/>
          </p:cNvSpPr>
          <p:nvPr>
            <p:ph type="ftr" sz="quarter" idx="11"/>
          </p:nvPr>
        </p:nvSpPr>
        <p:spPr>
          <a:xfrm>
            <a:off x="685800" y="379941"/>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32565955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Resim Yazılı Alıntı">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tr-TR"/>
              <a:t>Asıl başlık stilini düzenlemek için tıklayın</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08E91ED6-9D3E-4BAB-B336-E996545A2B25}" type="datetimeFigureOut">
              <a:rPr lang="tr-TR" smtClean="0"/>
              <a:t>5.07.2024</a:t>
            </a:fld>
            <a:endParaRPr lang="tr-TR"/>
          </a:p>
        </p:txBody>
      </p:sp>
      <p:sp>
        <p:nvSpPr>
          <p:cNvPr id="6" name="Footer Placeholder 5"/>
          <p:cNvSpPr>
            <a:spLocks noGrp="1"/>
          </p:cNvSpPr>
          <p:nvPr>
            <p:ph type="ftr" sz="quarter" idx="11"/>
          </p:nvPr>
        </p:nvSpPr>
        <p:spPr>
          <a:xfrm>
            <a:off x="685800" y="379941"/>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F4B8EA5C-D8CC-4D07-B0C3-D20FDDFF5995}" type="slidenum">
              <a:rPr lang="tr-TR" smtClean="0"/>
              <a:t>‹#›</a:t>
            </a:fld>
            <a:endParaRPr lang="tr-TR"/>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6876453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İsim Kartı">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08E91ED6-9D3E-4BAB-B336-E996545A2B25}" type="datetimeFigureOut">
              <a:rPr lang="tr-TR" smtClean="0"/>
              <a:t>5.07.2024</a:t>
            </a:fld>
            <a:endParaRPr lang="tr-TR"/>
          </a:p>
        </p:txBody>
      </p:sp>
      <p:sp>
        <p:nvSpPr>
          <p:cNvPr id="6" name="Footer Placeholder 5"/>
          <p:cNvSpPr>
            <a:spLocks noGrp="1"/>
          </p:cNvSpPr>
          <p:nvPr>
            <p:ph type="ftr" sz="quarter" idx="11"/>
          </p:nvPr>
        </p:nvSpPr>
        <p:spPr>
          <a:xfrm>
            <a:off x="685800" y="378883"/>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1371769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tr-TR"/>
              <a:t>Asıl başlık stilini düzenlemek için tıklayın</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fld id="{08E91ED6-9D3E-4BAB-B336-E996545A2B25}" type="datetimeFigureOut">
              <a:rPr lang="tr-TR" smtClean="0"/>
              <a:t>5.07.2024</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7774923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tr-TR"/>
              <a:t>Asıl başlık stilini düzenlemek için tıklayın</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fld id="{08E91ED6-9D3E-4BAB-B336-E996545A2B25}" type="datetimeFigureOut">
              <a:rPr lang="tr-TR" smtClean="0"/>
              <a:t>5.07.2024</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5464861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08E91ED6-9D3E-4BAB-B336-E996545A2B25}" type="datetimeFigureOut">
              <a:rPr lang="tr-TR" smtClean="0"/>
              <a:t>5.07.2024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9213097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08E91ED6-9D3E-4BAB-B336-E996545A2B25}" type="datetimeFigureOut">
              <a:rPr lang="tr-TR" smtClean="0"/>
              <a:t>5.07.2024</a:t>
            </a:fld>
            <a:endParaRPr lang="tr-TR"/>
          </a:p>
        </p:txBody>
      </p:sp>
      <p:sp>
        <p:nvSpPr>
          <p:cNvPr id="5" name="Footer Placeholder 4"/>
          <p:cNvSpPr>
            <a:spLocks noGrp="1"/>
          </p:cNvSpPr>
          <p:nvPr>
            <p:ph type="ftr" sz="quarter" idx="11"/>
          </p:nvPr>
        </p:nvSpPr>
        <p:spPr>
          <a:xfrm>
            <a:off x="685800" y="381000"/>
            <a:ext cx="6991492" cy="365125"/>
          </a:xfrm>
        </p:spPr>
        <p:txBody>
          <a:bodyPr/>
          <a:lstStyle/>
          <a:p>
            <a:endParaRPr lang="tr-TR"/>
          </a:p>
        </p:txBody>
      </p:sp>
      <p:sp>
        <p:nvSpPr>
          <p:cNvPr id="6" name="Slide Number Placeholder 5"/>
          <p:cNvSpPr>
            <a:spLocks noGrp="1"/>
          </p:cNvSpPr>
          <p:nvPr>
            <p:ph type="sldNum" sz="quarter" idx="12"/>
          </p:nvPr>
        </p:nvSpPr>
        <p:spPr>
          <a:xfrm>
            <a:off x="10862452" y="381000"/>
            <a:ext cx="643748" cy="365125"/>
          </a:xfrm>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713148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8E91ED6-9D3E-4BAB-B336-E996545A2B25}" type="datetimeFigureOut">
              <a:rPr lang="tr-TR" smtClean="0"/>
              <a:t>5.07.2024</a:t>
            </a:fld>
            <a:endParaRPr lang="tr-TR"/>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4B8EA5C-D8CC-4D07-B0C3-D20FDDFF5995}" type="slidenum">
              <a:rPr lang="tr-TR" smtClean="0"/>
              <a:t>‹#›</a:t>
            </a:fld>
            <a:endParaRPr lang="tr-TR"/>
          </a:p>
        </p:txBody>
      </p:sp>
    </p:spTree>
    <p:extLst>
      <p:ext uri="{BB962C8B-B14F-4D97-AF65-F5344CB8AC3E}">
        <p14:creationId xmlns:p14="http://schemas.microsoft.com/office/powerpoint/2010/main" val="4080323787"/>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pn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26.jpg"/><Relationship Id="rId7" Type="http://schemas.openxmlformats.org/officeDocument/2006/relationships/image" Target="../media/image17.jpe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28.jpg"/><Relationship Id="rId7" Type="http://schemas.openxmlformats.org/officeDocument/2006/relationships/image" Target="../media/image17.jpe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9.jp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30.jpe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1.jp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8" Type="http://schemas.openxmlformats.org/officeDocument/2006/relationships/hyperlink" Target="https://www.tarimorman.gov.tr/SYGM/Belgeler/NHYP%20DEN%C4%B0Z/ULUSAL%20SU%20PLANI.pdf" TargetMode="External"/><Relationship Id="rId3" Type="http://schemas.openxmlformats.org/officeDocument/2006/relationships/hyperlink" Target="https://www.suhakki.org/2018/08/su-kirliligi-birinci-sirada/" TargetMode="External"/><Relationship Id="rId7" Type="http://schemas.openxmlformats.org/officeDocument/2006/relationships/hyperlink" Target="https://ticaret.gov.tr/blog/sektor-haberleri/su-kirliliginin-nedenleri#:~:text=Su%20Kirlili%C4%9Finin%20En%20Yayg%C4%B1n%206,ve%20plastik%20kirlili%C4%9Fi%2C%20radyoaktif%20at%C4%B1kt%C4%B1r" TargetMode="External"/><Relationship Id="rId12" Type="http://schemas.openxmlformats.org/officeDocument/2006/relationships/image" Target="../media/image17.jpeg"/><Relationship Id="rId2" Type="http://schemas.openxmlformats.org/officeDocument/2006/relationships/hyperlink" Target="https://alj.com/tr/news/world-water-day-2020-protecting-our-most-precious-resource/" TargetMode="External"/><Relationship Id="rId1" Type="http://schemas.openxmlformats.org/officeDocument/2006/relationships/slideLayout" Target="../slideLayouts/slideLayout2.xml"/><Relationship Id="rId6" Type="http://schemas.openxmlformats.org/officeDocument/2006/relationships/hyperlink" Target="https://www.mevzuat.gov.tr/mevzuat?MevzuatNo=7221&amp;MevzuatTur=7&amp;MevzuatTertip=5" TargetMode="External"/><Relationship Id="rId11" Type="http://schemas.openxmlformats.org/officeDocument/2006/relationships/image" Target="../media/image16.png"/><Relationship Id="rId5" Type="http://schemas.openxmlformats.org/officeDocument/2006/relationships/hyperlink" Target="https://tekstilbilgi.net/su-kirliliginin-tanimi-nedenleri-nedir.html/sanayi-cevre-kirliligi" TargetMode="External"/><Relationship Id="rId10" Type="http://schemas.openxmlformats.org/officeDocument/2006/relationships/image" Target="../media/image15.jpeg"/><Relationship Id="rId4" Type="http://schemas.openxmlformats.org/officeDocument/2006/relationships/hyperlink" Target="https://www.tarimorman.gov.tr/TRGM/Haber/381/Nitrata-Hassas-Bolgeleri-Belirliyoruz-Nitrat-Kirliligi-Eylem-Planlarini-Hazirlayarak-Tarimsal-Kaynakli-Kirlilige-Karsi-Sularimizi-Koruyoruz" TargetMode="External"/><Relationship Id="rId9"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762000" y="2235200"/>
            <a:ext cx="10668000" cy="2387600"/>
          </a:xfrm>
        </p:spPr>
        <p:txBody>
          <a:bodyPr>
            <a:normAutofit fontScale="90000"/>
          </a:bodyPr>
          <a:lstStyle/>
          <a:p>
            <a:pPr algn="ctr"/>
            <a:r>
              <a:rPr lang="tr-TR" dirty="0">
                <a:solidFill>
                  <a:srgbClr val="FFFF00"/>
                </a:solidFill>
                <a:latin typeface="Arial Narrow" panose="020B0606020202030204" pitchFamily="34" charset="0"/>
              </a:rPr>
              <a:t/>
            </a:r>
            <a:br>
              <a:rPr lang="tr-TR" dirty="0">
                <a:solidFill>
                  <a:srgbClr val="FFFF00"/>
                </a:solidFill>
                <a:latin typeface="Arial Narrow" panose="020B0606020202030204" pitchFamily="34" charset="0"/>
              </a:rPr>
            </a:br>
            <a:r>
              <a:rPr lang="tr-TR" dirty="0">
                <a:solidFill>
                  <a:srgbClr val="FFFF00"/>
                </a:solidFill>
                <a:latin typeface="Arial Narrow" panose="020B0606020202030204" pitchFamily="34" charset="0"/>
              </a:rPr>
              <a:t/>
            </a:r>
            <a:br>
              <a:rPr lang="tr-TR" dirty="0">
                <a:solidFill>
                  <a:srgbClr val="FFFF00"/>
                </a:solidFill>
                <a:latin typeface="Arial Narrow" panose="020B0606020202030204" pitchFamily="34" charset="0"/>
              </a:rPr>
            </a:br>
            <a:r>
              <a:rPr lang="tr-TR" dirty="0">
                <a:solidFill>
                  <a:srgbClr val="FFFF00"/>
                </a:solidFill>
                <a:latin typeface="Arial Narrow" panose="020B0606020202030204" pitchFamily="34" charset="0"/>
              </a:rPr>
              <a:t/>
            </a:r>
            <a:br>
              <a:rPr lang="tr-TR" dirty="0">
                <a:solidFill>
                  <a:srgbClr val="FFFF00"/>
                </a:solidFill>
                <a:latin typeface="Arial Narrow" panose="020B0606020202030204" pitchFamily="34" charset="0"/>
              </a:rPr>
            </a:br>
            <a:r>
              <a:rPr lang="tr-TR" dirty="0">
                <a:solidFill>
                  <a:srgbClr val="FFFF00"/>
                </a:solidFill>
                <a:latin typeface="Arial Narrow" panose="020B0606020202030204" pitchFamily="34" charset="0"/>
              </a:rPr>
              <a:t/>
            </a:r>
            <a:br>
              <a:rPr lang="tr-TR" dirty="0">
                <a:solidFill>
                  <a:srgbClr val="FFFF00"/>
                </a:solidFill>
                <a:latin typeface="Arial Narrow" panose="020B0606020202030204" pitchFamily="34" charset="0"/>
              </a:rPr>
            </a:br>
            <a:r>
              <a:rPr lang="en-US" sz="4400" dirty="0">
                <a:solidFill>
                  <a:srgbClr val="FFFF00"/>
                </a:solidFill>
                <a:latin typeface="Impact" panose="020B0806030902050204" pitchFamily="34" charset="0"/>
              </a:rPr>
              <a:t>WATER POLLUTION </a:t>
            </a:r>
            <a:r>
              <a:rPr lang="tr-TR" sz="4400" dirty="0">
                <a:solidFill>
                  <a:srgbClr val="FFFF00"/>
                </a:solidFill>
                <a:latin typeface="Impact" panose="020B0806030902050204" pitchFamily="34" charset="0"/>
              </a:rPr>
              <a:t/>
            </a:r>
            <a:br>
              <a:rPr lang="tr-TR" sz="4400" dirty="0">
                <a:solidFill>
                  <a:srgbClr val="FFFF00"/>
                </a:solidFill>
                <a:latin typeface="Impact" panose="020B0806030902050204" pitchFamily="34" charset="0"/>
              </a:rPr>
            </a:br>
            <a:r>
              <a:rPr lang="en-US" sz="4400" dirty="0">
                <a:solidFill>
                  <a:srgbClr val="FFFF00"/>
                </a:solidFill>
                <a:latin typeface="Impact" panose="020B0806030902050204" pitchFamily="34" charset="0"/>
              </a:rPr>
              <a:t>AND </a:t>
            </a:r>
            <a:r>
              <a:rPr lang="tr-TR" sz="4400" dirty="0">
                <a:solidFill>
                  <a:srgbClr val="FFFF00"/>
                </a:solidFill>
                <a:latin typeface="Impact" panose="020B0806030902050204" pitchFamily="34" charset="0"/>
              </a:rPr>
              <a:t/>
            </a:r>
            <a:br>
              <a:rPr lang="tr-TR" sz="4400" dirty="0">
                <a:solidFill>
                  <a:srgbClr val="FFFF00"/>
                </a:solidFill>
                <a:latin typeface="Impact" panose="020B0806030902050204" pitchFamily="34" charset="0"/>
              </a:rPr>
            </a:br>
            <a:r>
              <a:rPr lang="en-US" sz="4400" dirty="0">
                <a:solidFill>
                  <a:srgbClr val="FFFF00"/>
                </a:solidFill>
                <a:latin typeface="Impact" panose="020B0806030902050204" pitchFamily="34" charset="0"/>
              </a:rPr>
              <a:t>MEASURES TAKEN BY T</a:t>
            </a:r>
            <a:r>
              <a:rPr lang="tr-TR" sz="4400" dirty="0">
                <a:solidFill>
                  <a:srgbClr val="FFFF00"/>
                </a:solidFill>
                <a:latin typeface="Impact" panose="020B0806030902050204" pitchFamily="34" charset="0"/>
              </a:rPr>
              <a:t>ü</a:t>
            </a:r>
            <a:r>
              <a:rPr lang="en-US" sz="4400" dirty="0">
                <a:solidFill>
                  <a:srgbClr val="FFFF00"/>
                </a:solidFill>
                <a:latin typeface="Impact" panose="020B0806030902050204" pitchFamily="34" charset="0"/>
              </a:rPr>
              <a:t>RK</a:t>
            </a:r>
            <a:r>
              <a:rPr lang="tr-TR" sz="4400" dirty="0">
                <a:solidFill>
                  <a:srgbClr val="FFFF00"/>
                </a:solidFill>
                <a:latin typeface="Impact" panose="020B0806030902050204" pitchFamily="34" charset="0"/>
              </a:rPr>
              <a:t>i</a:t>
            </a:r>
            <a:r>
              <a:rPr lang="en-US" sz="4400" dirty="0">
                <a:solidFill>
                  <a:srgbClr val="FFFF00"/>
                </a:solidFill>
                <a:latin typeface="Impact" panose="020B0806030902050204" pitchFamily="34" charset="0"/>
              </a:rPr>
              <a:t>Y</a:t>
            </a:r>
            <a:r>
              <a:rPr lang="tr-TR" sz="4400" dirty="0">
                <a:solidFill>
                  <a:srgbClr val="FFFF00"/>
                </a:solidFill>
                <a:latin typeface="Impact" panose="020B0806030902050204" pitchFamily="34" charset="0"/>
              </a:rPr>
              <a:t>e</a:t>
            </a:r>
            <a:r>
              <a:rPr lang="en-US" sz="4400" dirty="0">
                <a:solidFill>
                  <a:srgbClr val="FFFF00"/>
                </a:solidFill>
                <a:latin typeface="Impact" panose="020B0806030902050204" pitchFamily="34" charset="0"/>
              </a:rPr>
              <a:t> ON WATER POLLUTION</a:t>
            </a:r>
            <a:endParaRPr lang="tr-TR" dirty="0">
              <a:solidFill>
                <a:srgbClr val="FFFF00"/>
              </a:solidFill>
              <a:latin typeface="Impact" panose="020B0806030902050204" pitchFamily="34" charset="0"/>
            </a:endParaRPr>
          </a:p>
        </p:txBody>
      </p:sp>
      <p:pic>
        <p:nvPicPr>
          <p:cNvPr id="11" name="Resim 10">
            <a:extLst>
              <a:ext uri="{FF2B5EF4-FFF2-40B4-BE49-F238E27FC236}">
                <a16:creationId xmlns:a16="http://schemas.microsoft.com/office/drawing/2014/main" id="{D8F779AC-3578-0615-A622-5EA852D637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1363" y="115613"/>
            <a:ext cx="664941" cy="940677"/>
          </a:xfrm>
          <a:prstGeom prst="rect">
            <a:avLst/>
          </a:prstGeom>
        </p:spPr>
      </p:pic>
      <p:pic>
        <p:nvPicPr>
          <p:cNvPr id="13" name="Resim 12">
            <a:extLst>
              <a:ext uri="{FF2B5EF4-FFF2-40B4-BE49-F238E27FC236}">
                <a16:creationId xmlns:a16="http://schemas.microsoft.com/office/drawing/2014/main" id="{250D18ED-2E33-C3BE-85A5-3CA7DA9995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695" y="115612"/>
            <a:ext cx="2904605" cy="1177159"/>
          </a:xfrm>
          <a:prstGeom prst="rect">
            <a:avLst/>
          </a:prstGeom>
        </p:spPr>
      </p:pic>
      <p:pic>
        <p:nvPicPr>
          <p:cNvPr id="17" name="Resim 16">
            <a:extLst>
              <a:ext uri="{FF2B5EF4-FFF2-40B4-BE49-F238E27FC236}">
                <a16:creationId xmlns:a16="http://schemas.microsoft.com/office/drawing/2014/main" id="{06E3B312-C5D1-110A-B792-DAEC98E869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696" y="6001450"/>
            <a:ext cx="791560" cy="740937"/>
          </a:xfrm>
          <a:prstGeom prst="rect">
            <a:avLst/>
          </a:prstGeom>
        </p:spPr>
      </p:pic>
      <p:pic>
        <p:nvPicPr>
          <p:cNvPr id="3" name="Picture 3">
            <a:extLst>
              <a:ext uri="{FF2B5EF4-FFF2-40B4-BE49-F238E27FC236}">
                <a16:creationId xmlns:a16="http://schemas.microsoft.com/office/drawing/2014/main" id="{6E1595F4-F8CB-693B-6C35-5D3466DAC5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8681" y="4884516"/>
            <a:ext cx="1394637" cy="9171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Resim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44587" y="6001450"/>
            <a:ext cx="3531717" cy="740937"/>
          </a:xfrm>
          <a:prstGeom prst="rect">
            <a:avLst/>
          </a:prstGeom>
        </p:spPr>
      </p:pic>
    </p:spTree>
    <p:extLst>
      <p:ext uri="{BB962C8B-B14F-4D97-AF65-F5344CB8AC3E}">
        <p14:creationId xmlns:p14="http://schemas.microsoft.com/office/powerpoint/2010/main" val="2878187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01040" y="696201"/>
            <a:ext cx="10515600" cy="486213"/>
          </a:xfrm>
        </p:spPr>
        <p:txBody>
          <a:bodyPr>
            <a:normAutofit/>
          </a:bodyPr>
          <a:lstStyle/>
          <a:p>
            <a:pPr algn="l"/>
            <a:r>
              <a:rPr lang="tr-TR" sz="2800" dirty="0">
                <a:solidFill>
                  <a:srgbClr val="FFFF00"/>
                </a:solidFill>
                <a:latin typeface="Impact" panose="020B0806030902050204" pitchFamily="34" charset="0"/>
              </a:rPr>
              <a:t>1. </a:t>
            </a:r>
            <a:r>
              <a:rPr lang="tr-TR" sz="2800" dirty="0" err="1">
                <a:solidFill>
                  <a:srgbClr val="FFFF00"/>
                </a:solidFill>
                <a:latin typeface="Impact" panose="020B0806030902050204" pitchFamily="34" charset="0"/>
              </a:rPr>
              <a:t>Entrance</a:t>
            </a:r>
            <a:endParaRPr lang="tr-TR" sz="2800" dirty="0">
              <a:solidFill>
                <a:srgbClr val="FFFF00"/>
              </a:solidFill>
              <a:latin typeface="Impact" panose="020B0806030902050204" pitchFamily="34" charset="0"/>
            </a:endParaRPr>
          </a:p>
        </p:txBody>
      </p:sp>
      <p:sp>
        <p:nvSpPr>
          <p:cNvPr id="3" name="İçerik Yer Tutucusu 2"/>
          <p:cNvSpPr>
            <a:spLocks noGrp="1"/>
          </p:cNvSpPr>
          <p:nvPr>
            <p:ph idx="1"/>
          </p:nvPr>
        </p:nvSpPr>
        <p:spPr>
          <a:xfrm>
            <a:off x="701040" y="1182414"/>
            <a:ext cx="10759440" cy="5502165"/>
          </a:xfrm>
        </p:spPr>
        <p:txBody>
          <a:bodyPr>
            <a:normAutofit fontScale="92500" lnSpcReduction="10000"/>
          </a:bodyPr>
          <a:lstStyle/>
          <a:p>
            <a:pPr marL="0" indent="0" algn="just">
              <a:lnSpc>
                <a:spcPct val="150000"/>
              </a:lnSpc>
              <a:buNone/>
            </a:pPr>
            <a:r>
              <a:rPr lang="tr-TR" sz="1600" dirty="0">
                <a:latin typeface="Arial Narrow" panose="020B0606020202030204" pitchFamily="34" charset="0"/>
                <a:ea typeface="+mj-ea"/>
                <a:cs typeface="+mj-cs"/>
              </a:rPr>
              <a:t>	</a:t>
            </a:r>
            <a:r>
              <a:rPr lang="en-US" sz="1900" dirty="0">
                <a:latin typeface="Comic Sans MS" panose="030F0702030302020204" pitchFamily="66" charset="0"/>
                <a:ea typeface="+mj-ea"/>
                <a:cs typeface="+mj-cs"/>
              </a:rPr>
              <a:t>When the world map is considered, only 2.5% of the blues seen are fresh water. 70% of this water is hidden in glaciers.</a:t>
            </a:r>
            <a:r>
              <a:rPr lang="tr-TR" sz="1600" dirty="0"/>
              <a:t>	</a:t>
            </a:r>
          </a:p>
          <a:p>
            <a:pPr marL="0" indent="0" algn="just">
              <a:lnSpc>
                <a:spcPct val="150000"/>
              </a:lnSpc>
              <a:buNone/>
            </a:pPr>
            <a:endParaRPr lang="tr-TR" sz="1600" dirty="0"/>
          </a:p>
          <a:p>
            <a:pPr marL="0" indent="0" algn="just">
              <a:lnSpc>
                <a:spcPct val="150000"/>
              </a:lnSpc>
              <a:buNone/>
            </a:pPr>
            <a:endParaRPr lang="tr-TR" sz="1600" dirty="0"/>
          </a:p>
          <a:p>
            <a:pPr marL="0" indent="0" algn="just">
              <a:lnSpc>
                <a:spcPct val="150000"/>
              </a:lnSpc>
              <a:buNone/>
            </a:pPr>
            <a:endParaRPr lang="tr-TR" sz="1600" dirty="0"/>
          </a:p>
          <a:p>
            <a:pPr marL="0" indent="0" algn="just">
              <a:lnSpc>
                <a:spcPct val="150000"/>
              </a:lnSpc>
              <a:buNone/>
            </a:pPr>
            <a:endParaRPr lang="tr-TR" sz="1600" dirty="0"/>
          </a:p>
          <a:p>
            <a:pPr marL="0" indent="0" algn="just">
              <a:lnSpc>
                <a:spcPct val="150000"/>
              </a:lnSpc>
              <a:buNone/>
            </a:pPr>
            <a:r>
              <a:rPr lang="tr-TR" sz="1600" dirty="0">
                <a:latin typeface="Arial Narrow" panose="020B0606020202030204" pitchFamily="34" charset="0"/>
                <a:ea typeface="+mj-ea"/>
                <a:cs typeface="+mj-cs"/>
              </a:rPr>
              <a:t>	</a:t>
            </a:r>
            <a:r>
              <a:rPr lang="en-US" sz="1800" dirty="0">
                <a:latin typeface="Comic Sans MS" panose="030F0702030302020204" pitchFamily="66" charset="0"/>
                <a:ea typeface="+mj-ea"/>
                <a:cs typeface="+mj-cs"/>
              </a:rPr>
              <a:t>The water problem is making itself felt more and more in social, economic and environmental areas. According to the Risk Report prepared for the World Economic Forum in 2014, water scarcity is among the three most important risks in the world. This situation affects not only the water-stressed basins, but also many production processes. With the increasing volume of international trade, water is no longer considered a local but a global resource. Therefore, the sustainability of freshwater resources is critical not only from a social and environmental point of view, but also in terms of the sustainability of the economy.</a:t>
            </a:r>
            <a:endParaRPr lang="tr-TR" sz="1600" dirty="0">
              <a:latin typeface="Arial Narrow" panose="020B0606020202030204" pitchFamily="34" charset="0"/>
              <a:ea typeface="+mj-ea"/>
              <a:cs typeface="+mj-cs"/>
            </a:endParaRPr>
          </a:p>
        </p:txBody>
      </p:sp>
      <p:pic>
        <p:nvPicPr>
          <p:cNvPr id="5" name="Resim 4">
            <a:extLst>
              <a:ext uri="{FF2B5EF4-FFF2-40B4-BE49-F238E27FC236}">
                <a16:creationId xmlns:a16="http://schemas.microsoft.com/office/drawing/2014/main" id="{D571C6C8-9271-C217-54E5-E8540B4256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26473" y="1951361"/>
            <a:ext cx="3739054" cy="1774804"/>
          </a:xfrm>
          <a:prstGeom prst="rect">
            <a:avLst/>
          </a:prstGeom>
        </p:spPr>
      </p:pic>
      <p:pic>
        <p:nvPicPr>
          <p:cNvPr id="6" name="Resim 5">
            <a:extLst>
              <a:ext uri="{FF2B5EF4-FFF2-40B4-BE49-F238E27FC236}">
                <a16:creationId xmlns:a16="http://schemas.microsoft.com/office/drawing/2014/main" id="{D8F779AC-3578-0615-A622-5EA852D637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79377" y="138194"/>
            <a:ext cx="394441" cy="558007"/>
          </a:xfrm>
          <a:prstGeom prst="rect">
            <a:avLst/>
          </a:prstGeom>
        </p:spPr>
      </p:pic>
      <p:pic>
        <p:nvPicPr>
          <p:cNvPr id="7" name="Resim 6">
            <a:extLst>
              <a:ext uri="{FF2B5EF4-FFF2-40B4-BE49-F238E27FC236}">
                <a16:creationId xmlns:a16="http://schemas.microsoft.com/office/drawing/2014/main" id="{250D18ED-2E33-C3BE-85A5-3CA7DA99956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696" y="115613"/>
            <a:ext cx="1145545" cy="464259"/>
          </a:xfrm>
          <a:prstGeom prst="rect">
            <a:avLst/>
          </a:prstGeom>
        </p:spPr>
      </p:pic>
      <p:pic>
        <p:nvPicPr>
          <p:cNvPr id="8" name="Resim 7">
            <a:extLst>
              <a:ext uri="{FF2B5EF4-FFF2-40B4-BE49-F238E27FC236}">
                <a16:creationId xmlns:a16="http://schemas.microsoft.com/office/drawing/2014/main" id="{06E3B312-C5D1-110A-B792-DAEC98E869B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696" y="6245057"/>
            <a:ext cx="469551" cy="439522"/>
          </a:xfrm>
          <a:prstGeom prst="rect">
            <a:avLst/>
          </a:prstGeom>
        </p:spPr>
      </p:pic>
      <p:pic>
        <p:nvPicPr>
          <p:cNvPr id="9" name="Resim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36469" y="6433849"/>
            <a:ext cx="1325867" cy="278160"/>
          </a:xfrm>
          <a:prstGeom prst="rect">
            <a:avLst/>
          </a:prstGeom>
        </p:spPr>
      </p:pic>
    </p:spTree>
    <p:extLst>
      <p:ext uri="{BB962C8B-B14F-4D97-AF65-F5344CB8AC3E}">
        <p14:creationId xmlns:p14="http://schemas.microsoft.com/office/powerpoint/2010/main" val="789901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656760"/>
            <a:ext cx="10515600" cy="596571"/>
          </a:xfrm>
        </p:spPr>
        <p:txBody>
          <a:bodyPr>
            <a:normAutofit/>
          </a:bodyPr>
          <a:lstStyle/>
          <a:p>
            <a:pPr algn="l"/>
            <a:r>
              <a:rPr lang="tr-TR" sz="2800" dirty="0">
                <a:solidFill>
                  <a:srgbClr val="FFFF00"/>
                </a:solidFill>
                <a:latin typeface="Impact" panose="020B0806030902050204" pitchFamily="34" charset="0"/>
              </a:rPr>
              <a:t>2. </a:t>
            </a:r>
            <a:r>
              <a:rPr lang="tr-TR" sz="2800" dirty="0" err="1">
                <a:solidFill>
                  <a:srgbClr val="FFFF00"/>
                </a:solidFill>
                <a:latin typeface="Impact" panose="020B0806030902050204" pitchFamily="34" charset="0"/>
              </a:rPr>
              <a:t>DefInItIon</a:t>
            </a:r>
            <a:r>
              <a:rPr lang="tr-TR" sz="2800" dirty="0">
                <a:solidFill>
                  <a:srgbClr val="FFFF00"/>
                </a:solidFill>
                <a:latin typeface="Impact" panose="020B0806030902050204" pitchFamily="34" charset="0"/>
              </a:rPr>
              <a:t> of </a:t>
            </a:r>
            <a:r>
              <a:rPr lang="tr-TR" sz="2800" dirty="0" err="1">
                <a:solidFill>
                  <a:srgbClr val="FFFF00"/>
                </a:solidFill>
                <a:latin typeface="Impact" panose="020B0806030902050204" pitchFamily="34" charset="0"/>
              </a:rPr>
              <a:t>Water</a:t>
            </a:r>
            <a:r>
              <a:rPr lang="tr-TR" sz="2800" dirty="0">
                <a:solidFill>
                  <a:srgbClr val="FFFF00"/>
                </a:solidFill>
                <a:latin typeface="Impact" panose="020B0806030902050204" pitchFamily="34" charset="0"/>
              </a:rPr>
              <a:t> </a:t>
            </a:r>
            <a:r>
              <a:rPr lang="tr-TR" sz="2800" dirty="0" err="1">
                <a:solidFill>
                  <a:srgbClr val="FFFF00"/>
                </a:solidFill>
                <a:latin typeface="Impact" panose="020B0806030902050204" pitchFamily="34" charset="0"/>
              </a:rPr>
              <a:t>Pollutıon</a:t>
            </a:r>
            <a:endParaRPr lang="tr-TR" sz="2800" dirty="0">
              <a:solidFill>
                <a:srgbClr val="FFFF00"/>
              </a:solidFill>
              <a:latin typeface="Impact" panose="020B0806030902050204" pitchFamily="34" charset="0"/>
            </a:endParaRPr>
          </a:p>
        </p:txBody>
      </p:sp>
      <p:sp>
        <p:nvSpPr>
          <p:cNvPr id="3" name="İçerik Yer Tutucusu 2"/>
          <p:cNvSpPr>
            <a:spLocks noGrp="1"/>
          </p:cNvSpPr>
          <p:nvPr>
            <p:ph idx="1"/>
          </p:nvPr>
        </p:nvSpPr>
        <p:spPr>
          <a:xfrm>
            <a:off x="838200" y="1253331"/>
            <a:ext cx="10515600" cy="4351338"/>
          </a:xfrm>
        </p:spPr>
        <p:txBody>
          <a:bodyPr>
            <a:normAutofit/>
          </a:bodyPr>
          <a:lstStyle/>
          <a:p>
            <a:pPr marL="0" indent="0" algn="just">
              <a:lnSpc>
                <a:spcPct val="150000"/>
              </a:lnSpc>
              <a:buNone/>
            </a:pPr>
            <a:r>
              <a:rPr lang="tr-TR" sz="1600" dirty="0">
                <a:latin typeface="Arial Narrow" panose="020B0606020202030204" pitchFamily="34" charset="0"/>
                <a:ea typeface="+mj-ea"/>
                <a:cs typeface="+mj-cs"/>
              </a:rPr>
              <a:t>	</a:t>
            </a:r>
            <a:r>
              <a:rPr lang="en-US" sz="1800" dirty="0">
                <a:latin typeface="Comic Sans MS" panose="030F0702030302020204" pitchFamily="66" charset="0"/>
                <a:ea typeface="+mj-ea"/>
                <a:cs typeface="+mj-cs"/>
              </a:rPr>
              <a:t>In the most general sense, water pollution can be defined as the deterioration of the natural balance of the water environment, mineral ratio, taste, clarity, suspended particles. In short, the substances mixed with the water change the physical, chemical and biological properties of the water and reveal the phenomenon called water pollution. These property changes also affect the living creatures living in the waters. Thus, water pollution disrupts the ecological balance in the water and may cause the self-cleaning capacity of water to decrease or even disappear.</a:t>
            </a:r>
            <a:endParaRPr lang="tr-TR" sz="2000" dirty="0">
              <a:latin typeface="Comic Sans MS" panose="030F0702030302020204" pitchFamily="66" charset="0"/>
              <a:ea typeface="+mj-ea"/>
              <a:cs typeface="+mj-cs"/>
            </a:endParaRPr>
          </a:p>
        </p:txBody>
      </p:sp>
      <p:pic>
        <p:nvPicPr>
          <p:cNvPr id="5" name="Resim 4">
            <a:extLst>
              <a:ext uri="{FF2B5EF4-FFF2-40B4-BE49-F238E27FC236}">
                <a16:creationId xmlns:a16="http://schemas.microsoft.com/office/drawing/2014/main" id="{FCBF4C68-9F52-1CB6-2585-3BB6AD4612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6031" y="4168588"/>
            <a:ext cx="4339937" cy="2431862"/>
          </a:xfrm>
          <a:prstGeom prst="rect">
            <a:avLst/>
          </a:prstGeom>
        </p:spPr>
      </p:pic>
      <p:pic>
        <p:nvPicPr>
          <p:cNvPr id="6" name="Resim 5">
            <a:extLst>
              <a:ext uri="{FF2B5EF4-FFF2-40B4-BE49-F238E27FC236}">
                <a16:creationId xmlns:a16="http://schemas.microsoft.com/office/drawing/2014/main" id="{D8F779AC-3578-0615-A622-5EA852D637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47082" y="115613"/>
            <a:ext cx="459766" cy="650421"/>
          </a:xfrm>
          <a:prstGeom prst="rect">
            <a:avLst/>
          </a:prstGeom>
        </p:spPr>
      </p:pic>
      <p:pic>
        <p:nvPicPr>
          <p:cNvPr id="7" name="Resim 6">
            <a:extLst>
              <a:ext uri="{FF2B5EF4-FFF2-40B4-BE49-F238E27FC236}">
                <a16:creationId xmlns:a16="http://schemas.microsoft.com/office/drawing/2014/main" id="{250D18ED-2E33-C3BE-85A5-3CA7DA99956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592" y="115613"/>
            <a:ext cx="1335264" cy="541147"/>
          </a:xfrm>
          <a:prstGeom prst="rect">
            <a:avLst/>
          </a:prstGeom>
        </p:spPr>
      </p:pic>
      <p:pic>
        <p:nvPicPr>
          <p:cNvPr id="8" name="Resim 7">
            <a:extLst>
              <a:ext uri="{FF2B5EF4-FFF2-40B4-BE49-F238E27FC236}">
                <a16:creationId xmlns:a16="http://schemas.microsoft.com/office/drawing/2014/main" id="{06E3B312-C5D1-110A-B792-DAEC98E869B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622" y="6182179"/>
            <a:ext cx="547316" cy="512313"/>
          </a:xfrm>
          <a:prstGeom prst="rect">
            <a:avLst/>
          </a:prstGeom>
        </p:spPr>
      </p:pic>
      <p:pic>
        <p:nvPicPr>
          <p:cNvPr id="9" name="Resim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81073" y="6313757"/>
            <a:ext cx="1545451" cy="324228"/>
          </a:xfrm>
          <a:prstGeom prst="rect">
            <a:avLst/>
          </a:prstGeom>
        </p:spPr>
      </p:pic>
    </p:spTree>
    <p:extLst>
      <p:ext uri="{BB962C8B-B14F-4D97-AF65-F5344CB8AC3E}">
        <p14:creationId xmlns:p14="http://schemas.microsoft.com/office/powerpoint/2010/main" val="101327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533495"/>
            <a:ext cx="10515600" cy="417513"/>
          </a:xfrm>
        </p:spPr>
        <p:txBody>
          <a:bodyPr>
            <a:noAutofit/>
          </a:bodyPr>
          <a:lstStyle/>
          <a:p>
            <a:pPr algn="l"/>
            <a:r>
              <a:rPr lang="tr-TR" sz="2800" dirty="0">
                <a:solidFill>
                  <a:srgbClr val="FFFF00"/>
                </a:solidFill>
                <a:latin typeface="Impact" panose="020B0806030902050204" pitchFamily="34" charset="0"/>
              </a:rPr>
              <a:t>3. </a:t>
            </a:r>
            <a:r>
              <a:rPr lang="tr-TR" sz="2800" dirty="0" err="1">
                <a:solidFill>
                  <a:srgbClr val="FFFF00"/>
                </a:solidFill>
                <a:latin typeface="Impact" panose="020B0806030902050204" pitchFamily="34" charset="0"/>
              </a:rPr>
              <a:t>Causes</a:t>
            </a:r>
            <a:r>
              <a:rPr lang="tr-TR" sz="2800" dirty="0">
                <a:solidFill>
                  <a:srgbClr val="FFFF00"/>
                </a:solidFill>
                <a:latin typeface="Impact" panose="020B0806030902050204" pitchFamily="34" charset="0"/>
              </a:rPr>
              <a:t> of </a:t>
            </a:r>
            <a:r>
              <a:rPr lang="tr-TR" sz="2800" dirty="0" err="1">
                <a:solidFill>
                  <a:srgbClr val="FFFF00"/>
                </a:solidFill>
                <a:latin typeface="Impact" panose="020B0806030902050204" pitchFamily="34" charset="0"/>
              </a:rPr>
              <a:t>Water</a:t>
            </a:r>
            <a:r>
              <a:rPr lang="tr-TR" sz="2800" dirty="0">
                <a:solidFill>
                  <a:srgbClr val="FFFF00"/>
                </a:solidFill>
                <a:latin typeface="Impact" panose="020B0806030902050204" pitchFamily="34" charset="0"/>
              </a:rPr>
              <a:t> </a:t>
            </a:r>
            <a:r>
              <a:rPr lang="tr-TR" sz="2800" dirty="0" err="1">
                <a:solidFill>
                  <a:srgbClr val="FFFF00"/>
                </a:solidFill>
                <a:latin typeface="Impact" panose="020B0806030902050204" pitchFamily="34" charset="0"/>
              </a:rPr>
              <a:t>PollutIon</a:t>
            </a:r>
            <a:endParaRPr lang="tr-TR" sz="2800" dirty="0">
              <a:solidFill>
                <a:srgbClr val="FFFF00"/>
              </a:solidFill>
              <a:latin typeface="Impact" panose="020B0806030902050204" pitchFamily="34" charset="0"/>
            </a:endParaRPr>
          </a:p>
        </p:txBody>
      </p:sp>
      <p:sp>
        <p:nvSpPr>
          <p:cNvPr id="3" name="İçerik Yer Tutucusu 2"/>
          <p:cNvSpPr>
            <a:spLocks noGrp="1"/>
          </p:cNvSpPr>
          <p:nvPr>
            <p:ph idx="1"/>
          </p:nvPr>
        </p:nvSpPr>
        <p:spPr>
          <a:xfrm>
            <a:off x="838200" y="1147763"/>
            <a:ext cx="10515600" cy="4667250"/>
          </a:xfrm>
        </p:spPr>
        <p:txBody>
          <a:bodyPr>
            <a:normAutofit/>
          </a:bodyPr>
          <a:lstStyle/>
          <a:p>
            <a:pPr marL="0" indent="0">
              <a:buNone/>
            </a:pPr>
            <a:r>
              <a:rPr lang="en-US" sz="2400" b="1" dirty="0">
                <a:solidFill>
                  <a:srgbClr val="00FFFF"/>
                </a:solidFill>
                <a:latin typeface="Lucida Console" panose="020B0609040504020204" pitchFamily="49" charset="0"/>
                <a:ea typeface="+mj-ea"/>
                <a:cs typeface="+mj-cs"/>
              </a:rPr>
              <a:t>3.1. Pollution Caused by Agricultural Activities:</a:t>
            </a:r>
            <a:r>
              <a:rPr lang="tr-TR" sz="1800" dirty="0">
                <a:latin typeface="Comic Sans MS" panose="030F0702030302020204" pitchFamily="66" charset="0"/>
                <a:ea typeface="+mj-ea"/>
                <a:cs typeface="+mj-cs"/>
              </a:rPr>
              <a:t>	</a:t>
            </a:r>
          </a:p>
          <a:p>
            <a:pPr marL="0" indent="0">
              <a:buNone/>
            </a:pPr>
            <a:r>
              <a:rPr lang="tr-TR" sz="1800" dirty="0">
                <a:latin typeface="Comic Sans MS" panose="030F0702030302020204" pitchFamily="66" charset="0"/>
                <a:ea typeface="+mj-ea"/>
                <a:cs typeface="+mj-cs"/>
              </a:rPr>
              <a:t>	</a:t>
            </a:r>
            <a:r>
              <a:rPr lang="en-US" sz="1800" dirty="0">
                <a:latin typeface="Comic Sans MS" panose="030F0702030302020204" pitchFamily="66" charset="0"/>
                <a:ea typeface="+mj-ea"/>
                <a:cs typeface="+mj-cs"/>
              </a:rPr>
              <a:t>Pesticides (pesticides) and herbicides (herbicides) used in agricultural fields are compounds that are naturally difficult to decompose in water. Some of such compounds cause accumulation and toxic effects in living bodies similar to those described above for heavy metals. Another part is that they cause mutagenic and carcinogenic effects in the living body. Agricultural tools used in intensively cultivated lands are generally very durable, so it can take years to decompose. These cause both soil pollution and pollution of water resources.</a:t>
            </a:r>
            <a:endParaRPr lang="tr-TR" sz="1600" dirty="0">
              <a:latin typeface="Arial Narrow" panose="020B0606020202030204" pitchFamily="34" charset="0"/>
              <a:ea typeface="+mj-ea"/>
              <a:cs typeface="+mj-cs"/>
            </a:endParaRPr>
          </a:p>
        </p:txBody>
      </p:sp>
      <p:pic>
        <p:nvPicPr>
          <p:cNvPr id="2050" name="Picture 4"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0997" y="4778375"/>
            <a:ext cx="2695575" cy="1714500"/>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3" descr="kirlili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9310" y="4913312"/>
            <a:ext cx="2552700" cy="17145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pic>
        <p:nvPicPr>
          <p:cNvPr id="6" name="Resim 5">
            <a:extLst>
              <a:ext uri="{FF2B5EF4-FFF2-40B4-BE49-F238E27FC236}">
                <a16:creationId xmlns:a16="http://schemas.microsoft.com/office/drawing/2014/main" id="{3D29DF79-77A6-CED4-8D39-4FA029D9458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76055" y="4778375"/>
            <a:ext cx="2177745" cy="1650906"/>
          </a:xfrm>
          <a:prstGeom prst="rect">
            <a:avLst/>
          </a:prstGeom>
        </p:spPr>
      </p:pic>
      <p:pic>
        <p:nvPicPr>
          <p:cNvPr id="23" name="Resim 22">
            <a:extLst>
              <a:ext uri="{FF2B5EF4-FFF2-40B4-BE49-F238E27FC236}">
                <a16:creationId xmlns:a16="http://schemas.microsoft.com/office/drawing/2014/main" id="{D8F779AC-3578-0615-A622-5EA852D6372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647082" y="115613"/>
            <a:ext cx="376185" cy="532181"/>
          </a:xfrm>
          <a:prstGeom prst="rect">
            <a:avLst/>
          </a:prstGeom>
        </p:spPr>
      </p:pic>
      <p:pic>
        <p:nvPicPr>
          <p:cNvPr id="24" name="Resim 23">
            <a:extLst>
              <a:ext uri="{FF2B5EF4-FFF2-40B4-BE49-F238E27FC236}">
                <a16:creationId xmlns:a16="http://schemas.microsoft.com/office/drawing/2014/main" id="{250D18ED-2E33-C3BE-85A5-3CA7DA99956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592" y="115613"/>
            <a:ext cx="1045229" cy="423603"/>
          </a:xfrm>
          <a:prstGeom prst="rect">
            <a:avLst/>
          </a:prstGeom>
        </p:spPr>
      </p:pic>
      <p:pic>
        <p:nvPicPr>
          <p:cNvPr id="25" name="Resim 24">
            <a:extLst>
              <a:ext uri="{FF2B5EF4-FFF2-40B4-BE49-F238E27FC236}">
                <a16:creationId xmlns:a16="http://schemas.microsoft.com/office/drawing/2014/main" id="{06E3B312-C5D1-110A-B792-DAEC98E869B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0622" y="6182179"/>
            <a:ext cx="447819" cy="419179"/>
          </a:xfrm>
          <a:prstGeom prst="rect">
            <a:avLst/>
          </a:prstGeom>
        </p:spPr>
      </p:pic>
      <p:pic>
        <p:nvPicPr>
          <p:cNvPr id="26" name="Resim 2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758765" y="6506122"/>
            <a:ext cx="1264502" cy="265286"/>
          </a:xfrm>
          <a:prstGeom prst="rect">
            <a:avLst/>
          </a:prstGeom>
        </p:spPr>
      </p:pic>
    </p:spTree>
    <p:extLst>
      <p:ext uri="{BB962C8B-B14F-4D97-AF65-F5344CB8AC3E}">
        <p14:creationId xmlns:p14="http://schemas.microsoft.com/office/powerpoint/2010/main" val="942144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05840" y="827575"/>
            <a:ext cx="10515600" cy="4351338"/>
          </a:xfrm>
        </p:spPr>
        <p:txBody>
          <a:bodyPr>
            <a:normAutofit/>
          </a:bodyPr>
          <a:lstStyle/>
          <a:p>
            <a:pPr marL="0" indent="0">
              <a:buNone/>
            </a:pPr>
            <a:r>
              <a:rPr lang="en-US" sz="2400" b="1" dirty="0">
                <a:solidFill>
                  <a:srgbClr val="00FFFF"/>
                </a:solidFill>
                <a:latin typeface="Lucida Console" panose="020B0609040504020204" pitchFamily="49" charset="0"/>
                <a:ea typeface="+mj-ea"/>
                <a:cs typeface="+mj-cs"/>
              </a:rPr>
              <a:t>3.2. Pollution Caused by Industrial Activities:</a:t>
            </a:r>
            <a:endParaRPr lang="tr-TR" sz="2400" b="1" dirty="0">
              <a:solidFill>
                <a:srgbClr val="00FFFF"/>
              </a:solidFill>
              <a:latin typeface="Lucida Console" panose="020B0609040504020204" pitchFamily="49" charset="0"/>
              <a:ea typeface="+mj-ea"/>
              <a:cs typeface="+mj-cs"/>
            </a:endParaRPr>
          </a:p>
          <a:p>
            <a:pPr marL="0" indent="0">
              <a:buNone/>
            </a:pPr>
            <a:r>
              <a:rPr lang="tr-TR" sz="1800" dirty="0"/>
              <a:t>	</a:t>
            </a:r>
          </a:p>
          <a:p>
            <a:pPr marL="0" indent="0">
              <a:buNone/>
            </a:pPr>
            <a:r>
              <a:rPr lang="tr-TR" sz="1800" dirty="0">
                <a:latin typeface="Comic Sans MS" panose="030F0702030302020204" pitchFamily="66" charset="0"/>
                <a:ea typeface="+mj-ea"/>
                <a:cs typeface="+mj-cs"/>
              </a:rPr>
              <a:t>	</a:t>
            </a:r>
            <a:r>
              <a:rPr lang="en-US" sz="1800" dirty="0">
                <a:latin typeface="Comic Sans MS" panose="030F0702030302020204" pitchFamily="66" charset="0"/>
                <a:ea typeface="+mj-ea"/>
                <a:cs typeface="+mj-cs"/>
              </a:rPr>
              <a:t>As it is known, industrial water is an important factor in water consumption in the world, and as countries develop technologically, the need for water for industries increases.</a:t>
            </a:r>
          </a:p>
          <a:p>
            <a:pPr marL="0" indent="0">
              <a:buNone/>
            </a:pPr>
            <a:r>
              <a:rPr lang="tr-TR" sz="1800" dirty="0">
                <a:latin typeface="Comic Sans MS" panose="030F0702030302020204" pitchFamily="66" charset="0"/>
                <a:ea typeface="+mj-ea"/>
                <a:cs typeface="+mj-cs"/>
              </a:rPr>
              <a:t>	</a:t>
            </a:r>
            <a:r>
              <a:rPr lang="en-US" sz="1800" dirty="0">
                <a:latin typeface="Comic Sans MS" panose="030F0702030302020204" pitchFamily="66" charset="0"/>
                <a:ea typeface="+mj-ea"/>
                <a:cs typeface="+mj-cs"/>
              </a:rPr>
              <a:t>Every industrial production releases wastes that can be harmful to the natural water system. Since the water discharged by industrial use will be of different qualities according to the places of use, it varies according to the pollutant types and loads they carry.</a:t>
            </a:r>
            <a:endParaRPr lang="tr-TR" sz="1600" dirty="0">
              <a:latin typeface="Arial Narrow" panose="020B0606020202030204" pitchFamily="34" charset="0"/>
              <a:ea typeface="+mj-ea"/>
              <a:cs typeface="+mj-cs"/>
            </a:endParaRPr>
          </a:p>
        </p:txBody>
      </p:sp>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pic>
        <p:nvPicPr>
          <p:cNvPr id="3075" name="Picture 3" descr="C:\Users\windows\Desktop\images8H4OUKH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42765" y="3847244"/>
            <a:ext cx="3143395" cy="2183181"/>
          </a:xfrm>
          <a:prstGeom prst="rect">
            <a:avLst/>
          </a:prstGeom>
          <a:noFill/>
          <a:extLst>
            <a:ext uri="{909E8E84-426E-40DD-AFC4-6F175D3DCCD1}">
              <a14:hiddenFill xmlns:a14="http://schemas.microsoft.com/office/drawing/2010/main">
                <a:solidFill>
                  <a:srgbClr val="FFFFFF"/>
                </a:solidFill>
              </a14:hiddenFill>
            </a:ext>
          </a:extLst>
        </p:spPr>
      </p:pic>
      <p:pic>
        <p:nvPicPr>
          <p:cNvPr id="6" name="Resim 5">
            <a:extLst>
              <a:ext uri="{FF2B5EF4-FFF2-40B4-BE49-F238E27FC236}">
                <a16:creationId xmlns:a16="http://schemas.microsoft.com/office/drawing/2014/main" id="{20C9D020-5549-9404-E1E1-C29B07E8E5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2257" y="3847244"/>
            <a:ext cx="4145280" cy="2183181"/>
          </a:xfrm>
          <a:prstGeom prst="rect">
            <a:avLst/>
          </a:prstGeom>
        </p:spPr>
      </p:pic>
      <p:pic>
        <p:nvPicPr>
          <p:cNvPr id="7" name="Resim 6">
            <a:extLst>
              <a:ext uri="{FF2B5EF4-FFF2-40B4-BE49-F238E27FC236}">
                <a16:creationId xmlns:a16="http://schemas.microsoft.com/office/drawing/2014/main" id="{D8F779AC-3578-0615-A622-5EA852D637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47082" y="115613"/>
            <a:ext cx="459766" cy="650421"/>
          </a:xfrm>
          <a:prstGeom prst="rect">
            <a:avLst/>
          </a:prstGeom>
        </p:spPr>
      </p:pic>
      <p:pic>
        <p:nvPicPr>
          <p:cNvPr id="8" name="Resim 7">
            <a:extLst>
              <a:ext uri="{FF2B5EF4-FFF2-40B4-BE49-F238E27FC236}">
                <a16:creationId xmlns:a16="http://schemas.microsoft.com/office/drawing/2014/main" id="{250D18ED-2E33-C3BE-85A5-3CA7DA99956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592" y="115613"/>
            <a:ext cx="1335264" cy="541147"/>
          </a:xfrm>
          <a:prstGeom prst="rect">
            <a:avLst/>
          </a:prstGeom>
        </p:spPr>
      </p:pic>
      <p:pic>
        <p:nvPicPr>
          <p:cNvPr id="9" name="Resim 8">
            <a:extLst>
              <a:ext uri="{FF2B5EF4-FFF2-40B4-BE49-F238E27FC236}">
                <a16:creationId xmlns:a16="http://schemas.microsoft.com/office/drawing/2014/main" id="{06E3B312-C5D1-110A-B792-DAEC98E869B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622" y="6182179"/>
            <a:ext cx="547316" cy="512313"/>
          </a:xfrm>
          <a:prstGeom prst="rect">
            <a:avLst/>
          </a:prstGeom>
        </p:spPr>
      </p:pic>
      <p:pic>
        <p:nvPicPr>
          <p:cNvPr id="10" name="Resim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81073" y="6313757"/>
            <a:ext cx="1545451" cy="324228"/>
          </a:xfrm>
          <a:prstGeom prst="rect">
            <a:avLst/>
          </a:prstGeom>
        </p:spPr>
      </p:pic>
    </p:spTree>
    <p:extLst>
      <p:ext uri="{BB962C8B-B14F-4D97-AF65-F5344CB8AC3E}">
        <p14:creationId xmlns:p14="http://schemas.microsoft.com/office/powerpoint/2010/main" val="264038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822008"/>
            <a:ext cx="10515600" cy="4351338"/>
          </a:xfrm>
        </p:spPr>
        <p:txBody>
          <a:bodyPr>
            <a:normAutofit/>
          </a:bodyPr>
          <a:lstStyle/>
          <a:p>
            <a:pPr marL="0" indent="0">
              <a:buNone/>
            </a:pPr>
            <a:r>
              <a:rPr lang="en-US" sz="2400" b="1" dirty="0">
                <a:solidFill>
                  <a:srgbClr val="00FFFF"/>
                </a:solidFill>
                <a:latin typeface="Lucida Console" panose="020B0609040504020204" pitchFamily="49" charset="0"/>
                <a:ea typeface="+mj-ea"/>
                <a:cs typeface="+mj-cs"/>
              </a:rPr>
              <a:t>3.3. Pollution Caused by Settlements:</a:t>
            </a:r>
            <a:r>
              <a:rPr lang="tr-TR" sz="1600" dirty="0"/>
              <a:t>	</a:t>
            </a:r>
          </a:p>
          <a:p>
            <a:pPr marL="0" indent="0">
              <a:buNone/>
            </a:pPr>
            <a:r>
              <a:rPr lang="tr-TR" sz="1600" dirty="0">
                <a:latin typeface="Comic Sans MS" panose="030F0702030302020204" pitchFamily="66" charset="0"/>
                <a:ea typeface="+mj-ea"/>
                <a:cs typeface="+mj-cs"/>
              </a:rPr>
              <a:t>	</a:t>
            </a:r>
            <a:r>
              <a:rPr lang="en-US" sz="1800" dirty="0">
                <a:latin typeface="Comic Sans MS" panose="030F0702030302020204" pitchFamily="66" charset="0"/>
                <a:ea typeface="+mj-ea"/>
                <a:cs typeface="+mj-cs"/>
              </a:rPr>
              <a:t>The sum of water supplied to the sewer system from human life (anthropogenic) sources is called wastewater. These are extremely polluted waters, where the many filths of a settlement come together. They contain some of the water-soluble acids, as well as water-insoluble solids, liquids, suspension, emulsion, as well as a wide variety of harmful and harmless bacteria. Such water used to be discharged into a river or a nearby lake that ran close to the sewer system. Today, a very large part of wastewater is subjected to treatment.</a:t>
            </a:r>
            <a:endParaRPr lang="tr-TR" sz="1600" dirty="0">
              <a:latin typeface="Arial Narrow" panose="020B0606020202030204" pitchFamily="34" charset="0"/>
              <a:ea typeface="+mj-ea"/>
              <a:cs typeface="+mj-cs"/>
            </a:endParaRPr>
          </a:p>
        </p:txBody>
      </p:sp>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pic>
        <p:nvPicPr>
          <p:cNvPr id="4099" name="Picture 3" descr="C:\Users\windows\Desktop\2untitl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28301" y="4097222"/>
            <a:ext cx="4625499" cy="2396343"/>
          </a:xfrm>
          <a:prstGeom prst="rect">
            <a:avLst/>
          </a:prstGeom>
          <a:noFill/>
          <a:extLst>
            <a:ext uri="{909E8E84-426E-40DD-AFC4-6F175D3DCCD1}">
              <a14:hiddenFill xmlns:a14="http://schemas.microsoft.com/office/drawing/2010/main">
                <a:solidFill>
                  <a:srgbClr val="FFFFFF"/>
                </a:solidFill>
              </a14:hiddenFill>
            </a:ext>
          </a:extLst>
        </p:spPr>
      </p:pic>
      <p:pic>
        <p:nvPicPr>
          <p:cNvPr id="8" name="Resim 7">
            <a:extLst>
              <a:ext uri="{FF2B5EF4-FFF2-40B4-BE49-F238E27FC236}">
                <a16:creationId xmlns:a16="http://schemas.microsoft.com/office/drawing/2014/main" id="{D1CC0059-C334-46E7-8E14-74DF94E99E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4097221"/>
            <a:ext cx="4238075" cy="2396344"/>
          </a:xfrm>
          <a:prstGeom prst="rect">
            <a:avLst/>
          </a:prstGeom>
        </p:spPr>
      </p:pic>
      <p:pic>
        <p:nvPicPr>
          <p:cNvPr id="6" name="Resim 5">
            <a:extLst>
              <a:ext uri="{FF2B5EF4-FFF2-40B4-BE49-F238E27FC236}">
                <a16:creationId xmlns:a16="http://schemas.microsoft.com/office/drawing/2014/main" id="{D8F779AC-3578-0615-A622-5EA852D637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47082" y="115613"/>
            <a:ext cx="459766" cy="650421"/>
          </a:xfrm>
          <a:prstGeom prst="rect">
            <a:avLst/>
          </a:prstGeom>
        </p:spPr>
      </p:pic>
      <p:pic>
        <p:nvPicPr>
          <p:cNvPr id="7" name="Resim 6">
            <a:extLst>
              <a:ext uri="{FF2B5EF4-FFF2-40B4-BE49-F238E27FC236}">
                <a16:creationId xmlns:a16="http://schemas.microsoft.com/office/drawing/2014/main" id="{250D18ED-2E33-C3BE-85A5-3CA7DA99956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592" y="115613"/>
            <a:ext cx="1335264" cy="541147"/>
          </a:xfrm>
          <a:prstGeom prst="rect">
            <a:avLst/>
          </a:prstGeom>
        </p:spPr>
      </p:pic>
      <p:pic>
        <p:nvPicPr>
          <p:cNvPr id="9" name="Resim 8">
            <a:extLst>
              <a:ext uri="{FF2B5EF4-FFF2-40B4-BE49-F238E27FC236}">
                <a16:creationId xmlns:a16="http://schemas.microsoft.com/office/drawing/2014/main" id="{06E3B312-C5D1-110A-B792-DAEC98E869B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622" y="6182179"/>
            <a:ext cx="547316" cy="512313"/>
          </a:xfrm>
          <a:prstGeom prst="rect">
            <a:avLst/>
          </a:prstGeom>
        </p:spPr>
      </p:pic>
      <p:pic>
        <p:nvPicPr>
          <p:cNvPr id="10" name="Resim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05058" y="6438335"/>
            <a:ext cx="1545451" cy="324228"/>
          </a:xfrm>
          <a:prstGeom prst="rect">
            <a:avLst/>
          </a:prstGeom>
        </p:spPr>
      </p:pic>
    </p:spTree>
    <p:extLst>
      <p:ext uri="{BB962C8B-B14F-4D97-AF65-F5344CB8AC3E}">
        <p14:creationId xmlns:p14="http://schemas.microsoft.com/office/powerpoint/2010/main" val="1061361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96310" y="457200"/>
            <a:ext cx="10515600" cy="596514"/>
          </a:xfrm>
        </p:spPr>
        <p:txBody>
          <a:bodyPr>
            <a:normAutofit/>
          </a:bodyPr>
          <a:lstStyle/>
          <a:p>
            <a:pPr algn="l"/>
            <a:r>
              <a:rPr lang="en-US" sz="2800" dirty="0">
                <a:solidFill>
                  <a:srgbClr val="FFFF00"/>
                </a:solidFill>
                <a:latin typeface="Impact" panose="020B0806030902050204" pitchFamily="34" charset="0"/>
              </a:rPr>
              <a:t>4. Environmental Effects of Water Pollution</a:t>
            </a:r>
            <a:endParaRPr lang="tr-TR" sz="2800" dirty="0">
              <a:solidFill>
                <a:srgbClr val="FFFF00"/>
              </a:solidFill>
              <a:latin typeface="Impact" panose="020B0806030902050204" pitchFamily="34" charset="0"/>
            </a:endParaRPr>
          </a:p>
        </p:txBody>
      </p:sp>
      <p:sp>
        <p:nvSpPr>
          <p:cNvPr id="3" name="İçerik Yer Tutucusu 2"/>
          <p:cNvSpPr>
            <a:spLocks noGrp="1"/>
          </p:cNvSpPr>
          <p:nvPr>
            <p:ph idx="1"/>
          </p:nvPr>
        </p:nvSpPr>
        <p:spPr>
          <a:xfrm>
            <a:off x="696310" y="1253332"/>
            <a:ext cx="10515600" cy="2766876"/>
          </a:xfrm>
        </p:spPr>
        <p:txBody>
          <a:bodyPr>
            <a:normAutofit fontScale="92500" lnSpcReduction="10000"/>
          </a:bodyPr>
          <a:lstStyle/>
          <a:p>
            <a:pPr marL="0" indent="0">
              <a:buNone/>
            </a:pPr>
            <a:r>
              <a:rPr lang="en-US" sz="2600" b="1" dirty="0">
                <a:solidFill>
                  <a:srgbClr val="00FFFF"/>
                </a:solidFill>
                <a:latin typeface="Lucida Console" panose="020B0609040504020204" pitchFamily="49" charset="0"/>
                <a:ea typeface="+mj-ea"/>
                <a:cs typeface="+mj-cs"/>
              </a:rPr>
              <a:t>4.1. Effect on Human Health</a:t>
            </a:r>
            <a:endParaRPr lang="tr-TR" sz="2600" b="1" dirty="0">
              <a:solidFill>
                <a:srgbClr val="00FFFF"/>
              </a:solidFill>
              <a:latin typeface="Lucida Console" panose="020B0609040504020204" pitchFamily="49" charset="0"/>
              <a:ea typeface="+mj-ea"/>
              <a:cs typeface="+mj-cs"/>
            </a:endParaRPr>
          </a:p>
          <a:p>
            <a:pPr marL="0" indent="0">
              <a:buNone/>
            </a:pPr>
            <a:r>
              <a:rPr lang="tr-TR" sz="1600" dirty="0"/>
              <a:t>	</a:t>
            </a:r>
            <a:r>
              <a:rPr lang="en-US" sz="1900" dirty="0">
                <a:latin typeface="Comic Sans MS" panose="030F0702030302020204" pitchFamily="66" charset="0"/>
                <a:ea typeface="+mj-ea"/>
                <a:cs typeface="+mj-cs"/>
              </a:rPr>
              <a:t>Diseases such as cholera, typhoid fever, paratyphoid, dysentery, hepatitis, diarrhea, polio and malaria are unfortunately caused by unhealthy water. In parallel with the need for water resources all over the world and in our country, the pollution on these resources, which are limited, is increasing. The main factors affecting water pollution are; industrialization, urbanization, population growth, agricultural activities. The negative role of industry on the environment is much greater than other factors. The liquid wastes of industrial establishments discharged without treatment cause water pollution and quickly lead to the destruction of the environment.</a:t>
            </a:r>
            <a:r>
              <a:rPr lang="tr-TR" sz="1900" dirty="0">
                <a:latin typeface="Comic Sans MS" panose="030F0702030302020204" pitchFamily="66" charset="0"/>
                <a:ea typeface="+mj-ea"/>
                <a:cs typeface="+mj-cs"/>
              </a:rPr>
              <a:t>	</a:t>
            </a:r>
          </a:p>
          <a:p>
            <a:pPr marL="0" indent="0" algn="just">
              <a:lnSpc>
                <a:spcPct val="150000"/>
              </a:lnSpc>
              <a:buNone/>
            </a:pPr>
            <a:r>
              <a:rPr lang="tr-TR" sz="1600" dirty="0">
                <a:latin typeface="Arial Narrow" panose="020B0606020202030204" pitchFamily="34" charset="0"/>
                <a:ea typeface="+mj-ea"/>
                <a:cs typeface="+mj-cs"/>
              </a:rPr>
              <a:t>	</a:t>
            </a:r>
          </a:p>
        </p:txBody>
      </p:sp>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pic>
        <p:nvPicPr>
          <p:cNvPr id="6" name="Resim 5">
            <a:extLst>
              <a:ext uri="{FF2B5EF4-FFF2-40B4-BE49-F238E27FC236}">
                <a16:creationId xmlns:a16="http://schemas.microsoft.com/office/drawing/2014/main" id="{10B5B0D8-97EB-9D3F-543E-B5CC95C248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3323" y="4332228"/>
            <a:ext cx="3685353" cy="2288798"/>
          </a:xfrm>
          <a:prstGeom prst="rect">
            <a:avLst/>
          </a:prstGeom>
        </p:spPr>
      </p:pic>
      <p:pic>
        <p:nvPicPr>
          <p:cNvPr id="7" name="Resim 6">
            <a:extLst>
              <a:ext uri="{FF2B5EF4-FFF2-40B4-BE49-F238E27FC236}">
                <a16:creationId xmlns:a16="http://schemas.microsoft.com/office/drawing/2014/main" id="{D8F779AC-3578-0615-A622-5EA852D637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47082" y="115613"/>
            <a:ext cx="459766" cy="650421"/>
          </a:xfrm>
          <a:prstGeom prst="rect">
            <a:avLst/>
          </a:prstGeom>
        </p:spPr>
      </p:pic>
      <p:pic>
        <p:nvPicPr>
          <p:cNvPr id="8" name="Resim 7">
            <a:extLst>
              <a:ext uri="{FF2B5EF4-FFF2-40B4-BE49-F238E27FC236}">
                <a16:creationId xmlns:a16="http://schemas.microsoft.com/office/drawing/2014/main" id="{250D18ED-2E33-C3BE-85A5-3CA7DA99956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592" y="115614"/>
            <a:ext cx="934870" cy="378878"/>
          </a:xfrm>
          <a:prstGeom prst="rect">
            <a:avLst/>
          </a:prstGeom>
        </p:spPr>
      </p:pic>
      <p:pic>
        <p:nvPicPr>
          <p:cNvPr id="9" name="Resim 8">
            <a:extLst>
              <a:ext uri="{FF2B5EF4-FFF2-40B4-BE49-F238E27FC236}">
                <a16:creationId xmlns:a16="http://schemas.microsoft.com/office/drawing/2014/main" id="{06E3B312-C5D1-110A-B792-DAEC98E869B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622" y="6182179"/>
            <a:ext cx="547316" cy="512313"/>
          </a:xfrm>
          <a:prstGeom prst="rect">
            <a:avLst/>
          </a:prstGeom>
        </p:spPr>
      </p:pic>
      <p:pic>
        <p:nvPicPr>
          <p:cNvPr id="10" name="Resim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81073" y="6313757"/>
            <a:ext cx="1545451" cy="324228"/>
          </a:xfrm>
          <a:prstGeom prst="rect">
            <a:avLst/>
          </a:prstGeom>
        </p:spPr>
      </p:pic>
    </p:spTree>
    <p:extLst>
      <p:ext uri="{BB962C8B-B14F-4D97-AF65-F5344CB8AC3E}">
        <p14:creationId xmlns:p14="http://schemas.microsoft.com/office/powerpoint/2010/main" val="458728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66093" y="2002222"/>
            <a:ext cx="10859814" cy="2144110"/>
          </a:xfrm>
        </p:spPr>
        <p:txBody>
          <a:bodyPr>
            <a:normAutofit/>
          </a:bodyPr>
          <a:lstStyle/>
          <a:p>
            <a:pPr marL="0" indent="0" algn="just">
              <a:buNone/>
            </a:pPr>
            <a:r>
              <a:rPr lang="tr-TR" sz="1800" dirty="0">
                <a:latin typeface="Comic Sans MS" panose="030F0702030302020204" pitchFamily="66" charset="0"/>
                <a:ea typeface="+mj-ea"/>
                <a:cs typeface="+mj-cs"/>
              </a:rPr>
              <a:t>	</a:t>
            </a:r>
            <a:r>
              <a:rPr lang="en-US" sz="1800" dirty="0">
                <a:latin typeface="Comic Sans MS" panose="030F0702030302020204" pitchFamily="66" charset="0"/>
                <a:ea typeface="+mj-ea"/>
                <a:cs typeface="+mj-cs"/>
              </a:rPr>
              <a:t>Dirty water contains pathogens and microorganisms that are harmful to human health. As a result of mixing dirty water with drinking and utility water in various ways and using it for irrigation, typhoid, dysentery, jaundice, cholera etc. cause infectious diseases. For this reason, drinking and utility water should be constantly checked by relevant institutions and organizations, and polluting factors should be eliminated and disinfected.</a:t>
            </a:r>
            <a:r>
              <a:rPr lang="tr-TR" sz="1800" dirty="0">
                <a:latin typeface="Comic Sans MS" panose="030F0702030302020204" pitchFamily="66" charset="0"/>
                <a:ea typeface="+mj-ea"/>
                <a:cs typeface="+mj-cs"/>
              </a:rPr>
              <a:t>	</a:t>
            </a:r>
          </a:p>
          <a:p>
            <a:pPr marL="0" indent="0" algn="just">
              <a:lnSpc>
                <a:spcPct val="150000"/>
              </a:lnSpc>
              <a:buNone/>
            </a:pPr>
            <a:r>
              <a:rPr lang="tr-TR" sz="1800" dirty="0">
                <a:latin typeface="Arial Narrow" panose="020B0606020202030204" pitchFamily="34" charset="0"/>
                <a:ea typeface="+mj-ea"/>
                <a:cs typeface="+mj-cs"/>
              </a:rPr>
              <a:t>	</a:t>
            </a:r>
          </a:p>
        </p:txBody>
      </p:sp>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pic>
        <p:nvPicPr>
          <p:cNvPr id="8" name="Resim 7">
            <a:extLst>
              <a:ext uri="{FF2B5EF4-FFF2-40B4-BE49-F238E27FC236}">
                <a16:creationId xmlns:a16="http://schemas.microsoft.com/office/drawing/2014/main" id="{D93F2179-5B8C-D462-69C1-B48F374C7F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3517" y="3641833"/>
            <a:ext cx="5044966" cy="2522483"/>
          </a:xfrm>
          <a:prstGeom prst="rect">
            <a:avLst/>
          </a:prstGeom>
        </p:spPr>
      </p:pic>
      <p:pic>
        <p:nvPicPr>
          <p:cNvPr id="5" name="Resim 4">
            <a:extLst>
              <a:ext uri="{FF2B5EF4-FFF2-40B4-BE49-F238E27FC236}">
                <a16:creationId xmlns:a16="http://schemas.microsoft.com/office/drawing/2014/main" id="{D8F779AC-3578-0615-A622-5EA852D637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47082" y="115613"/>
            <a:ext cx="459766" cy="650421"/>
          </a:xfrm>
          <a:prstGeom prst="rect">
            <a:avLst/>
          </a:prstGeom>
        </p:spPr>
      </p:pic>
      <p:pic>
        <p:nvPicPr>
          <p:cNvPr id="6" name="Resim 5">
            <a:extLst>
              <a:ext uri="{FF2B5EF4-FFF2-40B4-BE49-F238E27FC236}">
                <a16:creationId xmlns:a16="http://schemas.microsoft.com/office/drawing/2014/main" id="{250D18ED-2E33-C3BE-85A5-3CA7DA99956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592" y="115613"/>
            <a:ext cx="1335264" cy="541147"/>
          </a:xfrm>
          <a:prstGeom prst="rect">
            <a:avLst/>
          </a:prstGeom>
        </p:spPr>
      </p:pic>
      <p:pic>
        <p:nvPicPr>
          <p:cNvPr id="7" name="Resim 6">
            <a:extLst>
              <a:ext uri="{FF2B5EF4-FFF2-40B4-BE49-F238E27FC236}">
                <a16:creationId xmlns:a16="http://schemas.microsoft.com/office/drawing/2014/main" id="{06E3B312-C5D1-110A-B792-DAEC98E869B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622" y="6182179"/>
            <a:ext cx="547316" cy="512313"/>
          </a:xfrm>
          <a:prstGeom prst="rect">
            <a:avLst/>
          </a:prstGeom>
        </p:spPr>
      </p:pic>
      <p:pic>
        <p:nvPicPr>
          <p:cNvPr id="9" name="Resim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81073" y="6313757"/>
            <a:ext cx="1545451" cy="324228"/>
          </a:xfrm>
          <a:prstGeom prst="rect">
            <a:avLst/>
          </a:prstGeom>
        </p:spPr>
      </p:pic>
    </p:spTree>
    <p:extLst>
      <p:ext uri="{BB962C8B-B14F-4D97-AF65-F5344CB8AC3E}">
        <p14:creationId xmlns:p14="http://schemas.microsoft.com/office/powerpoint/2010/main" val="3077806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835573"/>
            <a:ext cx="10515600" cy="4619442"/>
          </a:xfrm>
        </p:spPr>
        <p:txBody>
          <a:bodyPr>
            <a:normAutofit/>
          </a:bodyPr>
          <a:lstStyle/>
          <a:p>
            <a:pPr marL="0" indent="0">
              <a:buNone/>
            </a:pPr>
            <a:r>
              <a:rPr lang="tr-TR" sz="2400" b="1" dirty="0">
                <a:solidFill>
                  <a:srgbClr val="00FFFF"/>
                </a:solidFill>
                <a:latin typeface="Lucida Console" panose="020B0609040504020204" pitchFamily="49" charset="0"/>
                <a:ea typeface="+mj-ea"/>
                <a:cs typeface="+mj-cs"/>
              </a:rPr>
              <a:t>4.2. </a:t>
            </a:r>
            <a:r>
              <a:rPr lang="tr-TR" sz="2400" b="1" dirty="0" err="1">
                <a:solidFill>
                  <a:srgbClr val="00FFFF"/>
                </a:solidFill>
                <a:latin typeface="Lucida Console" panose="020B0609040504020204" pitchFamily="49" charset="0"/>
                <a:ea typeface="+mj-ea"/>
                <a:cs typeface="+mj-cs"/>
              </a:rPr>
              <a:t>Effect</a:t>
            </a:r>
            <a:r>
              <a:rPr lang="tr-TR" sz="2400" b="1" dirty="0">
                <a:solidFill>
                  <a:srgbClr val="00FFFF"/>
                </a:solidFill>
                <a:latin typeface="Lucida Console" panose="020B0609040504020204" pitchFamily="49" charset="0"/>
                <a:ea typeface="+mj-ea"/>
                <a:cs typeface="+mj-cs"/>
              </a:rPr>
              <a:t> on Nature</a:t>
            </a:r>
            <a:r>
              <a:rPr lang="tr-TR" sz="1600" dirty="0">
                <a:latin typeface="Arial Narrow" panose="020B0606020202030204" pitchFamily="34" charset="0"/>
                <a:ea typeface="+mj-ea"/>
                <a:cs typeface="+mj-cs"/>
              </a:rPr>
              <a:t>	</a:t>
            </a:r>
          </a:p>
          <a:p>
            <a:pPr marL="0" indent="0" algn="just">
              <a:lnSpc>
                <a:spcPct val="150000"/>
              </a:lnSpc>
              <a:buNone/>
            </a:pPr>
            <a:r>
              <a:rPr lang="tr-TR" sz="1600" dirty="0">
                <a:latin typeface="Arial Narrow" panose="020B0606020202030204" pitchFamily="34" charset="0"/>
                <a:ea typeface="+mj-ea"/>
                <a:cs typeface="+mj-cs"/>
              </a:rPr>
              <a:t>	</a:t>
            </a:r>
            <a:r>
              <a:rPr lang="en-US" sz="1800" dirty="0">
                <a:latin typeface="Comic Sans MS" panose="030F0702030302020204" pitchFamily="66" charset="0"/>
                <a:ea typeface="+mj-ea"/>
                <a:cs typeface="+mj-cs"/>
              </a:rPr>
              <a:t>Chemicals and organic compounds in wastewater cause a decrease in the amount of dissolved oxygen in the water. This increases the mortality rates of aquatic plants and animals. Such waters have a darker color and a foul odor. Even in some lakes or streams, living life has ended as a result of excessive pollution and islets formed from wastes have formed.</a:t>
            </a:r>
            <a:r>
              <a:rPr lang="tr-TR" sz="1600" dirty="0">
                <a:latin typeface="Arial Narrow" panose="020B0606020202030204" pitchFamily="34" charset="0"/>
                <a:ea typeface="+mj-ea"/>
                <a:cs typeface="+mj-cs"/>
              </a:rPr>
              <a:t>	</a:t>
            </a:r>
          </a:p>
        </p:txBody>
      </p:sp>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pic>
        <p:nvPicPr>
          <p:cNvPr id="1026" name="Picture 2" descr="D:\İŞ SAĞLIĞI VE GÜVENLİĞİ UZEM\ÇEKİLEN DERSLER\1. SINIF 1. DÖNEM\ÇEVRE KORUMA\untitl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9381" y="4186514"/>
            <a:ext cx="3953238" cy="2537002"/>
          </a:xfrm>
          <a:prstGeom prst="rect">
            <a:avLst/>
          </a:prstGeom>
          <a:noFill/>
          <a:extLst>
            <a:ext uri="{909E8E84-426E-40DD-AFC4-6F175D3DCCD1}">
              <a14:hiddenFill xmlns:a14="http://schemas.microsoft.com/office/drawing/2010/main">
                <a:solidFill>
                  <a:srgbClr val="FFFFFF"/>
                </a:solidFill>
              </a14:hiddenFill>
            </a:ext>
          </a:extLst>
        </p:spPr>
      </p:pic>
      <p:pic>
        <p:nvPicPr>
          <p:cNvPr id="5" name="Resim 4">
            <a:extLst>
              <a:ext uri="{FF2B5EF4-FFF2-40B4-BE49-F238E27FC236}">
                <a16:creationId xmlns:a16="http://schemas.microsoft.com/office/drawing/2014/main" id="{D8F779AC-3578-0615-A622-5EA852D637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47082" y="115613"/>
            <a:ext cx="459766" cy="650421"/>
          </a:xfrm>
          <a:prstGeom prst="rect">
            <a:avLst/>
          </a:prstGeom>
        </p:spPr>
      </p:pic>
      <p:pic>
        <p:nvPicPr>
          <p:cNvPr id="6" name="Resim 5">
            <a:extLst>
              <a:ext uri="{FF2B5EF4-FFF2-40B4-BE49-F238E27FC236}">
                <a16:creationId xmlns:a16="http://schemas.microsoft.com/office/drawing/2014/main" id="{250D18ED-2E33-C3BE-85A5-3CA7DA99956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592" y="115613"/>
            <a:ext cx="1335264" cy="541147"/>
          </a:xfrm>
          <a:prstGeom prst="rect">
            <a:avLst/>
          </a:prstGeom>
        </p:spPr>
      </p:pic>
      <p:pic>
        <p:nvPicPr>
          <p:cNvPr id="7" name="Resim 6">
            <a:extLst>
              <a:ext uri="{FF2B5EF4-FFF2-40B4-BE49-F238E27FC236}">
                <a16:creationId xmlns:a16="http://schemas.microsoft.com/office/drawing/2014/main" id="{06E3B312-C5D1-110A-B792-DAEC98E869B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622" y="6182179"/>
            <a:ext cx="547316" cy="512313"/>
          </a:xfrm>
          <a:prstGeom prst="rect">
            <a:avLst/>
          </a:prstGeom>
        </p:spPr>
      </p:pic>
      <p:pic>
        <p:nvPicPr>
          <p:cNvPr id="8" name="Resim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81073" y="6313757"/>
            <a:ext cx="1545451" cy="324228"/>
          </a:xfrm>
          <a:prstGeom prst="rect">
            <a:avLst/>
          </a:prstGeom>
        </p:spPr>
      </p:pic>
    </p:spTree>
    <p:extLst>
      <p:ext uri="{BB962C8B-B14F-4D97-AF65-F5344CB8AC3E}">
        <p14:creationId xmlns:p14="http://schemas.microsoft.com/office/powerpoint/2010/main" val="1048467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31341" y="719913"/>
            <a:ext cx="9948317" cy="630909"/>
          </a:xfrm>
        </p:spPr>
        <p:txBody>
          <a:bodyPr>
            <a:normAutofit/>
          </a:bodyPr>
          <a:lstStyle/>
          <a:p>
            <a:pPr algn="l"/>
            <a:r>
              <a:rPr lang="en-US" sz="2800" dirty="0">
                <a:solidFill>
                  <a:srgbClr val="FFFF00"/>
                </a:solidFill>
                <a:latin typeface="Impact" panose="020B0806030902050204" pitchFamily="34" charset="0"/>
              </a:rPr>
              <a:t>5. Measures Taken by T</a:t>
            </a:r>
            <a:r>
              <a:rPr lang="tr-TR" sz="2800" dirty="0">
                <a:solidFill>
                  <a:srgbClr val="FFFF00"/>
                </a:solidFill>
                <a:latin typeface="Impact" panose="020B0806030902050204" pitchFamily="34" charset="0"/>
              </a:rPr>
              <a:t>ü</a:t>
            </a:r>
            <a:r>
              <a:rPr lang="en-US" sz="2800" dirty="0" err="1">
                <a:solidFill>
                  <a:srgbClr val="FFFF00"/>
                </a:solidFill>
                <a:latin typeface="Impact" panose="020B0806030902050204" pitchFamily="34" charset="0"/>
              </a:rPr>
              <a:t>rk</a:t>
            </a:r>
            <a:r>
              <a:rPr lang="tr-TR" sz="2800" dirty="0">
                <a:solidFill>
                  <a:srgbClr val="FFFF00"/>
                </a:solidFill>
                <a:latin typeface="Impact" panose="020B0806030902050204" pitchFamily="34" charset="0"/>
              </a:rPr>
              <a:t>i</a:t>
            </a:r>
            <a:r>
              <a:rPr lang="en-US" sz="2800" dirty="0">
                <a:solidFill>
                  <a:srgbClr val="FFFF00"/>
                </a:solidFill>
                <a:latin typeface="Impact" panose="020B0806030902050204" pitchFamily="34" charset="0"/>
              </a:rPr>
              <a:t>y</a:t>
            </a:r>
            <a:r>
              <a:rPr lang="tr-TR" sz="2800" dirty="0">
                <a:solidFill>
                  <a:srgbClr val="FFFF00"/>
                </a:solidFill>
                <a:latin typeface="Impact" panose="020B0806030902050204" pitchFamily="34" charset="0"/>
              </a:rPr>
              <a:t>e</a:t>
            </a:r>
            <a:r>
              <a:rPr lang="en-US" sz="2800" dirty="0">
                <a:solidFill>
                  <a:srgbClr val="FFFF00"/>
                </a:solidFill>
                <a:latin typeface="Impact" panose="020B0806030902050204" pitchFamily="34" charset="0"/>
              </a:rPr>
              <a:t> to Prevent Water Pollution</a:t>
            </a:r>
            <a:endParaRPr lang="tr-TR" sz="2800" dirty="0">
              <a:solidFill>
                <a:srgbClr val="FFFF00"/>
              </a:solidFill>
              <a:latin typeface="Impact" panose="020B0806030902050204" pitchFamily="34" charset="0"/>
            </a:endParaRPr>
          </a:p>
        </p:txBody>
      </p:sp>
      <p:sp>
        <p:nvSpPr>
          <p:cNvPr id="7" name="1 Başlık">
            <a:extLst>
              <a:ext uri="{FF2B5EF4-FFF2-40B4-BE49-F238E27FC236}">
                <a16:creationId xmlns:a16="http://schemas.microsoft.com/office/drawing/2014/main" id="{BDFFFEEB-9B0E-9614-283A-0C2A222BADB3}"/>
              </a:ext>
            </a:extLst>
          </p:cNvPr>
          <p:cNvSpPr>
            <a:spLocks noGrp="1"/>
          </p:cNvSpPr>
          <p:nvPr>
            <p:ph idx="1"/>
          </p:nvPr>
        </p:nvSpPr>
        <p:spPr>
          <a:xfrm>
            <a:off x="838200" y="1445280"/>
            <a:ext cx="10515600" cy="457200"/>
          </a:xfrm>
        </p:spPr>
        <p:txBody>
          <a:bodyPr>
            <a:normAutofit fontScale="92500"/>
          </a:bodyPr>
          <a:lstStyle/>
          <a:p>
            <a:pPr marL="0" indent="0" algn="ctr" eaLnBrk="1" hangingPunct="1">
              <a:buNone/>
            </a:pPr>
            <a:r>
              <a:rPr lang="en-US" altLang="tr-TR" sz="2400" b="1" dirty="0">
                <a:solidFill>
                  <a:srgbClr val="FF0000"/>
                </a:solidFill>
                <a:latin typeface="Lucida Console" panose="020B0609040504020204" pitchFamily="49" charset="0"/>
              </a:rPr>
              <a:t>Planning Principles and Prohibitions Regarding Water Quality</a:t>
            </a:r>
            <a:endParaRPr lang="tr-TR" altLang="tr-TR" sz="2400" b="1" dirty="0">
              <a:solidFill>
                <a:srgbClr val="FF0000"/>
              </a:solidFill>
              <a:latin typeface="Lucida Console" panose="020B0609040504020204" pitchFamily="49" charset="0"/>
            </a:endParaRPr>
          </a:p>
        </p:txBody>
      </p:sp>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8" name="2 İçerik Yer Tutucusu">
            <a:extLst>
              <a:ext uri="{FF2B5EF4-FFF2-40B4-BE49-F238E27FC236}">
                <a16:creationId xmlns:a16="http://schemas.microsoft.com/office/drawing/2014/main" id="{D71231B6-CF83-BDD8-9645-A1F1D792909F}"/>
              </a:ext>
            </a:extLst>
          </p:cNvPr>
          <p:cNvSpPr txBox="1">
            <a:spLocks/>
          </p:cNvSpPr>
          <p:nvPr/>
        </p:nvSpPr>
        <p:spPr>
          <a:xfrm>
            <a:off x="457200" y="2239963"/>
            <a:ext cx="10896600" cy="4389437"/>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indent="-274320" algn="just">
              <a:buClr>
                <a:schemeClr val="tx1"/>
              </a:buClr>
              <a:buFont typeface="Wingdings 2"/>
              <a:buNone/>
              <a:defRPr/>
            </a:pPr>
            <a:r>
              <a:rPr lang="en-US" sz="2000" b="1" dirty="0">
                <a:latin typeface="Lucida Console" panose="020B0609040504020204" pitchFamily="49" charset="0"/>
              </a:rPr>
              <a:t>Prohibitions on inland waters from which drinking and utility water is supplied</a:t>
            </a:r>
            <a:endParaRPr lang="tr-TR" sz="2000" b="1" dirty="0">
              <a:latin typeface="Lucida Console" panose="020B0609040504020204" pitchFamily="49" charset="0"/>
            </a:endParaRPr>
          </a:p>
          <a:p>
            <a:pPr marL="274320" indent="-274320" algn="just">
              <a:buClr>
                <a:schemeClr val="tx1"/>
              </a:buClr>
              <a:buFont typeface="Wingdings 2"/>
              <a:buNone/>
              <a:defRPr/>
            </a:pPr>
            <a:endParaRPr lang="tr-TR" sz="2000" b="1" dirty="0">
              <a:latin typeface="Lucida Console" panose="020B0609040504020204" pitchFamily="49" charset="0"/>
            </a:endParaRPr>
          </a:p>
          <a:p>
            <a:pPr marL="274320" indent="-274320" algn="just">
              <a:buClr>
                <a:schemeClr val="tx1"/>
              </a:buClr>
              <a:buFont typeface="Wingdings" pitchFamily="2" charset="2"/>
              <a:buChar char="Ø"/>
              <a:defRPr/>
            </a:pPr>
            <a:r>
              <a:rPr lang="en-US" sz="1800" dirty="0">
                <a:latin typeface="Comic Sans MS" panose="030F0702030302020204" pitchFamily="66" charset="0"/>
              </a:rPr>
              <a:t>Activities cannot be carried out by causing pollution of water in and around the drinking and utility water reservoir.</a:t>
            </a:r>
          </a:p>
          <a:p>
            <a:pPr marL="274320" indent="-274320" algn="just">
              <a:buClr>
                <a:schemeClr val="tx1"/>
              </a:buClr>
              <a:buFont typeface="Wingdings" pitchFamily="2" charset="2"/>
              <a:buChar char="Ø"/>
              <a:defRPr/>
            </a:pPr>
            <a:endParaRPr lang="en-US" sz="1800" dirty="0">
              <a:latin typeface="Comic Sans MS" panose="030F0702030302020204" pitchFamily="66" charset="0"/>
            </a:endParaRPr>
          </a:p>
          <a:p>
            <a:pPr marL="274320" indent="-274320" algn="just">
              <a:buClr>
                <a:schemeClr val="tx1"/>
              </a:buClr>
              <a:buFont typeface="Wingdings" pitchFamily="2" charset="2"/>
              <a:buChar char="Ø"/>
              <a:defRPr/>
            </a:pPr>
            <a:r>
              <a:rPr lang="en-US" sz="1800" dirty="0">
                <a:latin typeface="Comic Sans MS" panose="030F0702030302020204" pitchFamily="66" charset="0"/>
              </a:rPr>
              <a:t>Waste such as garbage and rubble cannot be thrown into such waters.</a:t>
            </a:r>
          </a:p>
          <a:p>
            <a:pPr marL="274320" indent="-274320" algn="just">
              <a:buClr>
                <a:schemeClr val="tx1"/>
              </a:buClr>
              <a:buFont typeface="Wingdings" pitchFamily="2" charset="2"/>
              <a:buChar char="Ø"/>
              <a:defRPr/>
            </a:pPr>
            <a:endParaRPr lang="en-US" sz="1800" dirty="0">
              <a:latin typeface="Comic Sans MS" panose="030F0702030302020204" pitchFamily="66" charset="0"/>
            </a:endParaRPr>
          </a:p>
          <a:p>
            <a:pPr marL="274320" indent="-274320" algn="just">
              <a:buClr>
                <a:schemeClr val="tx1"/>
              </a:buClr>
              <a:buFont typeface="Wingdings" pitchFamily="2" charset="2"/>
              <a:buChar char="Ø"/>
              <a:defRPr/>
            </a:pPr>
            <a:r>
              <a:rPr lang="en-US" sz="1800" dirty="0">
                <a:latin typeface="Comic Sans MS" panose="030F0702030302020204" pitchFamily="66" charset="0"/>
              </a:rPr>
              <a:t>It is not allowed to use boats, motors and similar vehicles that run on fuel.</a:t>
            </a:r>
          </a:p>
          <a:p>
            <a:pPr marL="274320" indent="-274320" algn="just">
              <a:buClr>
                <a:schemeClr val="tx1"/>
              </a:buClr>
              <a:buFont typeface="Wingdings" pitchFamily="2" charset="2"/>
              <a:buChar char="Ø"/>
              <a:defRPr/>
            </a:pPr>
            <a:endParaRPr lang="en-US" sz="1800" dirty="0">
              <a:latin typeface="Comic Sans MS" panose="030F0702030302020204" pitchFamily="66" charset="0"/>
            </a:endParaRPr>
          </a:p>
          <a:p>
            <a:pPr marL="274320" indent="-274320" algn="just">
              <a:buClr>
                <a:schemeClr val="tx1"/>
              </a:buClr>
              <a:buFont typeface="Wingdings" pitchFamily="2" charset="2"/>
              <a:buChar char="Ø"/>
              <a:defRPr/>
            </a:pPr>
            <a:r>
              <a:rPr lang="en-US" sz="1800" dirty="0">
                <a:latin typeface="Comic Sans MS" panose="030F0702030302020204" pitchFamily="66" charset="0"/>
              </a:rPr>
              <a:t>State, municipal and public lands within the catchments of potable and utility water reservoirs are subject to restrictions given for protected areas.</a:t>
            </a:r>
          </a:p>
          <a:p>
            <a:pPr marL="274320" indent="-274320" algn="just">
              <a:buClr>
                <a:schemeClr val="tx1"/>
              </a:buClr>
              <a:buFont typeface="Wingdings" pitchFamily="2" charset="2"/>
              <a:buChar char="Ø"/>
              <a:defRPr/>
            </a:pPr>
            <a:endParaRPr lang="en-US" sz="1800" dirty="0">
              <a:latin typeface="Comic Sans MS" panose="030F0702030302020204" pitchFamily="66" charset="0"/>
            </a:endParaRPr>
          </a:p>
          <a:p>
            <a:pPr marL="274320" indent="-274320" algn="just">
              <a:buClr>
                <a:schemeClr val="tx1"/>
              </a:buClr>
              <a:buFont typeface="Wingdings" pitchFamily="2" charset="2"/>
              <a:buChar char="Ø"/>
              <a:defRPr/>
            </a:pPr>
            <a:r>
              <a:rPr lang="en-US" sz="1800" dirty="0">
                <a:latin typeface="Comic Sans MS" panose="030F0702030302020204" pitchFamily="66" charset="0"/>
              </a:rPr>
              <a:t>Swimming, fishing, hunting and picnicking are not allowed in places closer than 300m to the water intake point.</a:t>
            </a:r>
          </a:p>
          <a:p>
            <a:pPr marL="274320" indent="-274320" algn="just">
              <a:buClr>
                <a:schemeClr val="tx1"/>
              </a:buClr>
              <a:buFont typeface="Wingdings" pitchFamily="2" charset="2"/>
              <a:buChar char="Ø"/>
              <a:defRPr/>
            </a:pPr>
            <a:endParaRPr lang="en-US" sz="1800" dirty="0">
              <a:latin typeface="Comic Sans MS" panose="030F0702030302020204" pitchFamily="66" charset="0"/>
            </a:endParaRPr>
          </a:p>
          <a:p>
            <a:pPr marL="274320" indent="-274320" algn="just">
              <a:buClr>
                <a:schemeClr val="tx1"/>
              </a:buClr>
              <a:buFont typeface="Wingdings" pitchFamily="2" charset="2"/>
              <a:buChar char="Ø"/>
              <a:defRPr/>
            </a:pPr>
            <a:r>
              <a:rPr lang="en-US" sz="1800" dirty="0">
                <a:latin typeface="Comic Sans MS" panose="030F0702030302020204" pitchFamily="66" charset="0"/>
              </a:rPr>
              <a:t>Fishing by tender from reservoirs from which drinking water is supplied is prohibited.</a:t>
            </a:r>
            <a:endParaRPr lang="tr-TR" sz="1800" dirty="0">
              <a:latin typeface="Comic Sans MS" panose="030F0702030302020204" pitchFamily="66" charset="0"/>
            </a:endParaRPr>
          </a:p>
        </p:txBody>
      </p:sp>
      <p:pic>
        <p:nvPicPr>
          <p:cNvPr id="6" name="Resim 5">
            <a:extLst>
              <a:ext uri="{FF2B5EF4-FFF2-40B4-BE49-F238E27FC236}">
                <a16:creationId xmlns:a16="http://schemas.microsoft.com/office/drawing/2014/main" id="{D8F779AC-3578-0615-A622-5EA852D637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47082" y="115613"/>
            <a:ext cx="459766" cy="650421"/>
          </a:xfrm>
          <a:prstGeom prst="rect">
            <a:avLst/>
          </a:prstGeom>
        </p:spPr>
      </p:pic>
      <p:pic>
        <p:nvPicPr>
          <p:cNvPr id="9" name="Resim 8">
            <a:extLst>
              <a:ext uri="{FF2B5EF4-FFF2-40B4-BE49-F238E27FC236}">
                <a16:creationId xmlns:a16="http://schemas.microsoft.com/office/drawing/2014/main" id="{250D18ED-2E33-C3BE-85A5-3CA7DA9995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92" y="115613"/>
            <a:ext cx="1335264" cy="541147"/>
          </a:xfrm>
          <a:prstGeom prst="rect">
            <a:avLst/>
          </a:prstGeom>
        </p:spPr>
      </p:pic>
      <p:pic>
        <p:nvPicPr>
          <p:cNvPr id="10" name="Resim 9">
            <a:extLst>
              <a:ext uri="{FF2B5EF4-FFF2-40B4-BE49-F238E27FC236}">
                <a16:creationId xmlns:a16="http://schemas.microsoft.com/office/drawing/2014/main" id="{06E3B312-C5D1-110A-B792-DAEC98E869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622" y="6313757"/>
            <a:ext cx="406748" cy="380735"/>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81073" y="6313757"/>
            <a:ext cx="1545451" cy="324228"/>
          </a:xfrm>
          <a:prstGeom prst="rect">
            <a:avLst/>
          </a:prstGeom>
        </p:spPr>
      </p:pic>
    </p:spTree>
    <p:extLst>
      <p:ext uri="{BB962C8B-B14F-4D97-AF65-F5344CB8AC3E}">
        <p14:creationId xmlns:p14="http://schemas.microsoft.com/office/powerpoint/2010/main" val="761736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9" name="1 Başlık">
            <a:extLst>
              <a:ext uri="{FF2B5EF4-FFF2-40B4-BE49-F238E27FC236}">
                <a16:creationId xmlns:a16="http://schemas.microsoft.com/office/drawing/2014/main" id="{0DC88469-C34A-D176-080C-71BA3721522E}"/>
              </a:ext>
            </a:extLst>
          </p:cNvPr>
          <p:cNvSpPr>
            <a:spLocks noGrp="1"/>
          </p:cNvSpPr>
          <p:nvPr>
            <p:ph type="title"/>
          </p:nvPr>
        </p:nvSpPr>
        <p:spPr>
          <a:xfrm>
            <a:off x="1981200" y="685800"/>
            <a:ext cx="8229600" cy="457200"/>
          </a:xfrm>
        </p:spPr>
        <p:txBody>
          <a:bodyPr>
            <a:normAutofit/>
          </a:bodyPr>
          <a:lstStyle/>
          <a:p>
            <a:pPr algn="ctr" eaLnBrk="1" hangingPunct="1"/>
            <a:r>
              <a:rPr lang="tr-TR" altLang="tr-TR" sz="2400" b="1" dirty="0" err="1">
                <a:solidFill>
                  <a:srgbClr val="FFFF00"/>
                </a:solidFill>
                <a:latin typeface="Lucida Console" panose="020B0609040504020204" pitchFamily="49" charset="0"/>
              </a:rPr>
              <a:t>Protected</a:t>
            </a:r>
            <a:r>
              <a:rPr lang="tr-TR" altLang="tr-TR" sz="2400" b="1" dirty="0">
                <a:solidFill>
                  <a:srgbClr val="FFFF00"/>
                </a:solidFill>
                <a:latin typeface="Lucida Console" panose="020B0609040504020204" pitchFamily="49" charset="0"/>
              </a:rPr>
              <a:t> </a:t>
            </a:r>
            <a:r>
              <a:rPr lang="tr-TR" altLang="tr-TR" sz="2400" b="1" dirty="0" err="1">
                <a:solidFill>
                  <a:srgbClr val="FFFF00"/>
                </a:solidFill>
                <a:latin typeface="Lucida Console" panose="020B0609040504020204" pitchFamily="49" charset="0"/>
              </a:rPr>
              <a:t>Areas</a:t>
            </a:r>
            <a:endParaRPr lang="tr-TR" altLang="tr-TR" sz="2400" b="1" dirty="0">
              <a:solidFill>
                <a:srgbClr val="FFFF00"/>
              </a:solidFill>
              <a:latin typeface="Lucida Console" panose="020B0609040504020204" pitchFamily="49" charset="0"/>
            </a:endParaRPr>
          </a:p>
        </p:txBody>
      </p:sp>
      <p:sp>
        <p:nvSpPr>
          <p:cNvPr id="10" name="2 İçerik Yer Tutucusu">
            <a:extLst>
              <a:ext uri="{FF2B5EF4-FFF2-40B4-BE49-F238E27FC236}">
                <a16:creationId xmlns:a16="http://schemas.microsoft.com/office/drawing/2014/main" id="{6473955B-5E90-6230-C965-9C5F1E638667}"/>
              </a:ext>
            </a:extLst>
          </p:cNvPr>
          <p:cNvSpPr>
            <a:spLocks noGrp="1"/>
          </p:cNvSpPr>
          <p:nvPr>
            <p:ph idx="1"/>
          </p:nvPr>
        </p:nvSpPr>
        <p:spPr>
          <a:xfrm>
            <a:off x="457200" y="1450429"/>
            <a:ext cx="10805160" cy="4691292"/>
          </a:xfrm>
        </p:spPr>
        <p:txBody>
          <a:bodyPr>
            <a:normAutofit/>
          </a:bodyPr>
          <a:lstStyle/>
          <a:p>
            <a:pPr marL="274320" indent="-274320" algn="just" eaLnBrk="1" fontAlgn="auto" hangingPunct="1">
              <a:spcAft>
                <a:spcPts val="0"/>
              </a:spcAft>
              <a:buClr>
                <a:schemeClr val="tx1"/>
              </a:buClr>
              <a:buFont typeface="Wingdings" pitchFamily="2" charset="2"/>
              <a:buChar char="Ø"/>
              <a:defRPr/>
            </a:pPr>
            <a:r>
              <a:rPr lang="en-US" sz="1800" i="1" dirty="0">
                <a:latin typeface="Comic Sans MS" panose="030F0702030302020204" pitchFamily="66" charset="0"/>
              </a:rPr>
              <a:t>Absolute Conservation Area</a:t>
            </a:r>
          </a:p>
          <a:p>
            <a:pPr marL="0" indent="0" algn="just" eaLnBrk="1" fontAlgn="auto" hangingPunct="1">
              <a:spcAft>
                <a:spcPts val="0"/>
              </a:spcAft>
              <a:buClr>
                <a:schemeClr val="tx1"/>
              </a:buClr>
              <a:buNone/>
              <a:defRPr/>
            </a:pPr>
            <a:r>
              <a:rPr lang="tr-TR" sz="1800" i="1" dirty="0">
                <a:latin typeface="Comic Sans MS" panose="030F0702030302020204" pitchFamily="66" charset="0"/>
              </a:rPr>
              <a:t>	</a:t>
            </a:r>
            <a:r>
              <a:rPr lang="en-US" sz="1800" i="1" dirty="0">
                <a:latin typeface="Comic Sans MS" panose="030F0702030302020204" pitchFamily="66" charset="0"/>
              </a:rPr>
              <a:t>   100m wide strip from the maximum water level of potable and utility water reservoirs.</a:t>
            </a:r>
          </a:p>
          <a:p>
            <a:pPr marL="274320" indent="-274320" algn="just" eaLnBrk="1" fontAlgn="auto" hangingPunct="1">
              <a:spcAft>
                <a:spcPts val="0"/>
              </a:spcAft>
              <a:buClr>
                <a:schemeClr val="tx1"/>
              </a:buClr>
              <a:buFont typeface="Wingdings" pitchFamily="2" charset="2"/>
              <a:buChar char="Ø"/>
              <a:defRPr/>
            </a:pPr>
            <a:endParaRPr lang="en-US" sz="1800" i="1" dirty="0">
              <a:latin typeface="Comic Sans MS" panose="030F0702030302020204" pitchFamily="66" charset="0"/>
            </a:endParaRPr>
          </a:p>
          <a:p>
            <a:pPr marL="274320" indent="-274320" algn="just" eaLnBrk="1" fontAlgn="auto" hangingPunct="1">
              <a:spcAft>
                <a:spcPts val="0"/>
              </a:spcAft>
              <a:buClr>
                <a:schemeClr val="tx1"/>
              </a:buClr>
              <a:buFont typeface="Wingdings" pitchFamily="2" charset="2"/>
              <a:buChar char="Ø"/>
              <a:defRPr/>
            </a:pPr>
            <a:r>
              <a:rPr lang="en-US" sz="1800" i="1" dirty="0">
                <a:latin typeface="Comic Sans MS" panose="030F0702030302020204" pitchFamily="66" charset="0"/>
              </a:rPr>
              <a:t>Short Range Conservation Area</a:t>
            </a:r>
          </a:p>
          <a:p>
            <a:pPr marL="0" indent="0" algn="just" eaLnBrk="1" fontAlgn="auto" hangingPunct="1">
              <a:spcAft>
                <a:spcPts val="0"/>
              </a:spcAft>
              <a:buClr>
                <a:schemeClr val="tx1"/>
              </a:buClr>
              <a:buNone/>
              <a:defRPr/>
            </a:pPr>
            <a:r>
              <a:rPr lang="tr-TR" sz="1800" i="1" dirty="0">
                <a:latin typeface="Comic Sans MS" panose="030F0702030302020204" pitchFamily="66" charset="0"/>
              </a:rPr>
              <a:t>	</a:t>
            </a:r>
            <a:r>
              <a:rPr lang="en-US" sz="1800" i="1" dirty="0">
                <a:latin typeface="Comic Sans MS" panose="030F0702030302020204" pitchFamily="66" charset="0"/>
              </a:rPr>
              <a:t>     900 m wide strip from the absolute protective field boundary.</a:t>
            </a:r>
          </a:p>
          <a:p>
            <a:pPr marL="274320" indent="-274320" algn="just" eaLnBrk="1" fontAlgn="auto" hangingPunct="1">
              <a:spcAft>
                <a:spcPts val="0"/>
              </a:spcAft>
              <a:buClr>
                <a:schemeClr val="tx1"/>
              </a:buClr>
              <a:buFont typeface="Wingdings" pitchFamily="2" charset="2"/>
              <a:buChar char="Ø"/>
              <a:defRPr/>
            </a:pPr>
            <a:endParaRPr lang="en-US" sz="1800" i="1" dirty="0">
              <a:latin typeface="Comic Sans MS" panose="030F0702030302020204" pitchFamily="66" charset="0"/>
            </a:endParaRPr>
          </a:p>
          <a:p>
            <a:pPr marL="274320" indent="-274320" algn="just" eaLnBrk="1" fontAlgn="auto" hangingPunct="1">
              <a:spcAft>
                <a:spcPts val="0"/>
              </a:spcAft>
              <a:buClr>
                <a:schemeClr val="tx1"/>
              </a:buClr>
              <a:buFont typeface="Wingdings" pitchFamily="2" charset="2"/>
              <a:buChar char="Ø"/>
              <a:defRPr/>
            </a:pPr>
            <a:r>
              <a:rPr lang="en-US" sz="1800" i="1" dirty="0">
                <a:latin typeface="Comic Sans MS" panose="030F0702030302020204" pitchFamily="66" charset="0"/>
              </a:rPr>
              <a:t>Medium Range Conservation Area</a:t>
            </a:r>
          </a:p>
          <a:p>
            <a:pPr marL="0" indent="0" algn="just" eaLnBrk="1" fontAlgn="auto" hangingPunct="1">
              <a:spcAft>
                <a:spcPts val="0"/>
              </a:spcAft>
              <a:buClr>
                <a:schemeClr val="tx1"/>
              </a:buClr>
              <a:buNone/>
              <a:defRPr/>
            </a:pPr>
            <a:r>
              <a:rPr lang="tr-TR" sz="1800" i="1" dirty="0">
                <a:latin typeface="Comic Sans MS" panose="030F0702030302020204" pitchFamily="66" charset="0"/>
              </a:rPr>
              <a:t>	</a:t>
            </a:r>
            <a:r>
              <a:rPr lang="en-US" sz="1800" i="1" dirty="0">
                <a:latin typeface="Comic Sans MS" panose="030F0702030302020204" pitchFamily="66" charset="0"/>
              </a:rPr>
              <a:t>     1 km wide strip from the short-range protected area boundary.</a:t>
            </a:r>
          </a:p>
          <a:p>
            <a:pPr marL="274320" indent="-274320" algn="just" eaLnBrk="1" fontAlgn="auto" hangingPunct="1">
              <a:spcAft>
                <a:spcPts val="0"/>
              </a:spcAft>
              <a:buClr>
                <a:schemeClr val="tx1"/>
              </a:buClr>
              <a:buFont typeface="Wingdings" pitchFamily="2" charset="2"/>
              <a:buChar char="Ø"/>
              <a:defRPr/>
            </a:pPr>
            <a:endParaRPr lang="en-US" sz="1800" i="1" dirty="0">
              <a:latin typeface="Comic Sans MS" panose="030F0702030302020204" pitchFamily="66" charset="0"/>
            </a:endParaRPr>
          </a:p>
          <a:p>
            <a:pPr marL="274320" indent="-274320" algn="just" eaLnBrk="1" fontAlgn="auto" hangingPunct="1">
              <a:spcAft>
                <a:spcPts val="0"/>
              </a:spcAft>
              <a:buClr>
                <a:schemeClr val="tx1"/>
              </a:buClr>
              <a:buFont typeface="Wingdings" pitchFamily="2" charset="2"/>
              <a:buChar char="Ø"/>
              <a:defRPr/>
            </a:pPr>
            <a:r>
              <a:rPr lang="en-US" sz="1800" i="1" dirty="0">
                <a:latin typeface="Comic Sans MS" panose="030F0702030302020204" pitchFamily="66" charset="0"/>
              </a:rPr>
              <a:t>Long Range Conservation Area</a:t>
            </a:r>
          </a:p>
          <a:p>
            <a:pPr marL="0" indent="0" algn="just" eaLnBrk="1" fontAlgn="auto" hangingPunct="1">
              <a:spcAft>
                <a:spcPts val="0"/>
              </a:spcAft>
              <a:buClr>
                <a:schemeClr val="tx1"/>
              </a:buClr>
              <a:buNone/>
              <a:defRPr/>
            </a:pPr>
            <a:r>
              <a:rPr lang="tr-TR" sz="1800" i="1" dirty="0">
                <a:latin typeface="Comic Sans MS" panose="030F0702030302020204" pitchFamily="66" charset="0"/>
              </a:rPr>
              <a:t>	</a:t>
            </a:r>
            <a:r>
              <a:rPr lang="en-US" sz="1800" i="1" dirty="0">
                <a:latin typeface="Comic Sans MS" panose="030F0702030302020204" pitchFamily="66" charset="0"/>
              </a:rPr>
              <a:t> The whole of the water collection basin outside the protection areas of the drinking and utility water reservoir defined above.</a:t>
            </a:r>
            <a:endParaRPr lang="tr-TR" sz="1800" dirty="0">
              <a:latin typeface="Comic Sans MS" panose="030F0702030302020204" pitchFamily="66" charset="0"/>
            </a:endParaRPr>
          </a:p>
        </p:txBody>
      </p:sp>
      <p:pic>
        <p:nvPicPr>
          <p:cNvPr id="5" name="Resim 4">
            <a:extLst>
              <a:ext uri="{FF2B5EF4-FFF2-40B4-BE49-F238E27FC236}">
                <a16:creationId xmlns:a16="http://schemas.microsoft.com/office/drawing/2014/main" id="{D8F779AC-3578-0615-A622-5EA852D637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47082" y="115613"/>
            <a:ext cx="459766" cy="650421"/>
          </a:xfrm>
          <a:prstGeom prst="rect">
            <a:avLst/>
          </a:prstGeom>
        </p:spPr>
      </p:pic>
      <p:pic>
        <p:nvPicPr>
          <p:cNvPr id="6" name="Resim 5">
            <a:extLst>
              <a:ext uri="{FF2B5EF4-FFF2-40B4-BE49-F238E27FC236}">
                <a16:creationId xmlns:a16="http://schemas.microsoft.com/office/drawing/2014/main" id="{250D18ED-2E33-C3BE-85A5-3CA7DA9995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92" y="115613"/>
            <a:ext cx="1335264" cy="541147"/>
          </a:xfrm>
          <a:prstGeom prst="rect">
            <a:avLst/>
          </a:prstGeom>
        </p:spPr>
      </p:pic>
      <p:pic>
        <p:nvPicPr>
          <p:cNvPr id="7" name="Resim 6">
            <a:extLst>
              <a:ext uri="{FF2B5EF4-FFF2-40B4-BE49-F238E27FC236}">
                <a16:creationId xmlns:a16="http://schemas.microsoft.com/office/drawing/2014/main" id="{06E3B312-C5D1-110A-B792-DAEC98E869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622" y="6182179"/>
            <a:ext cx="547316" cy="512313"/>
          </a:xfrm>
          <a:prstGeom prst="rect">
            <a:avLst/>
          </a:prstGeom>
        </p:spPr>
      </p:pic>
      <p:pic>
        <p:nvPicPr>
          <p:cNvPr id="8" name="Resi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81073" y="6313757"/>
            <a:ext cx="1545451" cy="324228"/>
          </a:xfrm>
          <a:prstGeom prst="rect">
            <a:avLst/>
          </a:prstGeom>
        </p:spPr>
      </p:pic>
    </p:spTree>
    <p:extLst>
      <p:ext uri="{BB962C8B-B14F-4D97-AF65-F5344CB8AC3E}">
        <p14:creationId xmlns:p14="http://schemas.microsoft.com/office/powerpoint/2010/main" val="1747226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5" name="6 İçerik Yer Tutucusu">
            <a:extLst>
              <a:ext uri="{FF2B5EF4-FFF2-40B4-BE49-F238E27FC236}">
                <a16:creationId xmlns:a16="http://schemas.microsoft.com/office/drawing/2014/main" id="{AD199071-9CF2-A7E4-F591-C53448EF92C5}"/>
              </a:ext>
            </a:extLst>
          </p:cNvPr>
          <p:cNvSpPr>
            <a:spLocks noGrp="1"/>
          </p:cNvSpPr>
          <p:nvPr>
            <p:ph idx="1"/>
          </p:nvPr>
        </p:nvSpPr>
        <p:spPr>
          <a:xfrm>
            <a:off x="594360" y="1123950"/>
            <a:ext cx="11003280" cy="4610100"/>
          </a:xfrm>
        </p:spPr>
        <p:txBody>
          <a:bodyPr/>
          <a:lstStyle/>
          <a:p>
            <a:pPr eaLnBrk="1" hangingPunct="1">
              <a:buClr>
                <a:schemeClr val="tx1"/>
              </a:buClr>
              <a:buFont typeface="Wingdings" panose="05000000000000000000" pitchFamily="2" charset="2"/>
              <a:buChar char="Ø"/>
            </a:pPr>
            <a:r>
              <a:rPr lang="en-US" altLang="tr-TR" sz="1800" i="1" dirty="0">
                <a:latin typeface="Comic Sans MS" panose="030F0702030302020204" pitchFamily="66" charset="0"/>
              </a:rPr>
              <a:t>Long Range Conservation Area</a:t>
            </a:r>
          </a:p>
          <a:p>
            <a:pPr eaLnBrk="1" hangingPunct="1">
              <a:buClr>
                <a:schemeClr val="tx1"/>
              </a:buClr>
              <a:buFont typeface="Wingdings" panose="05000000000000000000" pitchFamily="2" charset="2"/>
              <a:buChar char="Ø"/>
            </a:pPr>
            <a:endParaRPr lang="en-US" altLang="tr-TR" sz="1800" i="1" dirty="0">
              <a:latin typeface="Comic Sans MS" panose="030F0702030302020204" pitchFamily="66" charset="0"/>
            </a:endParaRPr>
          </a:p>
          <a:p>
            <a:pPr eaLnBrk="1" hangingPunct="1">
              <a:buClr>
                <a:schemeClr val="tx1"/>
              </a:buClr>
              <a:buFont typeface="Wingdings" panose="05000000000000000000" pitchFamily="2" charset="2"/>
              <a:buChar char="Ø"/>
            </a:pPr>
            <a:r>
              <a:rPr lang="en-US" altLang="tr-TR" sz="1800" i="1" dirty="0">
                <a:latin typeface="Comic Sans MS" panose="030F0702030302020204" pitchFamily="66" charset="0"/>
              </a:rPr>
              <a:t>New industrial establishments are not allowed.</a:t>
            </a:r>
          </a:p>
          <a:p>
            <a:pPr eaLnBrk="1" hangingPunct="1">
              <a:buClr>
                <a:schemeClr val="tx1"/>
              </a:buClr>
              <a:buFont typeface="Wingdings" panose="05000000000000000000" pitchFamily="2" charset="2"/>
              <a:buChar char="Ø"/>
            </a:pPr>
            <a:endParaRPr lang="en-US" altLang="tr-TR" sz="1800" i="1" dirty="0">
              <a:latin typeface="Comic Sans MS" panose="030F0702030302020204" pitchFamily="66" charset="0"/>
            </a:endParaRPr>
          </a:p>
          <a:p>
            <a:pPr eaLnBrk="1" hangingPunct="1">
              <a:buClr>
                <a:schemeClr val="tx1"/>
              </a:buClr>
              <a:buFont typeface="Wingdings" panose="05000000000000000000" pitchFamily="2" charset="2"/>
              <a:buChar char="Ø"/>
            </a:pPr>
            <a:r>
              <a:rPr lang="en-US" altLang="tr-TR" sz="1800" i="1" dirty="0">
                <a:latin typeface="Comic Sans MS" panose="030F0702030302020204" pitchFamily="66" charset="0"/>
              </a:rPr>
              <a:t>It is essential that existing facilities are removed from protected areas.</a:t>
            </a:r>
          </a:p>
          <a:p>
            <a:pPr eaLnBrk="1" hangingPunct="1">
              <a:buClr>
                <a:schemeClr val="tx1"/>
              </a:buClr>
              <a:buFont typeface="Wingdings" panose="05000000000000000000" pitchFamily="2" charset="2"/>
              <a:buChar char="Ø"/>
            </a:pPr>
            <a:endParaRPr lang="en-US" altLang="tr-TR" sz="1800" i="1" dirty="0">
              <a:latin typeface="Comic Sans MS" panose="030F0702030302020204" pitchFamily="66" charset="0"/>
            </a:endParaRPr>
          </a:p>
          <a:p>
            <a:pPr eaLnBrk="1" hangingPunct="1">
              <a:buClr>
                <a:schemeClr val="tx1"/>
              </a:buClr>
              <a:buFont typeface="Wingdings" panose="05000000000000000000" pitchFamily="2" charset="2"/>
              <a:buChar char="Ø"/>
            </a:pPr>
            <a:r>
              <a:rPr lang="en-US" altLang="tr-TR" sz="1800" i="1" dirty="0">
                <a:latin typeface="Comic Sans MS" panose="030F0702030302020204" pitchFamily="66" charset="0"/>
              </a:rPr>
              <a:t>No waste water or waste discharge can be made to all waters, running and dry streams feeding the drinking and utility water reservoirs.</a:t>
            </a:r>
            <a:endParaRPr lang="tr-TR" altLang="tr-TR" dirty="0">
              <a:latin typeface="Comic Sans MS" panose="030F0702030302020204" pitchFamily="66" charset="0"/>
            </a:endParaRPr>
          </a:p>
        </p:txBody>
      </p:sp>
      <p:pic>
        <p:nvPicPr>
          <p:cNvPr id="6" name="Resim 5">
            <a:extLst>
              <a:ext uri="{FF2B5EF4-FFF2-40B4-BE49-F238E27FC236}">
                <a16:creationId xmlns:a16="http://schemas.microsoft.com/office/drawing/2014/main" id="{D8F779AC-3578-0615-A622-5EA852D637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47082" y="115613"/>
            <a:ext cx="459766" cy="650421"/>
          </a:xfrm>
          <a:prstGeom prst="rect">
            <a:avLst/>
          </a:prstGeom>
        </p:spPr>
      </p:pic>
      <p:pic>
        <p:nvPicPr>
          <p:cNvPr id="7" name="Resim 6">
            <a:extLst>
              <a:ext uri="{FF2B5EF4-FFF2-40B4-BE49-F238E27FC236}">
                <a16:creationId xmlns:a16="http://schemas.microsoft.com/office/drawing/2014/main" id="{250D18ED-2E33-C3BE-85A5-3CA7DA9995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92" y="115613"/>
            <a:ext cx="1335264" cy="541147"/>
          </a:xfrm>
          <a:prstGeom prst="rect">
            <a:avLst/>
          </a:prstGeom>
        </p:spPr>
      </p:pic>
      <p:pic>
        <p:nvPicPr>
          <p:cNvPr id="8" name="Resim 7">
            <a:extLst>
              <a:ext uri="{FF2B5EF4-FFF2-40B4-BE49-F238E27FC236}">
                <a16:creationId xmlns:a16="http://schemas.microsoft.com/office/drawing/2014/main" id="{06E3B312-C5D1-110A-B792-DAEC98E869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622" y="6182179"/>
            <a:ext cx="547316" cy="512313"/>
          </a:xfrm>
          <a:prstGeom prst="rect">
            <a:avLst/>
          </a:prstGeom>
        </p:spPr>
      </p:pic>
      <p:pic>
        <p:nvPicPr>
          <p:cNvPr id="9" name="Resim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81073" y="6313757"/>
            <a:ext cx="1545451" cy="324228"/>
          </a:xfrm>
          <a:prstGeom prst="rect">
            <a:avLst/>
          </a:prstGeom>
        </p:spPr>
      </p:pic>
    </p:spTree>
    <p:extLst>
      <p:ext uri="{BB962C8B-B14F-4D97-AF65-F5344CB8AC3E}">
        <p14:creationId xmlns:p14="http://schemas.microsoft.com/office/powerpoint/2010/main" val="3587052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2" name="1 Başlık">
            <a:extLst>
              <a:ext uri="{FF2B5EF4-FFF2-40B4-BE49-F238E27FC236}">
                <a16:creationId xmlns:a16="http://schemas.microsoft.com/office/drawing/2014/main" id="{E3E607B7-29B8-13DF-027E-D093400204C6}"/>
              </a:ext>
            </a:extLst>
          </p:cNvPr>
          <p:cNvSpPr>
            <a:spLocks noGrp="1"/>
          </p:cNvSpPr>
          <p:nvPr>
            <p:ph type="title"/>
          </p:nvPr>
        </p:nvSpPr>
        <p:spPr>
          <a:xfrm>
            <a:off x="1981200" y="763051"/>
            <a:ext cx="8229600" cy="457200"/>
          </a:xfrm>
        </p:spPr>
        <p:txBody>
          <a:bodyPr>
            <a:normAutofit/>
          </a:bodyPr>
          <a:lstStyle/>
          <a:p>
            <a:pPr algn="ctr" eaLnBrk="1" hangingPunct="1"/>
            <a:r>
              <a:rPr lang="tr-TR" altLang="tr-TR" sz="2400" b="1" dirty="0" err="1">
                <a:solidFill>
                  <a:srgbClr val="FFFF00"/>
                </a:solidFill>
                <a:latin typeface="Lucida Console" panose="020B0609040504020204" pitchFamily="49" charset="0"/>
              </a:rPr>
              <a:t>PollutIon</a:t>
            </a:r>
            <a:r>
              <a:rPr lang="tr-TR" altLang="tr-TR" sz="2400" b="1" dirty="0">
                <a:solidFill>
                  <a:srgbClr val="FFFF00"/>
                </a:solidFill>
                <a:latin typeface="Lucida Console" panose="020B0609040504020204" pitchFamily="49" charset="0"/>
              </a:rPr>
              <a:t> </a:t>
            </a:r>
            <a:r>
              <a:rPr lang="tr-TR" altLang="tr-TR" sz="2400" b="1" dirty="0" err="1">
                <a:solidFill>
                  <a:srgbClr val="FFFF00"/>
                </a:solidFill>
                <a:latin typeface="Lucida Console" panose="020B0609040504020204" pitchFamily="49" charset="0"/>
              </a:rPr>
              <a:t>ProhIbItIons</a:t>
            </a:r>
            <a:r>
              <a:rPr lang="tr-TR" altLang="tr-TR" sz="2400" b="1" dirty="0">
                <a:solidFill>
                  <a:srgbClr val="FFFF00"/>
                </a:solidFill>
                <a:latin typeface="Lucida Console" panose="020B0609040504020204" pitchFamily="49" charset="0"/>
              </a:rPr>
              <a:t> </a:t>
            </a:r>
            <a:r>
              <a:rPr lang="tr-TR" altLang="tr-TR" sz="2400" b="1" dirty="0" err="1">
                <a:solidFill>
                  <a:srgbClr val="FFFF00"/>
                </a:solidFill>
                <a:latin typeface="Lucida Console" panose="020B0609040504020204" pitchFamily="49" charset="0"/>
              </a:rPr>
              <a:t>RegardIng</a:t>
            </a:r>
            <a:r>
              <a:rPr lang="tr-TR" altLang="tr-TR" sz="2400" b="1" dirty="0">
                <a:solidFill>
                  <a:srgbClr val="FFFF00"/>
                </a:solidFill>
                <a:latin typeface="Lucida Console" panose="020B0609040504020204" pitchFamily="49" charset="0"/>
              </a:rPr>
              <a:t> </a:t>
            </a:r>
            <a:r>
              <a:rPr lang="tr-TR" altLang="tr-TR" sz="2400" b="1" dirty="0" err="1">
                <a:solidFill>
                  <a:srgbClr val="FFFF00"/>
                </a:solidFill>
                <a:latin typeface="Lucida Console" panose="020B0609040504020204" pitchFamily="49" charset="0"/>
              </a:rPr>
              <a:t>Lakes</a:t>
            </a:r>
            <a:endParaRPr lang="tr-TR" altLang="tr-TR" sz="2400" b="1" dirty="0">
              <a:solidFill>
                <a:srgbClr val="FFFF00"/>
              </a:solidFill>
              <a:latin typeface="Lucida Console" panose="020B0609040504020204" pitchFamily="49" charset="0"/>
            </a:endParaRPr>
          </a:p>
        </p:txBody>
      </p:sp>
      <p:sp>
        <p:nvSpPr>
          <p:cNvPr id="3" name="2 İçerik Yer Tutucusu">
            <a:extLst>
              <a:ext uri="{FF2B5EF4-FFF2-40B4-BE49-F238E27FC236}">
                <a16:creationId xmlns:a16="http://schemas.microsoft.com/office/drawing/2014/main" id="{2E4AB48B-0A68-EA68-9887-AC767C064848}"/>
              </a:ext>
            </a:extLst>
          </p:cNvPr>
          <p:cNvSpPr>
            <a:spLocks noGrp="1"/>
          </p:cNvSpPr>
          <p:nvPr>
            <p:ph idx="1"/>
          </p:nvPr>
        </p:nvSpPr>
        <p:spPr>
          <a:xfrm>
            <a:off x="510540" y="1737043"/>
            <a:ext cx="11170920" cy="4389437"/>
          </a:xfrm>
        </p:spPr>
        <p:txBody>
          <a:bodyPr>
            <a:normAutofit/>
          </a:bodyPr>
          <a:lstStyle/>
          <a:p>
            <a:pPr algn="just" eaLnBrk="1" hangingPunct="1">
              <a:buClr>
                <a:schemeClr val="tx1"/>
              </a:buClr>
              <a:buFont typeface="Wingdings" panose="05000000000000000000" pitchFamily="2" charset="2"/>
              <a:buChar char="Ø"/>
            </a:pPr>
            <a:r>
              <a:rPr lang="en-US" altLang="tr-TR" sz="1800" dirty="0">
                <a:latin typeface="Comic Sans MS" panose="030F0702030302020204" pitchFamily="66" charset="0"/>
              </a:rPr>
              <a:t>Untreated domestic wastewater cannot be given to reservoirs built for purposes other than drinking and utility water supply, and to lakes and ponds used for other purposes.</a:t>
            </a:r>
          </a:p>
          <a:p>
            <a:pPr algn="just" eaLnBrk="1" hangingPunct="1">
              <a:buClr>
                <a:schemeClr val="tx1"/>
              </a:buClr>
              <a:buFont typeface="Wingdings" panose="05000000000000000000" pitchFamily="2" charset="2"/>
              <a:buChar char="Ø"/>
            </a:pPr>
            <a:endParaRPr lang="en-US" altLang="tr-TR" sz="1800" dirty="0">
              <a:latin typeface="Comic Sans MS" panose="030F0702030302020204" pitchFamily="66" charset="0"/>
            </a:endParaRPr>
          </a:p>
          <a:p>
            <a:pPr algn="just" eaLnBrk="1" hangingPunct="1">
              <a:buClr>
                <a:schemeClr val="tx1"/>
              </a:buClr>
              <a:buFont typeface="Wingdings" panose="05000000000000000000" pitchFamily="2" charset="2"/>
              <a:buChar char="Ø"/>
            </a:pPr>
            <a:r>
              <a:rPr lang="en-US" altLang="tr-TR" sz="1800" dirty="0">
                <a:latin typeface="Comic Sans MS" panose="030F0702030302020204" pitchFamily="66" charset="0"/>
              </a:rPr>
              <a:t>Existing and newly established facilities are required to carry out treatment at the advanced technology level.</a:t>
            </a:r>
          </a:p>
          <a:p>
            <a:pPr algn="just" eaLnBrk="1" hangingPunct="1">
              <a:buClr>
                <a:schemeClr val="tx1"/>
              </a:buClr>
              <a:buFont typeface="Wingdings" panose="05000000000000000000" pitchFamily="2" charset="2"/>
              <a:buChar char="Ø"/>
            </a:pPr>
            <a:endParaRPr lang="en-US" altLang="tr-TR" sz="1800" dirty="0">
              <a:latin typeface="Comic Sans MS" panose="030F0702030302020204" pitchFamily="66" charset="0"/>
            </a:endParaRPr>
          </a:p>
          <a:p>
            <a:pPr algn="just" eaLnBrk="1" hangingPunct="1">
              <a:buClr>
                <a:schemeClr val="tx1"/>
              </a:buClr>
              <a:buFont typeface="Wingdings" panose="05000000000000000000" pitchFamily="2" charset="2"/>
              <a:buChar char="Ø"/>
            </a:pPr>
            <a:r>
              <a:rPr lang="en-US" altLang="tr-TR" sz="1800" dirty="0">
                <a:latin typeface="Comic Sans MS" panose="030F0702030302020204" pitchFamily="66" charset="0"/>
              </a:rPr>
              <a:t>Especially in order to prevent eutrophication, wastewater is discharged after the third treatment plants, which purify nitrogen and phosphorus together beyond biological treatment.</a:t>
            </a:r>
            <a:endParaRPr lang="tr-TR" altLang="tr-TR" sz="1800" dirty="0">
              <a:latin typeface="Comic Sans MS" panose="030F0702030302020204" pitchFamily="66" charset="0"/>
            </a:endParaRPr>
          </a:p>
        </p:txBody>
      </p:sp>
      <p:pic>
        <p:nvPicPr>
          <p:cNvPr id="5" name="Resim 4">
            <a:extLst>
              <a:ext uri="{FF2B5EF4-FFF2-40B4-BE49-F238E27FC236}">
                <a16:creationId xmlns:a16="http://schemas.microsoft.com/office/drawing/2014/main" id="{D8F779AC-3578-0615-A622-5EA852D637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47082" y="115613"/>
            <a:ext cx="459766" cy="650421"/>
          </a:xfrm>
          <a:prstGeom prst="rect">
            <a:avLst/>
          </a:prstGeom>
        </p:spPr>
      </p:pic>
      <p:pic>
        <p:nvPicPr>
          <p:cNvPr id="6" name="Resim 5">
            <a:extLst>
              <a:ext uri="{FF2B5EF4-FFF2-40B4-BE49-F238E27FC236}">
                <a16:creationId xmlns:a16="http://schemas.microsoft.com/office/drawing/2014/main" id="{250D18ED-2E33-C3BE-85A5-3CA7DA9995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92" y="115613"/>
            <a:ext cx="1335264" cy="541147"/>
          </a:xfrm>
          <a:prstGeom prst="rect">
            <a:avLst/>
          </a:prstGeom>
        </p:spPr>
      </p:pic>
      <p:pic>
        <p:nvPicPr>
          <p:cNvPr id="7" name="Resim 6">
            <a:extLst>
              <a:ext uri="{FF2B5EF4-FFF2-40B4-BE49-F238E27FC236}">
                <a16:creationId xmlns:a16="http://schemas.microsoft.com/office/drawing/2014/main" id="{06E3B312-C5D1-110A-B792-DAEC98E869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622" y="6182179"/>
            <a:ext cx="547316" cy="512313"/>
          </a:xfrm>
          <a:prstGeom prst="rect">
            <a:avLst/>
          </a:prstGeom>
        </p:spPr>
      </p:pic>
      <p:pic>
        <p:nvPicPr>
          <p:cNvPr id="8" name="Resi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81073" y="6313757"/>
            <a:ext cx="1545451" cy="324228"/>
          </a:xfrm>
          <a:prstGeom prst="rect">
            <a:avLst/>
          </a:prstGeom>
        </p:spPr>
      </p:pic>
    </p:spTree>
    <p:extLst>
      <p:ext uri="{BB962C8B-B14F-4D97-AF65-F5344CB8AC3E}">
        <p14:creationId xmlns:p14="http://schemas.microsoft.com/office/powerpoint/2010/main" val="6998809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2" name="1 Başlık">
            <a:extLst>
              <a:ext uri="{FF2B5EF4-FFF2-40B4-BE49-F238E27FC236}">
                <a16:creationId xmlns:a16="http://schemas.microsoft.com/office/drawing/2014/main" id="{1B9185C1-2B34-7AFB-F37C-E930CACC0943}"/>
              </a:ext>
            </a:extLst>
          </p:cNvPr>
          <p:cNvSpPr>
            <a:spLocks noGrp="1"/>
          </p:cNvSpPr>
          <p:nvPr>
            <p:ph type="title"/>
          </p:nvPr>
        </p:nvSpPr>
        <p:spPr>
          <a:xfrm>
            <a:off x="1272540" y="713389"/>
            <a:ext cx="9646920" cy="457200"/>
          </a:xfrm>
        </p:spPr>
        <p:txBody>
          <a:bodyPr>
            <a:normAutofit/>
          </a:bodyPr>
          <a:lstStyle/>
          <a:p>
            <a:pPr algn="ctr" eaLnBrk="1" hangingPunct="1"/>
            <a:r>
              <a:rPr lang="tr-TR" altLang="tr-TR" sz="2400" b="1" dirty="0" err="1">
                <a:solidFill>
                  <a:srgbClr val="FFFF00"/>
                </a:solidFill>
                <a:latin typeface="Lucida Console" panose="020B0609040504020204" pitchFamily="49" charset="0"/>
              </a:rPr>
              <a:t>PollutIon</a:t>
            </a:r>
            <a:r>
              <a:rPr lang="tr-TR" altLang="tr-TR" sz="2400" b="1" dirty="0">
                <a:solidFill>
                  <a:srgbClr val="FFFF00"/>
                </a:solidFill>
                <a:latin typeface="Lucida Console" panose="020B0609040504020204" pitchFamily="49" charset="0"/>
              </a:rPr>
              <a:t> </a:t>
            </a:r>
            <a:r>
              <a:rPr lang="tr-TR" altLang="tr-TR" sz="2400" b="1" dirty="0" err="1">
                <a:solidFill>
                  <a:srgbClr val="FFFF00"/>
                </a:solidFill>
                <a:latin typeface="Lucida Console" panose="020B0609040504020204" pitchFamily="49" charset="0"/>
              </a:rPr>
              <a:t>ProhIbItIons</a:t>
            </a:r>
            <a:r>
              <a:rPr lang="tr-TR" altLang="tr-TR" sz="2400" b="1" dirty="0">
                <a:solidFill>
                  <a:srgbClr val="FFFF00"/>
                </a:solidFill>
                <a:latin typeface="Lucida Console" panose="020B0609040504020204" pitchFamily="49" charset="0"/>
              </a:rPr>
              <a:t> </a:t>
            </a:r>
            <a:r>
              <a:rPr lang="tr-TR" altLang="tr-TR" sz="2400" b="1" dirty="0" err="1">
                <a:solidFill>
                  <a:srgbClr val="FFFF00"/>
                </a:solidFill>
                <a:latin typeface="Lucida Console" panose="020B0609040504020204" pitchFamily="49" charset="0"/>
              </a:rPr>
              <a:t>RegardIng</a:t>
            </a:r>
            <a:r>
              <a:rPr lang="tr-TR" altLang="tr-TR" sz="2400" b="1" dirty="0">
                <a:solidFill>
                  <a:srgbClr val="FFFF00"/>
                </a:solidFill>
                <a:latin typeface="Lucida Console" panose="020B0609040504020204" pitchFamily="49" charset="0"/>
              </a:rPr>
              <a:t> </a:t>
            </a:r>
            <a:r>
              <a:rPr lang="tr-TR" altLang="tr-TR" sz="2400" b="1" dirty="0" err="1">
                <a:solidFill>
                  <a:srgbClr val="FFFF00"/>
                </a:solidFill>
                <a:latin typeface="Lucida Console" panose="020B0609040504020204" pitchFamily="49" charset="0"/>
              </a:rPr>
              <a:t>Groundwater</a:t>
            </a:r>
            <a:endParaRPr lang="tr-TR" altLang="tr-TR" sz="2400" b="1" dirty="0">
              <a:solidFill>
                <a:srgbClr val="FFFF00"/>
              </a:solidFill>
              <a:latin typeface="Lucida Console" panose="020B0609040504020204" pitchFamily="49" charset="0"/>
            </a:endParaRPr>
          </a:p>
        </p:txBody>
      </p:sp>
      <p:sp>
        <p:nvSpPr>
          <p:cNvPr id="3" name="2 İçerik Yer Tutucusu">
            <a:extLst>
              <a:ext uri="{FF2B5EF4-FFF2-40B4-BE49-F238E27FC236}">
                <a16:creationId xmlns:a16="http://schemas.microsoft.com/office/drawing/2014/main" id="{69456F25-C6A0-3F8A-400E-26E828A17CAA}"/>
              </a:ext>
            </a:extLst>
          </p:cNvPr>
          <p:cNvSpPr>
            <a:spLocks noGrp="1"/>
          </p:cNvSpPr>
          <p:nvPr>
            <p:ph idx="1"/>
          </p:nvPr>
        </p:nvSpPr>
        <p:spPr>
          <a:xfrm>
            <a:off x="563880" y="1426779"/>
            <a:ext cx="11064240" cy="4389437"/>
          </a:xfrm>
        </p:spPr>
        <p:txBody>
          <a:bodyPr>
            <a:noAutofit/>
          </a:bodyPr>
          <a:lstStyle/>
          <a:p>
            <a:pPr eaLnBrk="1" hangingPunct="1">
              <a:buClr>
                <a:schemeClr val="tx1"/>
              </a:buClr>
              <a:buFont typeface="Wingdings" panose="05000000000000000000" pitchFamily="2" charset="2"/>
              <a:buChar char="v"/>
            </a:pPr>
            <a:r>
              <a:rPr lang="en-US" altLang="tr-TR" sz="1800" dirty="0">
                <a:latin typeface="Comic Sans MS" panose="030F0702030302020204" pitchFamily="66" charset="0"/>
              </a:rPr>
              <a:t>Regardless of the class of groundwater, the pollutant is determined and penalty is applied in case of changes and deterioration in its quality.</a:t>
            </a:r>
          </a:p>
          <a:p>
            <a:pPr eaLnBrk="1" hangingPunct="1">
              <a:buClr>
                <a:schemeClr val="tx1"/>
              </a:buClr>
              <a:buFont typeface="Wingdings" panose="05000000000000000000" pitchFamily="2" charset="2"/>
              <a:buChar char="v"/>
            </a:pPr>
            <a:endParaRPr lang="en-US" altLang="tr-TR" sz="1800" dirty="0">
              <a:latin typeface="Comic Sans MS" panose="030F0702030302020204" pitchFamily="66" charset="0"/>
            </a:endParaRPr>
          </a:p>
          <a:p>
            <a:pPr eaLnBrk="1" hangingPunct="1">
              <a:buClr>
                <a:schemeClr val="tx1"/>
              </a:buClr>
              <a:buFont typeface="Wingdings" panose="05000000000000000000" pitchFamily="2" charset="2"/>
              <a:buChar char="v"/>
            </a:pPr>
            <a:r>
              <a:rPr lang="en-US" altLang="tr-TR" sz="1800" dirty="0">
                <a:latin typeface="Comic Sans MS" panose="030F0702030302020204" pitchFamily="66" charset="0"/>
              </a:rPr>
              <a:t>Wastes classified as STS3 and STS4 as specified in the "Communiqué on Dangerous and Harmful Substances" can be stored by fulfilling the conditions in the said communiqué.</a:t>
            </a:r>
            <a:endParaRPr lang="tr-TR" altLang="tr-TR" sz="1800" dirty="0">
              <a:latin typeface="Comic Sans MS" panose="030F0702030302020204" pitchFamily="66" charset="0"/>
            </a:endParaRPr>
          </a:p>
          <a:p>
            <a:pPr marL="0" indent="0" eaLnBrk="1" hangingPunct="1">
              <a:buClr>
                <a:schemeClr val="tx1"/>
              </a:buClr>
              <a:buNone/>
            </a:pPr>
            <a:endParaRPr lang="en-US" altLang="tr-TR" sz="1800" dirty="0">
              <a:latin typeface="Comic Sans MS" panose="030F0702030302020204" pitchFamily="66" charset="0"/>
            </a:endParaRPr>
          </a:p>
          <a:p>
            <a:pPr marL="0" indent="0" eaLnBrk="1" hangingPunct="1">
              <a:buClr>
                <a:schemeClr val="tx1"/>
              </a:buClr>
              <a:buNone/>
            </a:pPr>
            <a:r>
              <a:rPr lang="en-US" altLang="tr-TR" sz="1800" dirty="0">
                <a:latin typeface="Comic Sans MS" panose="030F0702030302020204" pitchFamily="66" charset="0"/>
              </a:rPr>
              <a:t>A) Class of "very dangerous and harmful" substances for the receiving aquatic environment (STS 4)</a:t>
            </a:r>
          </a:p>
          <a:p>
            <a:pPr marL="0" indent="0" eaLnBrk="1" hangingPunct="1">
              <a:buClr>
                <a:schemeClr val="tx1"/>
              </a:buClr>
              <a:buNone/>
            </a:pPr>
            <a:r>
              <a:rPr lang="en-US" altLang="tr-TR" sz="1800" dirty="0">
                <a:latin typeface="Comic Sans MS" panose="030F0702030302020204" pitchFamily="66" charset="0"/>
              </a:rPr>
              <a:t>B) Class of "dangerous and harmful" substances for the receiving water environment (STS 3)</a:t>
            </a:r>
          </a:p>
          <a:p>
            <a:pPr marL="0" indent="0" eaLnBrk="1" hangingPunct="1">
              <a:buClr>
                <a:schemeClr val="tx1"/>
              </a:buClr>
              <a:buNone/>
            </a:pPr>
            <a:r>
              <a:rPr lang="en-US" altLang="tr-TR" sz="1800" dirty="0">
                <a:latin typeface="Comic Sans MS" panose="030F0702030302020204" pitchFamily="66" charset="0"/>
              </a:rPr>
              <a:t>C) Class of "less hazardous and harmful" substances for the receiving aquatic environment (STS 2)</a:t>
            </a:r>
          </a:p>
          <a:p>
            <a:pPr marL="0" indent="0" eaLnBrk="1" hangingPunct="1">
              <a:buClr>
                <a:schemeClr val="tx1"/>
              </a:buClr>
              <a:buNone/>
            </a:pPr>
            <a:r>
              <a:rPr lang="en-US" altLang="tr-TR" sz="1800" dirty="0">
                <a:latin typeface="Comic Sans MS" panose="030F0702030302020204" pitchFamily="66" charset="0"/>
              </a:rPr>
              <a:t>D) Class of "non-hazardous and harmless" substances for the receiving water environment (STS 1)</a:t>
            </a:r>
          </a:p>
          <a:p>
            <a:pPr marL="0" indent="0" eaLnBrk="1" hangingPunct="1">
              <a:buClr>
                <a:schemeClr val="tx1"/>
              </a:buClr>
              <a:buNone/>
            </a:pPr>
            <a:endParaRPr lang="en-US" altLang="tr-TR" sz="1800" dirty="0">
              <a:latin typeface="Comic Sans MS" panose="030F0702030302020204" pitchFamily="66" charset="0"/>
            </a:endParaRPr>
          </a:p>
          <a:p>
            <a:pPr eaLnBrk="1" hangingPunct="1">
              <a:buClr>
                <a:schemeClr val="tx1"/>
              </a:buClr>
              <a:buFont typeface="Wingdings" panose="05000000000000000000" pitchFamily="2" charset="2"/>
              <a:buChar char="v"/>
            </a:pPr>
            <a:r>
              <a:rPr lang="en-US" altLang="tr-TR" sz="1800" dirty="0">
                <a:latin typeface="Comic Sans MS" panose="030F0702030302020204" pitchFamily="66" charset="0"/>
              </a:rPr>
              <a:t>All kinds of chemicals, production and treatment sludge and garbage digestion tanks, storage tanks of special wastes and similar materials are made with leakproof quality.</a:t>
            </a:r>
            <a:endParaRPr lang="tr-TR" altLang="tr-TR" sz="1800" dirty="0">
              <a:latin typeface="Comic Sans MS" panose="030F0702030302020204" pitchFamily="66" charset="0"/>
            </a:endParaRPr>
          </a:p>
        </p:txBody>
      </p:sp>
      <p:pic>
        <p:nvPicPr>
          <p:cNvPr id="5" name="Resim 4">
            <a:extLst>
              <a:ext uri="{FF2B5EF4-FFF2-40B4-BE49-F238E27FC236}">
                <a16:creationId xmlns:a16="http://schemas.microsoft.com/office/drawing/2014/main" id="{D8F779AC-3578-0615-A622-5EA852D637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47082" y="115613"/>
            <a:ext cx="459766" cy="650421"/>
          </a:xfrm>
          <a:prstGeom prst="rect">
            <a:avLst/>
          </a:prstGeom>
        </p:spPr>
      </p:pic>
      <p:pic>
        <p:nvPicPr>
          <p:cNvPr id="6" name="Resim 5">
            <a:extLst>
              <a:ext uri="{FF2B5EF4-FFF2-40B4-BE49-F238E27FC236}">
                <a16:creationId xmlns:a16="http://schemas.microsoft.com/office/drawing/2014/main" id="{250D18ED-2E33-C3BE-85A5-3CA7DA9995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92" y="115613"/>
            <a:ext cx="1335264" cy="541147"/>
          </a:xfrm>
          <a:prstGeom prst="rect">
            <a:avLst/>
          </a:prstGeom>
        </p:spPr>
      </p:pic>
      <p:pic>
        <p:nvPicPr>
          <p:cNvPr id="7" name="Resim 6">
            <a:extLst>
              <a:ext uri="{FF2B5EF4-FFF2-40B4-BE49-F238E27FC236}">
                <a16:creationId xmlns:a16="http://schemas.microsoft.com/office/drawing/2014/main" id="{06E3B312-C5D1-110A-B792-DAEC98E869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622" y="6182179"/>
            <a:ext cx="547316" cy="512313"/>
          </a:xfrm>
          <a:prstGeom prst="rect">
            <a:avLst/>
          </a:prstGeom>
        </p:spPr>
      </p:pic>
      <p:pic>
        <p:nvPicPr>
          <p:cNvPr id="8" name="Resi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81073" y="6313757"/>
            <a:ext cx="1545451" cy="324228"/>
          </a:xfrm>
          <a:prstGeom prst="rect">
            <a:avLst/>
          </a:prstGeom>
        </p:spPr>
      </p:pic>
    </p:spTree>
    <p:extLst>
      <p:ext uri="{BB962C8B-B14F-4D97-AF65-F5344CB8AC3E}">
        <p14:creationId xmlns:p14="http://schemas.microsoft.com/office/powerpoint/2010/main" val="28378368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2" name="1 Başlık">
            <a:extLst>
              <a:ext uri="{FF2B5EF4-FFF2-40B4-BE49-F238E27FC236}">
                <a16:creationId xmlns:a16="http://schemas.microsoft.com/office/drawing/2014/main" id="{48FF03FA-267B-B532-2077-2A51D6874CD8}"/>
              </a:ext>
            </a:extLst>
          </p:cNvPr>
          <p:cNvSpPr>
            <a:spLocks noGrp="1"/>
          </p:cNvSpPr>
          <p:nvPr>
            <p:ph type="title"/>
          </p:nvPr>
        </p:nvSpPr>
        <p:spPr>
          <a:xfrm>
            <a:off x="1981200" y="457200"/>
            <a:ext cx="8229600" cy="1143000"/>
          </a:xfrm>
        </p:spPr>
        <p:txBody>
          <a:bodyPr>
            <a:normAutofit/>
          </a:bodyPr>
          <a:lstStyle/>
          <a:p>
            <a:pPr algn="ctr" eaLnBrk="1" hangingPunct="1"/>
            <a:r>
              <a:rPr lang="tr-TR" altLang="tr-TR" sz="2400" b="1" dirty="0" err="1">
                <a:solidFill>
                  <a:srgbClr val="FFFF00"/>
                </a:solidFill>
                <a:latin typeface="Lucida Console" panose="020B0609040504020204" pitchFamily="49" charset="0"/>
              </a:rPr>
              <a:t>MarIne</a:t>
            </a:r>
            <a:r>
              <a:rPr lang="tr-TR" altLang="tr-TR" sz="2400" b="1" dirty="0">
                <a:solidFill>
                  <a:srgbClr val="FFFF00"/>
                </a:solidFill>
                <a:latin typeface="Lucida Console" panose="020B0609040504020204" pitchFamily="49" charset="0"/>
              </a:rPr>
              <a:t> </a:t>
            </a:r>
            <a:r>
              <a:rPr lang="tr-TR" altLang="tr-TR" sz="2400" b="1" dirty="0" err="1">
                <a:solidFill>
                  <a:srgbClr val="FFFF00"/>
                </a:solidFill>
                <a:latin typeface="Lucida Console" panose="020B0609040504020204" pitchFamily="49" charset="0"/>
              </a:rPr>
              <a:t>PollutIon</a:t>
            </a:r>
            <a:r>
              <a:rPr lang="tr-TR" altLang="tr-TR" sz="2400" b="1" dirty="0">
                <a:solidFill>
                  <a:srgbClr val="FFFF00"/>
                </a:solidFill>
                <a:latin typeface="Lucida Console" panose="020B0609040504020204" pitchFamily="49" charset="0"/>
              </a:rPr>
              <a:t> </a:t>
            </a:r>
            <a:r>
              <a:rPr lang="tr-TR" altLang="tr-TR" sz="2400" b="1" dirty="0" err="1">
                <a:solidFill>
                  <a:srgbClr val="FFFF00"/>
                </a:solidFill>
                <a:latin typeface="Lucida Console" panose="020B0609040504020204" pitchFamily="49" charset="0"/>
              </a:rPr>
              <a:t>ProhIbItIons</a:t>
            </a:r>
            <a:endParaRPr lang="tr-TR" altLang="tr-TR" sz="2400" b="1" dirty="0">
              <a:solidFill>
                <a:srgbClr val="FFFF00"/>
              </a:solidFill>
              <a:latin typeface="Lucida Console" panose="020B0609040504020204" pitchFamily="49" charset="0"/>
            </a:endParaRPr>
          </a:p>
        </p:txBody>
      </p:sp>
      <p:sp>
        <p:nvSpPr>
          <p:cNvPr id="3" name="2 İçerik Yer Tutucusu">
            <a:extLst>
              <a:ext uri="{FF2B5EF4-FFF2-40B4-BE49-F238E27FC236}">
                <a16:creationId xmlns:a16="http://schemas.microsoft.com/office/drawing/2014/main" id="{6AE17643-AC1E-0986-DF0B-3F1E9591F5D3}"/>
              </a:ext>
            </a:extLst>
          </p:cNvPr>
          <p:cNvSpPr>
            <a:spLocks noGrp="1"/>
          </p:cNvSpPr>
          <p:nvPr>
            <p:ph idx="1"/>
          </p:nvPr>
        </p:nvSpPr>
        <p:spPr>
          <a:xfrm>
            <a:off x="617220" y="1828483"/>
            <a:ext cx="10957560" cy="4389437"/>
          </a:xfrm>
        </p:spPr>
        <p:txBody>
          <a:bodyPr>
            <a:normAutofit/>
          </a:bodyPr>
          <a:lstStyle/>
          <a:p>
            <a:pPr marL="274320" indent="-274320" algn="just" eaLnBrk="1" fontAlgn="auto" hangingPunct="1">
              <a:spcAft>
                <a:spcPts val="0"/>
              </a:spcAft>
              <a:buClr>
                <a:schemeClr val="tx1"/>
              </a:buClr>
              <a:buFont typeface="Wingdings" pitchFamily="2" charset="2"/>
              <a:buChar char="Ø"/>
              <a:defRPr/>
            </a:pPr>
            <a:r>
              <a:rPr lang="en-US" sz="1800" dirty="0">
                <a:latin typeface="Comic Sans MS" panose="030F0702030302020204" pitchFamily="66" charset="0"/>
              </a:rPr>
              <a:t>All kinds of sea and coastal water use and discharges that cause polluting effects are completely prohibited or restricted.</a:t>
            </a:r>
          </a:p>
          <a:p>
            <a:pPr marL="274320" indent="-274320" algn="just" eaLnBrk="1" fontAlgn="auto" hangingPunct="1">
              <a:spcAft>
                <a:spcPts val="0"/>
              </a:spcAft>
              <a:buClr>
                <a:schemeClr val="tx1"/>
              </a:buClr>
              <a:buFont typeface="Wingdings" pitchFamily="2" charset="2"/>
              <a:buChar char="Ø"/>
              <a:defRPr/>
            </a:pPr>
            <a:endParaRPr lang="en-US" sz="1800" dirty="0">
              <a:latin typeface="Comic Sans MS" panose="030F0702030302020204" pitchFamily="66" charset="0"/>
            </a:endParaRPr>
          </a:p>
          <a:p>
            <a:pPr marL="274320" indent="-274320" algn="just" eaLnBrk="1" fontAlgn="auto" hangingPunct="1">
              <a:spcAft>
                <a:spcPts val="0"/>
              </a:spcAft>
              <a:buClr>
                <a:schemeClr val="tx1"/>
              </a:buClr>
              <a:buFont typeface="Wingdings" pitchFamily="2" charset="2"/>
              <a:buChar char="Ø"/>
              <a:defRPr/>
            </a:pPr>
            <a:r>
              <a:rPr lang="en-US" sz="1800" dirty="0">
                <a:latin typeface="Comic Sans MS" panose="030F0702030302020204" pitchFamily="66" charset="0"/>
              </a:rPr>
              <a:t>It is forbidden to discharge excavation residues, rubble, dredging, treatment and process residue sludge and similar residues into the sea for disposal.</a:t>
            </a:r>
          </a:p>
          <a:p>
            <a:pPr marL="274320" indent="-274320" algn="just" eaLnBrk="1" fontAlgn="auto" hangingPunct="1">
              <a:spcAft>
                <a:spcPts val="0"/>
              </a:spcAft>
              <a:buClr>
                <a:schemeClr val="tx1"/>
              </a:buClr>
              <a:buFont typeface="Wingdings" pitchFamily="2" charset="2"/>
              <a:buChar char="Ø"/>
              <a:defRPr/>
            </a:pPr>
            <a:endParaRPr lang="en-US" sz="1800" dirty="0">
              <a:latin typeface="Comic Sans MS" panose="030F0702030302020204" pitchFamily="66" charset="0"/>
            </a:endParaRPr>
          </a:p>
          <a:p>
            <a:pPr marL="274320" indent="-274320" algn="just" eaLnBrk="1" fontAlgn="auto" hangingPunct="1">
              <a:spcAft>
                <a:spcPts val="0"/>
              </a:spcAft>
              <a:buClr>
                <a:schemeClr val="tx1"/>
              </a:buClr>
              <a:buFont typeface="Wingdings" pitchFamily="2" charset="2"/>
              <a:buChar char="Ø"/>
              <a:defRPr/>
            </a:pPr>
            <a:r>
              <a:rPr lang="en-US" sz="1800" dirty="0">
                <a:latin typeface="Comic Sans MS" panose="030F0702030302020204" pitchFamily="66" charset="0"/>
              </a:rPr>
              <a:t>It is forbidden to discharge the bilge, ballast, garbage and domestic or industrial wastewaters of ships and aircrafts cruising over the seas to the seas.</a:t>
            </a:r>
            <a:endParaRPr lang="tr-TR" sz="1800" dirty="0">
              <a:latin typeface="Comic Sans MS" panose="030F0702030302020204" pitchFamily="66" charset="0"/>
            </a:endParaRPr>
          </a:p>
        </p:txBody>
      </p:sp>
      <p:pic>
        <p:nvPicPr>
          <p:cNvPr id="5" name="Resim 4">
            <a:extLst>
              <a:ext uri="{FF2B5EF4-FFF2-40B4-BE49-F238E27FC236}">
                <a16:creationId xmlns:a16="http://schemas.microsoft.com/office/drawing/2014/main" id="{D8F779AC-3578-0615-A622-5EA852D637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47082" y="115613"/>
            <a:ext cx="459766" cy="650421"/>
          </a:xfrm>
          <a:prstGeom prst="rect">
            <a:avLst/>
          </a:prstGeom>
        </p:spPr>
      </p:pic>
      <p:pic>
        <p:nvPicPr>
          <p:cNvPr id="6" name="Resim 5">
            <a:extLst>
              <a:ext uri="{FF2B5EF4-FFF2-40B4-BE49-F238E27FC236}">
                <a16:creationId xmlns:a16="http://schemas.microsoft.com/office/drawing/2014/main" id="{250D18ED-2E33-C3BE-85A5-3CA7DA9995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92" y="115613"/>
            <a:ext cx="1335264" cy="541147"/>
          </a:xfrm>
          <a:prstGeom prst="rect">
            <a:avLst/>
          </a:prstGeom>
        </p:spPr>
      </p:pic>
      <p:pic>
        <p:nvPicPr>
          <p:cNvPr id="7" name="Resim 6">
            <a:extLst>
              <a:ext uri="{FF2B5EF4-FFF2-40B4-BE49-F238E27FC236}">
                <a16:creationId xmlns:a16="http://schemas.microsoft.com/office/drawing/2014/main" id="{06E3B312-C5D1-110A-B792-DAEC98E869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622" y="6182179"/>
            <a:ext cx="547316" cy="512313"/>
          </a:xfrm>
          <a:prstGeom prst="rect">
            <a:avLst/>
          </a:prstGeom>
        </p:spPr>
      </p:pic>
      <p:pic>
        <p:nvPicPr>
          <p:cNvPr id="8" name="Resi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81073" y="6313757"/>
            <a:ext cx="1545451" cy="324228"/>
          </a:xfrm>
          <a:prstGeom prst="rect">
            <a:avLst/>
          </a:prstGeom>
        </p:spPr>
      </p:pic>
    </p:spTree>
    <p:extLst>
      <p:ext uri="{BB962C8B-B14F-4D97-AF65-F5344CB8AC3E}">
        <p14:creationId xmlns:p14="http://schemas.microsoft.com/office/powerpoint/2010/main" val="36612235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2" name="1 Başlık">
            <a:extLst>
              <a:ext uri="{FF2B5EF4-FFF2-40B4-BE49-F238E27FC236}">
                <a16:creationId xmlns:a16="http://schemas.microsoft.com/office/drawing/2014/main" id="{B042A796-EC3D-CF09-44AF-C32F1C4D0B08}"/>
              </a:ext>
            </a:extLst>
          </p:cNvPr>
          <p:cNvSpPr>
            <a:spLocks noGrp="1"/>
          </p:cNvSpPr>
          <p:nvPr>
            <p:ph type="title"/>
          </p:nvPr>
        </p:nvSpPr>
        <p:spPr>
          <a:xfrm>
            <a:off x="381525" y="567559"/>
            <a:ext cx="11387433" cy="640814"/>
          </a:xfrm>
        </p:spPr>
        <p:txBody>
          <a:bodyPr>
            <a:noAutofit/>
          </a:bodyPr>
          <a:lstStyle/>
          <a:p>
            <a:pPr algn="just" eaLnBrk="1" hangingPunct="1"/>
            <a:r>
              <a:rPr lang="tr-TR" altLang="tr-TR" sz="2000" b="1" dirty="0">
                <a:solidFill>
                  <a:srgbClr val="FFFF00"/>
                </a:solidFill>
                <a:latin typeface="Lucida Console" panose="020B0609040504020204" pitchFamily="49" charset="0"/>
              </a:rPr>
              <a:t>	</a:t>
            </a:r>
            <a:r>
              <a:rPr lang="en-US" altLang="tr-TR" sz="2000" b="1" dirty="0">
                <a:solidFill>
                  <a:srgbClr val="FFFF00"/>
                </a:solidFill>
                <a:latin typeface="Lucida Console" panose="020B0609040504020204" pitchFamily="49" charset="0"/>
              </a:rPr>
              <a:t>Sixteen sectors created while giving discharge standards for industrial wastewater</a:t>
            </a:r>
            <a:endParaRPr lang="tr-TR" altLang="tr-TR" sz="2000" b="1" dirty="0">
              <a:solidFill>
                <a:srgbClr val="FFFF00"/>
              </a:solidFill>
              <a:latin typeface="Lucida Console" panose="020B0609040504020204" pitchFamily="49" charset="0"/>
            </a:endParaRPr>
          </a:p>
        </p:txBody>
      </p:sp>
      <p:sp>
        <p:nvSpPr>
          <p:cNvPr id="3" name="2 İçerik Yer Tutucusu">
            <a:extLst>
              <a:ext uri="{FF2B5EF4-FFF2-40B4-BE49-F238E27FC236}">
                <a16:creationId xmlns:a16="http://schemas.microsoft.com/office/drawing/2014/main" id="{EADB405E-40B2-AC77-8EB8-3E7FC72FAB90}"/>
              </a:ext>
            </a:extLst>
          </p:cNvPr>
          <p:cNvSpPr>
            <a:spLocks noGrp="1"/>
          </p:cNvSpPr>
          <p:nvPr>
            <p:ph idx="1"/>
          </p:nvPr>
        </p:nvSpPr>
        <p:spPr>
          <a:xfrm>
            <a:off x="594360" y="1318732"/>
            <a:ext cx="10961764" cy="5239723"/>
          </a:xfrm>
        </p:spPr>
        <p:txBody>
          <a:bodyPr>
            <a:normAutofit fontScale="40000" lnSpcReduction="20000"/>
          </a:bodyPr>
          <a:lstStyle/>
          <a:p>
            <a:pPr marL="514350" indent="-514350" eaLnBrk="1" hangingPunct="1">
              <a:buClr>
                <a:schemeClr val="tx1"/>
              </a:buClr>
              <a:buFont typeface="Wingdings 2" panose="05020102010507070707" pitchFamily="18" charset="2"/>
              <a:buNone/>
            </a:pPr>
            <a:r>
              <a:rPr lang="en-US" altLang="tr-TR" sz="3800" dirty="0">
                <a:latin typeface="Comic Sans MS" panose="030F0702030302020204" pitchFamily="66" charset="0"/>
              </a:rPr>
              <a:t>These:</a:t>
            </a:r>
          </a:p>
          <a:p>
            <a:pPr marL="514350" indent="-514350" eaLnBrk="1" hangingPunct="1">
              <a:buClr>
                <a:schemeClr val="tx1"/>
              </a:buClr>
              <a:buFont typeface="Wingdings 2" panose="05020102010507070707" pitchFamily="18" charset="2"/>
              <a:buNone/>
            </a:pPr>
            <a:r>
              <a:rPr lang="en-US" altLang="tr-TR" sz="3800" dirty="0">
                <a:latin typeface="Comic Sans MS" panose="030F0702030302020204" pitchFamily="66" charset="0"/>
              </a:rPr>
              <a:t>1-Food industry</a:t>
            </a:r>
          </a:p>
          <a:p>
            <a:pPr marL="514350" indent="-514350" eaLnBrk="1" hangingPunct="1">
              <a:buClr>
                <a:schemeClr val="tx1"/>
              </a:buClr>
              <a:buFont typeface="Wingdings 2" panose="05020102010507070707" pitchFamily="18" charset="2"/>
              <a:buNone/>
            </a:pPr>
            <a:r>
              <a:rPr lang="en-US" altLang="tr-TR" sz="3800" dirty="0">
                <a:latin typeface="Comic Sans MS" panose="030F0702030302020204" pitchFamily="66" charset="0"/>
              </a:rPr>
              <a:t>2-Drink industry</a:t>
            </a:r>
          </a:p>
          <a:p>
            <a:pPr marL="514350" indent="-514350" eaLnBrk="1" hangingPunct="1">
              <a:buClr>
                <a:schemeClr val="tx1"/>
              </a:buClr>
              <a:buFont typeface="Wingdings 2" panose="05020102010507070707" pitchFamily="18" charset="2"/>
              <a:buNone/>
            </a:pPr>
            <a:r>
              <a:rPr lang="en-US" altLang="tr-TR" sz="3800" dirty="0">
                <a:latin typeface="Comic Sans MS" panose="030F0702030302020204" pitchFamily="66" charset="0"/>
              </a:rPr>
              <a:t>3-Mining industry</a:t>
            </a:r>
          </a:p>
          <a:p>
            <a:pPr marL="514350" indent="-514350" eaLnBrk="1" hangingPunct="1">
              <a:buClr>
                <a:schemeClr val="tx1"/>
              </a:buClr>
              <a:buFont typeface="Wingdings 2" panose="05020102010507070707" pitchFamily="18" charset="2"/>
              <a:buNone/>
            </a:pPr>
            <a:r>
              <a:rPr lang="en-US" altLang="tr-TR" sz="3800" dirty="0">
                <a:latin typeface="Comic Sans MS" panose="030F0702030302020204" pitchFamily="66" charset="0"/>
              </a:rPr>
              <a:t>4-Glass industry</a:t>
            </a:r>
          </a:p>
          <a:p>
            <a:pPr marL="514350" indent="-514350" eaLnBrk="1" hangingPunct="1">
              <a:buClr>
                <a:schemeClr val="tx1"/>
              </a:buClr>
              <a:buFont typeface="Wingdings 2" panose="05020102010507070707" pitchFamily="18" charset="2"/>
              <a:buNone/>
            </a:pPr>
            <a:r>
              <a:rPr lang="en-US" altLang="tr-TR" sz="3800" dirty="0">
                <a:latin typeface="Comic Sans MS" panose="030F0702030302020204" pitchFamily="66" charset="0"/>
              </a:rPr>
              <a:t>5-Coal preparation, processing and energy production</a:t>
            </a:r>
          </a:p>
          <a:p>
            <a:pPr marL="514350" indent="-514350" eaLnBrk="1" hangingPunct="1">
              <a:buClr>
                <a:schemeClr val="tx1"/>
              </a:buClr>
              <a:buFont typeface="Wingdings 2" panose="05020102010507070707" pitchFamily="18" charset="2"/>
              <a:buNone/>
            </a:pPr>
            <a:r>
              <a:rPr lang="en-US" altLang="tr-TR" sz="3800" dirty="0">
                <a:latin typeface="Comic Sans MS" panose="030F0702030302020204" pitchFamily="66" charset="0"/>
              </a:rPr>
              <a:t>6-Textile industry</a:t>
            </a:r>
          </a:p>
          <a:p>
            <a:pPr marL="514350" indent="-514350" eaLnBrk="1" hangingPunct="1">
              <a:buClr>
                <a:schemeClr val="tx1"/>
              </a:buClr>
              <a:buFont typeface="Wingdings 2" panose="05020102010507070707" pitchFamily="18" charset="2"/>
              <a:buNone/>
            </a:pPr>
            <a:r>
              <a:rPr lang="en-US" altLang="tr-TR" sz="3800" dirty="0">
                <a:latin typeface="Comic Sans MS" panose="030F0702030302020204" pitchFamily="66" charset="0"/>
              </a:rPr>
              <a:t>7-Petroleum industry</a:t>
            </a:r>
          </a:p>
          <a:p>
            <a:pPr marL="514350" indent="-514350" eaLnBrk="1" hangingPunct="1">
              <a:buClr>
                <a:schemeClr val="tx1"/>
              </a:buClr>
              <a:buFont typeface="Wingdings 2" panose="05020102010507070707" pitchFamily="18" charset="2"/>
              <a:buNone/>
            </a:pPr>
            <a:r>
              <a:rPr lang="en-US" altLang="tr-TR" sz="3800" dirty="0">
                <a:latin typeface="Comic Sans MS" panose="030F0702030302020204" pitchFamily="66" charset="0"/>
              </a:rPr>
              <a:t>8-Leather and leather products industry</a:t>
            </a:r>
          </a:p>
          <a:p>
            <a:pPr marL="514350" indent="-514350" eaLnBrk="1" hangingPunct="1">
              <a:buClr>
                <a:schemeClr val="tx1"/>
              </a:buClr>
              <a:buFont typeface="Wingdings 2" panose="05020102010507070707" pitchFamily="18" charset="2"/>
              <a:buNone/>
            </a:pPr>
            <a:r>
              <a:rPr lang="en-US" altLang="tr-TR" sz="3800" dirty="0">
                <a:latin typeface="Comic Sans MS" panose="030F0702030302020204" pitchFamily="66" charset="0"/>
              </a:rPr>
              <a:t>9- Cellulose paper cardboard industry</a:t>
            </a:r>
          </a:p>
          <a:p>
            <a:pPr marL="514350" indent="-514350" eaLnBrk="1" hangingPunct="1">
              <a:buClr>
                <a:schemeClr val="tx1"/>
              </a:buClr>
              <a:buFont typeface="Wingdings 2" panose="05020102010507070707" pitchFamily="18" charset="2"/>
              <a:buNone/>
            </a:pPr>
            <a:r>
              <a:rPr lang="en-US" altLang="tr-TR" sz="3800" dirty="0">
                <a:latin typeface="Comic Sans MS" panose="030F0702030302020204" pitchFamily="66" charset="0"/>
              </a:rPr>
              <a:t>10-Chemical industry</a:t>
            </a:r>
          </a:p>
          <a:p>
            <a:pPr marL="514350" indent="-514350" eaLnBrk="1" hangingPunct="1">
              <a:buClr>
                <a:schemeClr val="tx1"/>
              </a:buClr>
              <a:buFont typeface="Wingdings 2" panose="05020102010507070707" pitchFamily="18" charset="2"/>
              <a:buNone/>
            </a:pPr>
            <a:r>
              <a:rPr lang="en-US" altLang="tr-TR" sz="3800" dirty="0">
                <a:latin typeface="Comic Sans MS" panose="030F0702030302020204" pitchFamily="66" charset="0"/>
              </a:rPr>
              <a:t>11-Metal industry</a:t>
            </a:r>
          </a:p>
          <a:p>
            <a:pPr marL="514350" indent="-514350" eaLnBrk="1" hangingPunct="1">
              <a:buClr>
                <a:schemeClr val="tx1"/>
              </a:buClr>
              <a:buFont typeface="Wingdings 2" panose="05020102010507070707" pitchFamily="18" charset="2"/>
              <a:buNone/>
            </a:pPr>
            <a:r>
              <a:rPr lang="en-US" altLang="tr-TR" sz="3800" dirty="0">
                <a:latin typeface="Comic Sans MS" panose="030F0702030302020204" pitchFamily="66" charset="0"/>
              </a:rPr>
              <a:t>12-Wood products and furniture industry</a:t>
            </a:r>
          </a:p>
          <a:p>
            <a:pPr marL="514350" indent="-514350" eaLnBrk="1" hangingPunct="1">
              <a:buClr>
                <a:schemeClr val="tx1"/>
              </a:buClr>
              <a:buFont typeface="Wingdings 2" panose="05020102010507070707" pitchFamily="18" charset="2"/>
              <a:buNone/>
            </a:pPr>
            <a:r>
              <a:rPr lang="en-US" altLang="tr-TR" sz="3800" dirty="0">
                <a:latin typeface="Comic Sans MS" panose="030F0702030302020204" pitchFamily="66" charset="0"/>
              </a:rPr>
              <a:t>13-Serial machinery manufacturing, electrical machinery and equipment. spare parts industry</a:t>
            </a:r>
          </a:p>
          <a:p>
            <a:pPr marL="514350" indent="-514350" eaLnBrk="1" hangingPunct="1">
              <a:buClr>
                <a:schemeClr val="tx1"/>
              </a:buClr>
              <a:buFont typeface="Wingdings 2" panose="05020102010507070707" pitchFamily="18" charset="2"/>
              <a:buNone/>
            </a:pPr>
            <a:r>
              <a:rPr lang="en-US" altLang="tr-TR" sz="3800" dirty="0">
                <a:latin typeface="Comic Sans MS" panose="030F0702030302020204" pitchFamily="66" charset="0"/>
              </a:rPr>
              <a:t>14-Vehicle factories and repair shops</a:t>
            </a:r>
          </a:p>
          <a:p>
            <a:pPr marL="514350" indent="-514350" eaLnBrk="1" hangingPunct="1">
              <a:buClr>
                <a:schemeClr val="tx1"/>
              </a:buClr>
              <a:buFont typeface="Wingdings 2" panose="05020102010507070707" pitchFamily="18" charset="2"/>
              <a:buNone/>
            </a:pPr>
            <a:r>
              <a:rPr lang="en-US" altLang="tr-TR" sz="3800" dirty="0">
                <a:latin typeface="Comic Sans MS" panose="030F0702030302020204" pitchFamily="66" charset="0"/>
              </a:rPr>
              <a:t>15-Mixed industries</a:t>
            </a:r>
          </a:p>
          <a:p>
            <a:pPr marL="514350" indent="-514350" eaLnBrk="1" hangingPunct="1">
              <a:buClr>
                <a:schemeClr val="tx1"/>
              </a:buClr>
              <a:buFont typeface="Wingdings 2" panose="05020102010507070707" pitchFamily="18" charset="2"/>
              <a:buNone/>
            </a:pPr>
            <a:r>
              <a:rPr lang="en-US" altLang="tr-TR" sz="3800" dirty="0">
                <a:latin typeface="Comic Sans MS" panose="030F0702030302020204" pitchFamily="66" charset="0"/>
              </a:rPr>
              <a:t>16-Other facilities producing industrial waste water</a:t>
            </a:r>
            <a:endParaRPr lang="tr-TR" altLang="tr-TR" dirty="0"/>
          </a:p>
        </p:txBody>
      </p:sp>
      <p:pic>
        <p:nvPicPr>
          <p:cNvPr id="5" name="Resim 4">
            <a:extLst>
              <a:ext uri="{FF2B5EF4-FFF2-40B4-BE49-F238E27FC236}">
                <a16:creationId xmlns:a16="http://schemas.microsoft.com/office/drawing/2014/main" id="{D8F779AC-3578-0615-A622-5EA852D637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47082" y="115613"/>
            <a:ext cx="459766" cy="650421"/>
          </a:xfrm>
          <a:prstGeom prst="rect">
            <a:avLst/>
          </a:prstGeom>
        </p:spPr>
      </p:pic>
      <p:pic>
        <p:nvPicPr>
          <p:cNvPr id="6" name="Resim 5">
            <a:extLst>
              <a:ext uri="{FF2B5EF4-FFF2-40B4-BE49-F238E27FC236}">
                <a16:creationId xmlns:a16="http://schemas.microsoft.com/office/drawing/2014/main" id="{250D18ED-2E33-C3BE-85A5-3CA7DA9995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92" y="115614"/>
            <a:ext cx="1115163" cy="451946"/>
          </a:xfrm>
          <a:prstGeom prst="rect">
            <a:avLst/>
          </a:prstGeom>
        </p:spPr>
      </p:pic>
      <p:pic>
        <p:nvPicPr>
          <p:cNvPr id="7" name="Resim 6">
            <a:extLst>
              <a:ext uri="{FF2B5EF4-FFF2-40B4-BE49-F238E27FC236}">
                <a16:creationId xmlns:a16="http://schemas.microsoft.com/office/drawing/2014/main" id="{06E3B312-C5D1-110A-B792-DAEC98E869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622" y="6182179"/>
            <a:ext cx="547316" cy="512313"/>
          </a:xfrm>
          <a:prstGeom prst="rect">
            <a:avLst/>
          </a:prstGeom>
        </p:spPr>
      </p:pic>
      <p:pic>
        <p:nvPicPr>
          <p:cNvPr id="8" name="Resi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81073" y="6313757"/>
            <a:ext cx="1545451" cy="324228"/>
          </a:xfrm>
          <a:prstGeom prst="rect">
            <a:avLst/>
          </a:prstGeom>
        </p:spPr>
      </p:pic>
    </p:spTree>
    <p:extLst>
      <p:ext uri="{BB962C8B-B14F-4D97-AF65-F5344CB8AC3E}">
        <p14:creationId xmlns:p14="http://schemas.microsoft.com/office/powerpoint/2010/main" val="19309391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2" name="1 Başlık">
            <a:extLst>
              <a:ext uri="{FF2B5EF4-FFF2-40B4-BE49-F238E27FC236}">
                <a16:creationId xmlns:a16="http://schemas.microsoft.com/office/drawing/2014/main" id="{CFF8A38F-0EB1-40D2-6AA2-FB2FA45FADD2}"/>
              </a:ext>
            </a:extLst>
          </p:cNvPr>
          <p:cNvSpPr>
            <a:spLocks noGrp="1"/>
          </p:cNvSpPr>
          <p:nvPr>
            <p:ph type="title"/>
          </p:nvPr>
        </p:nvSpPr>
        <p:spPr>
          <a:xfrm>
            <a:off x="1981200" y="535918"/>
            <a:ext cx="8229600" cy="651641"/>
          </a:xfrm>
        </p:spPr>
        <p:txBody>
          <a:bodyPr>
            <a:normAutofit/>
          </a:bodyPr>
          <a:lstStyle/>
          <a:p>
            <a:pPr algn="ctr" eaLnBrk="1" hangingPunct="1"/>
            <a:r>
              <a:rPr lang="tr-TR" altLang="tr-TR" sz="2400" b="1" dirty="0" err="1">
                <a:solidFill>
                  <a:srgbClr val="FFFF00"/>
                </a:solidFill>
                <a:latin typeface="Lucida Console" panose="020B0609040504020204" pitchFamily="49" charset="0"/>
              </a:rPr>
              <a:t>Water</a:t>
            </a:r>
            <a:r>
              <a:rPr lang="tr-TR" altLang="tr-TR" sz="2400" b="1" dirty="0">
                <a:solidFill>
                  <a:srgbClr val="FFFF00"/>
                </a:solidFill>
                <a:latin typeface="Lucida Console" panose="020B0609040504020204" pitchFamily="49" charset="0"/>
              </a:rPr>
              <a:t> </a:t>
            </a:r>
            <a:r>
              <a:rPr lang="tr-TR" altLang="tr-TR" sz="2400" b="1" dirty="0" err="1">
                <a:solidFill>
                  <a:srgbClr val="FFFF00"/>
                </a:solidFill>
                <a:latin typeface="Lucida Console" panose="020B0609040504020204" pitchFamily="49" charset="0"/>
              </a:rPr>
              <a:t>PollutIon</a:t>
            </a:r>
            <a:r>
              <a:rPr lang="tr-TR" altLang="tr-TR" sz="2400" b="1" dirty="0">
                <a:solidFill>
                  <a:srgbClr val="FFFF00"/>
                </a:solidFill>
                <a:latin typeface="Lucida Console" panose="020B0609040504020204" pitchFamily="49" charset="0"/>
              </a:rPr>
              <a:t> Control </a:t>
            </a:r>
            <a:r>
              <a:rPr lang="tr-TR" altLang="tr-TR" sz="2400" b="1" dirty="0" err="1">
                <a:solidFill>
                  <a:srgbClr val="FFFF00"/>
                </a:solidFill>
                <a:latin typeface="Lucida Console" panose="020B0609040504020204" pitchFamily="49" charset="0"/>
              </a:rPr>
              <a:t>RegulatIon</a:t>
            </a:r>
            <a:endParaRPr lang="tr-TR" altLang="tr-TR" sz="2400" b="1" dirty="0">
              <a:solidFill>
                <a:srgbClr val="FFFF00"/>
              </a:solidFill>
              <a:latin typeface="Lucida Console" panose="020B0609040504020204" pitchFamily="49" charset="0"/>
            </a:endParaRPr>
          </a:p>
        </p:txBody>
      </p:sp>
      <p:sp>
        <p:nvSpPr>
          <p:cNvPr id="5" name="2 İçerik Yer Tutucusu">
            <a:extLst>
              <a:ext uri="{FF2B5EF4-FFF2-40B4-BE49-F238E27FC236}">
                <a16:creationId xmlns:a16="http://schemas.microsoft.com/office/drawing/2014/main" id="{C0581284-F388-E431-859C-8756495E4B8D}"/>
              </a:ext>
            </a:extLst>
          </p:cNvPr>
          <p:cNvSpPr>
            <a:spLocks noGrp="1"/>
          </p:cNvSpPr>
          <p:nvPr>
            <p:ph idx="1"/>
          </p:nvPr>
        </p:nvSpPr>
        <p:spPr>
          <a:xfrm>
            <a:off x="709447" y="2471847"/>
            <a:ext cx="10767849" cy="4389437"/>
          </a:xfrm>
        </p:spPr>
        <p:txBody>
          <a:bodyPr>
            <a:normAutofit/>
          </a:bodyPr>
          <a:lstStyle/>
          <a:p>
            <a:pPr marL="274320" indent="-274320" algn="just" eaLnBrk="1" fontAlgn="auto" hangingPunct="1">
              <a:spcAft>
                <a:spcPts val="0"/>
              </a:spcAft>
              <a:buClr>
                <a:schemeClr val="tx1"/>
              </a:buClr>
              <a:buFont typeface="Wingdings" pitchFamily="2" charset="2"/>
              <a:buChar char="Ø"/>
              <a:defRPr/>
            </a:pPr>
            <a:r>
              <a:rPr lang="en-US" sz="1800" dirty="0">
                <a:latin typeface="Comic Sans MS" panose="030F0702030302020204" pitchFamily="66" charset="0"/>
              </a:rPr>
              <a:t>In places where there is a sewer system, it is obligatory to connect all kinds of wastewater to the sewer network.</a:t>
            </a:r>
          </a:p>
          <a:p>
            <a:pPr marL="274320" indent="-274320" algn="just" eaLnBrk="1" fontAlgn="auto" hangingPunct="1">
              <a:spcAft>
                <a:spcPts val="0"/>
              </a:spcAft>
              <a:buClr>
                <a:schemeClr val="tx1"/>
              </a:buClr>
              <a:buFont typeface="Wingdings" pitchFamily="2" charset="2"/>
              <a:buChar char="Ø"/>
              <a:defRPr/>
            </a:pPr>
            <a:endParaRPr lang="en-US" sz="1800" dirty="0">
              <a:latin typeface="Comic Sans MS" panose="030F0702030302020204" pitchFamily="66" charset="0"/>
            </a:endParaRPr>
          </a:p>
          <a:p>
            <a:pPr marL="274320" indent="-274320" algn="just" eaLnBrk="1" fontAlgn="auto" hangingPunct="1">
              <a:spcAft>
                <a:spcPts val="0"/>
              </a:spcAft>
              <a:buClr>
                <a:schemeClr val="tx1"/>
              </a:buClr>
              <a:buFont typeface="Wingdings" pitchFamily="2" charset="2"/>
              <a:buChar char="Ø"/>
              <a:defRPr/>
            </a:pPr>
            <a:r>
              <a:rPr lang="en-US" sz="1800" dirty="0">
                <a:latin typeface="Comic Sans MS" panose="030F0702030302020204" pitchFamily="66" charset="0"/>
              </a:rPr>
              <a:t>For industrial wastewater to be directly connected to the sewer system or to be discharged by transporting it with a transport vehicle:</a:t>
            </a:r>
          </a:p>
          <a:p>
            <a:pPr marL="274320" indent="-274320" algn="just" eaLnBrk="1" fontAlgn="auto" hangingPunct="1">
              <a:spcAft>
                <a:spcPts val="0"/>
              </a:spcAft>
              <a:buClr>
                <a:schemeClr val="tx1"/>
              </a:buClr>
              <a:buFont typeface="Wingdings" pitchFamily="2" charset="2"/>
              <a:buChar char="Ø"/>
              <a:defRPr/>
            </a:pPr>
            <a:r>
              <a:rPr lang="en-US" sz="1800" dirty="0">
                <a:latin typeface="Comic Sans MS" panose="030F0702030302020204" pitchFamily="66" charset="0"/>
              </a:rPr>
              <a:t>Does not affect the operation and efficiency of the treatment plant connected to the sewage system</a:t>
            </a:r>
          </a:p>
          <a:p>
            <a:pPr marL="274320" indent="-274320" algn="just" eaLnBrk="1" fontAlgn="auto" hangingPunct="1">
              <a:spcAft>
                <a:spcPts val="0"/>
              </a:spcAft>
              <a:buClr>
                <a:schemeClr val="tx1"/>
              </a:buClr>
              <a:buFont typeface="Wingdings" pitchFamily="2" charset="2"/>
              <a:buChar char="Ø"/>
              <a:defRPr/>
            </a:pPr>
            <a:r>
              <a:rPr lang="en-US" sz="1800" dirty="0">
                <a:latin typeface="Comic Sans MS" panose="030F0702030302020204" pitchFamily="66" charset="0"/>
              </a:rPr>
              <a:t>Does not contain substances that cannot be treated in a conventional biological treatment plant</a:t>
            </a:r>
          </a:p>
          <a:p>
            <a:pPr marL="274320" indent="-274320" algn="just" eaLnBrk="1" fontAlgn="auto" hangingPunct="1">
              <a:spcAft>
                <a:spcPts val="0"/>
              </a:spcAft>
              <a:buClr>
                <a:schemeClr val="tx1"/>
              </a:buClr>
              <a:buFont typeface="Wingdings" pitchFamily="2" charset="2"/>
              <a:buChar char="Ø"/>
              <a:defRPr/>
            </a:pPr>
            <a:r>
              <a:rPr lang="en-US" sz="1800" dirty="0">
                <a:latin typeface="Comic Sans MS" panose="030F0702030302020204" pitchFamily="66" charset="0"/>
              </a:rPr>
              <a:t>It should not make it difficult to remove and use sludge and similar wastes that will occur in the waste water treatment plant.</a:t>
            </a:r>
            <a:endParaRPr lang="tr-TR" sz="1800" dirty="0">
              <a:latin typeface="Comic Sans MS" panose="030F0702030302020204" pitchFamily="66" charset="0"/>
            </a:endParaRPr>
          </a:p>
        </p:txBody>
      </p:sp>
      <p:sp>
        <p:nvSpPr>
          <p:cNvPr id="3" name="1 Başlık">
            <a:extLst>
              <a:ext uri="{FF2B5EF4-FFF2-40B4-BE49-F238E27FC236}">
                <a16:creationId xmlns:a16="http://schemas.microsoft.com/office/drawing/2014/main" id="{3DA25239-04C9-670E-2A23-86985F0F28A4}"/>
              </a:ext>
            </a:extLst>
          </p:cNvPr>
          <p:cNvSpPr txBox="1">
            <a:spLocks/>
          </p:cNvSpPr>
          <p:nvPr/>
        </p:nvSpPr>
        <p:spPr>
          <a:xfrm>
            <a:off x="927536" y="1503882"/>
            <a:ext cx="10331669" cy="65164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tr-TR" sz="2000" b="1" dirty="0">
                <a:solidFill>
                  <a:srgbClr val="FF0000"/>
                </a:solidFill>
                <a:latin typeface="Lucida Console" panose="020B0609040504020204" pitchFamily="49" charset="0"/>
              </a:rPr>
              <a:t>Principles of Waste Water Discharge</a:t>
            </a:r>
          </a:p>
          <a:p>
            <a:pPr algn="ctr"/>
            <a:r>
              <a:rPr lang="en-US" altLang="tr-TR" sz="2000" b="1" dirty="0">
                <a:solidFill>
                  <a:srgbClr val="FF0000"/>
                </a:solidFill>
                <a:latin typeface="Lucida Console" panose="020B0609040504020204" pitchFamily="49" charset="0"/>
              </a:rPr>
              <a:t>Discharge into Sewer Systems</a:t>
            </a:r>
            <a:endParaRPr lang="tr-TR" altLang="tr-TR" sz="2000" b="1" dirty="0">
              <a:solidFill>
                <a:srgbClr val="FF0000"/>
              </a:solidFill>
              <a:latin typeface="Lucida Console" panose="020B0609040504020204" pitchFamily="49" charset="0"/>
            </a:endParaRPr>
          </a:p>
        </p:txBody>
      </p:sp>
      <p:pic>
        <p:nvPicPr>
          <p:cNvPr id="6" name="Resim 5">
            <a:extLst>
              <a:ext uri="{FF2B5EF4-FFF2-40B4-BE49-F238E27FC236}">
                <a16:creationId xmlns:a16="http://schemas.microsoft.com/office/drawing/2014/main" id="{D8F779AC-3578-0615-A622-5EA852D637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47082" y="115613"/>
            <a:ext cx="459766" cy="650421"/>
          </a:xfrm>
          <a:prstGeom prst="rect">
            <a:avLst/>
          </a:prstGeom>
        </p:spPr>
      </p:pic>
      <p:pic>
        <p:nvPicPr>
          <p:cNvPr id="7" name="Resim 6">
            <a:extLst>
              <a:ext uri="{FF2B5EF4-FFF2-40B4-BE49-F238E27FC236}">
                <a16:creationId xmlns:a16="http://schemas.microsoft.com/office/drawing/2014/main" id="{250D18ED-2E33-C3BE-85A5-3CA7DA9995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92" y="115613"/>
            <a:ext cx="1335264" cy="541147"/>
          </a:xfrm>
          <a:prstGeom prst="rect">
            <a:avLst/>
          </a:prstGeom>
        </p:spPr>
      </p:pic>
      <p:pic>
        <p:nvPicPr>
          <p:cNvPr id="8" name="Resim 7">
            <a:extLst>
              <a:ext uri="{FF2B5EF4-FFF2-40B4-BE49-F238E27FC236}">
                <a16:creationId xmlns:a16="http://schemas.microsoft.com/office/drawing/2014/main" id="{06E3B312-C5D1-110A-B792-DAEC98E869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622" y="6182179"/>
            <a:ext cx="547316" cy="512313"/>
          </a:xfrm>
          <a:prstGeom prst="rect">
            <a:avLst/>
          </a:prstGeom>
        </p:spPr>
      </p:pic>
      <p:pic>
        <p:nvPicPr>
          <p:cNvPr id="9" name="Resim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81073" y="6313757"/>
            <a:ext cx="1545451" cy="324228"/>
          </a:xfrm>
          <a:prstGeom prst="rect">
            <a:avLst/>
          </a:prstGeom>
        </p:spPr>
      </p:pic>
    </p:spTree>
    <p:extLst>
      <p:ext uri="{BB962C8B-B14F-4D97-AF65-F5344CB8AC3E}">
        <p14:creationId xmlns:p14="http://schemas.microsoft.com/office/powerpoint/2010/main" val="33424986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2" name="1 Başlık">
            <a:extLst>
              <a:ext uri="{FF2B5EF4-FFF2-40B4-BE49-F238E27FC236}">
                <a16:creationId xmlns:a16="http://schemas.microsoft.com/office/drawing/2014/main" id="{61995112-D900-DC19-BFFC-D6DD69198F8D}"/>
              </a:ext>
            </a:extLst>
          </p:cNvPr>
          <p:cNvSpPr>
            <a:spLocks noGrp="1"/>
          </p:cNvSpPr>
          <p:nvPr>
            <p:ph type="title"/>
          </p:nvPr>
        </p:nvSpPr>
        <p:spPr>
          <a:xfrm>
            <a:off x="532085" y="967580"/>
            <a:ext cx="11127829" cy="782391"/>
          </a:xfrm>
        </p:spPr>
        <p:txBody>
          <a:bodyPr>
            <a:normAutofit fontScale="90000"/>
          </a:bodyPr>
          <a:lstStyle/>
          <a:p>
            <a:pPr algn="ctr" eaLnBrk="1" hangingPunct="1"/>
            <a:r>
              <a:rPr lang="tr-TR" altLang="tr-TR" sz="2400" b="1" dirty="0" err="1">
                <a:solidFill>
                  <a:srgbClr val="FFFF00"/>
                </a:solidFill>
                <a:latin typeface="Lucida Console" panose="020B0609040504020204" pitchFamily="49" charset="0"/>
              </a:rPr>
              <a:t>DIscharge</a:t>
            </a:r>
            <a:r>
              <a:rPr lang="tr-TR" altLang="tr-TR" sz="2400" b="1" dirty="0">
                <a:solidFill>
                  <a:srgbClr val="FFFF00"/>
                </a:solidFill>
                <a:latin typeface="Lucida Console" panose="020B0609040504020204" pitchFamily="49" charset="0"/>
              </a:rPr>
              <a:t> </a:t>
            </a:r>
            <a:r>
              <a:rPr lang="tr-TR" altLang="tr-TR" sz="2400" b="1" dirty="0" err="1">
                <a:solidFill>
                  <a:srgbClr val="FFFF00"/>
                </a:solidFill>
                <a:latin typeface="Lucida Console" panose="020B0609040504020204" pitchFamily="49" charset="0"/>
              </a:rPr>
              <a:t>PrIncIples</a:t>
            </a:r>
            <a:r>
              <a:rPr lang="tr-TR" altLang="tr-TR" sz="2400" b="1" dirty="0">
                <a:solidFill>
                  <a:srgbClr val="FFFF00"/>
                </a:solidFill>
                <a:latin typeface="Lucida Console" panose="020B0609040504020204" pitchFamily="49" charset="0"/>
              </a:rPr>
              <a:t> of </a:t>
            </a:r>
            <a:r>
              <a:rPr lang="tr-TR" altLang="tr-TR" sz="2400" b="1" dirty="0" err="1">
                <a:solidFill>
                  <a:srgbClr val="FFFF00"/>
                </a:solidFill>
                <a:latin typeface="Lucida Console" panose="020B0609040504020204" pitchFamily="49" charset="0"/>
              </a:rPr>
              <a:t>Wastewater</a:t>
            </a:r>
            <a:r>
              <a:rPr lang="tr-TR" altLang="tr-TR" sz="2400" b="1" dirty="0">
                <a:solidFill>
                  <a:srgbClr val="FFFF00"/>
                </a:solidFill>
                <a:latin typeface="Lucida Console" panose="020B0609040504020204" pitchFamily="49" charset="0"/>
              </a:rPr>
              <a:t/>
            </a:r>
            <a:br>
              <a:rPr lang="tr-TR" altLang="tr-TR" sz="2400" b="1" dirty="0">
                <a:solidFill>
                  <a:srgbClr val="FFFF00"/>
                </a:solidFill>
                <a:latin typeface="Lucida Console" panose="020B0609040504020204" pitchFamily="49" charset="0"/>
              </a:rPr>
            </a:br>
            <a:r>
              <a:rPr lang="tr-TR" altLang="tr-TR" sz="2400" b="1" dirty="0">
                <a:solidFill>
                  <a:srgbClr val="FFFF00"/>
                </a:solidFill>
                <a:latin typeface="Lucida Console" panose="020B0609040504020204" pitchFamily="49" charset="0"/>
              </a:rPr>
              <a:t/>
            </a:r>
            <a:br>
              <a:rPr lang="tr-TR" altLang="tr-TR" sz="2400" b="1" dirty="0">
                <a:solidFill>
                  <a:srgbClr val="FFFF00"/>
                </a:solidFill>
                <a:latin typeface="Lucida Console" panose="020B0609040504020204" pitchFamily="49" charset="0"/>
              </a:rPr>
            </a:br>
            <a:r>
              <a:rPr lang="en-US" altLang="tr-TR" sz="2400" b="1" dirty="0">
                <a:solidFill>
                  <a:srgbClr val="00FFFF"/>
                </a:solidFill>
                <a:latin typeface="Lucida Console" panose="020B0609040504020204" pitchFamily="49" charset="0"/>
              </a:rPr>
              <a:t>Principles of Discharge into Receiving Water Environment</a:t>
            </a:r>
            <a:endParaRPr lang="tr-TR" altLang="tr-TR" sz="2400" dirty="0">
              <a:solidFill>
                <a:srgbClr val="00FFFF"/>
              </a:solidFill>
              <a:latin typeface="Lucida Console" panose="020B0609040504020204" pitchFamily="49" charset="0"/>
            </a:endParaRPr>
          </a:p>
        </p:txBody>
      </p:sp>
      <p:sp>
        <p:nvSpPr>
          <p:cNvPr id="3" name="2 İçerik Yer Tutucusu">
            <a:extLst>
              <a:ext uri="{FF2B5EF4-FFF2-40B4-BE49-F238E27FC236}">
                <a16:creationId xmlns:a16="http://schemas.microsoft.com/office/drawing/2014/main" id="{E0822C9D-1787-408A-8651-88AF445BD112}"/>
              </a:ext>
            </a:extLst>
          </p:cNvPr>
          <p:cNvSpPr>
            <a:spLocks noGrp="1"/>
          </p:cNvSpPr>
          <p:nvPr>
            <p:ph idx="1"/>
          </p:nvPr>
        </p:nvSpPr>
        <p:spPr>
          <a:xfrm>
            <a:off x="532085" y="2597315"/>
            <a:ext cx="10809889" cy="4389437"/>
          </a:xfrm>
        </p:spPr>
        <p:txBody>
          <a:bodyPr>
            <a:normAutofit/>
          </a:bodyPr>
          <a:lstStyle/>
          <a:p>
            <a:pPr algn="just" eaLnBrk="1" hangingPunct="1">
              <a:lnSpc>
                <a:spcPct val="90000"/>
              </a:lnSpc>
              <a:buClr>
                <a:schemeClr val="tx1"/>
              </a:buClr>
              <a:buFont typeface="Wingdings" panose="05000000000000000000" pitchFamily="2" charset="2"/>
              <a:buChar char="v"/>
            </a:pPr>
            <a:r>
              <a:rPr lang="en-US" altLang="tr-TR" sz="1800" dirty="0">
                <a:latin typeface="Comic Sans MS" panose="030F0702030302020204" pitchFamily="66" charset="0"/>
              </a:rPr>
              <a:t>For wastewater sources that discharge directly to the receiving environment, a treatment plant should be built and they should be treated.</a:t>
            </a:r>
          </a:p>
          <a:p>
            <a:pPr algn="just" eaLnBrk="1" hangingPunct="1">
              <a:lnSpc>
                <a:spcPct val="90000"/>
              </a:lnSpc>
              <a:buClr>
                <a:schemeClr val="tx1"/>
              </a:buClr>
              <a:buFont typeface="Wingdings" panose="05000000000000000000" pitchFamily="2" charset="2"/>
              <a:buChar char="v"/>
            </a:pPr>
            <a:endParaRPr lang="en-US" altLang="tr-TR" sz="1800" dirty="0">
              <a:latin typeface="Comic Sans MS" panose="030F0702030302020204" pitchFamily="66" charset="0"/>
            </a:endParaRPr>
          </a:p>
          <a:p>
            <a:pPr algn="just" eaLnBrk="1" hangingPunct="1">
              <a:lnSpc>
                <a:spcPct val="90000"/>
              </a:lnSpc>
              <a:buClr>
                <a:schemeClr val="tx1"/>
              </a:buClr>
              <a:buFont typeface="Wingdings" panose="05000000000000000000" pitchFamily="2" charset="2"/>
              <a:buChar char="v"/>
            </a:pPr>
            <a:r>
              <a:rPr lang="en-US" altLang="tr-TR" sz="1800" dirty="0">
                <a:latin typeface="Comic Sans MS" panose="030F0702030302020204" pitchFamily="66" charset="0"/>
              </a:rPr>
              <a:t>It is forbidden to dilute wastewater with rain water or slightly polluted water in order to ensure discharge standards.</a:t>
            </a:r>
          </a:p>
          <a:p>
            <a:pPr algn="just" eaLnBrk="1" hangingPunct="1">
              <a:lnSpc>
                <a:spcPct val="90000"/>
              </a:lnSpc>
              <a:buClr>
                <a:schemeClr val="tx1"/>
              </a:buClr>
              <a:buFont typeface="Wingdings" panose="05000000000000000000" pitchFamily="2" charset="2"/>
              <a:buChar char="v"/>
            </a:pPr>
            <a:endParaRPr lang="en-US" altLang="tr-TR" sz="1800" dirty="0">
              <a:latin typeface="Comic Sans MS" panose="030F0702030302020204" pitchFamily="66" charset="0"/>
            </a:endParaRPr>
          </a:p>
          <a:p>
            <a:pPr algn="just" eaLnBrk="1" hangingPunct="1">
              <a:lnSpc>
                <a:spcPct val="90000"/>
              </a:lnSpc>
              <a:buClr>
                <a:schemeClr val="tx1"/>
              </a:buClr>
              <a:buFont typeface="Wingdings" panose="05000000000000000000" pitchFamily="2" charset="2"/>
              <a:buChar char="v"/>
            </a:pPr>
            <a:r>
              <a:rPr lang="en-US" altLang="tr-TR" sz="1800" dirty="0">
                <a:latin typeface="Comic Sans MS" panose="030F0702030302020204" pitchFamily="66" charset="0"/>
              </a:rPr>
              <a:t>It is forbidden to discharge all kinds of solid wastes and residues, treatment sludge and septic tank sludge into receiving water environments.</a:t>
            </a:r>
            <a:endParaRPr lang="tr-TR" altLang="tr-TR" sz="1800" dirty="0">
              <a:latin typeface="Comic Sans MS" panose="030F0702030302020204" pitchFamily="66" charset="0"/>
            </a:endParaRPr>
          </a:p>
        </p:txBody>
      </p:sp>
      <p:pic>
        <p:nvPicPr>
          <p:cNvPr id="5" name="Resim 4">
            <a:extLst>
              <a:ext uri="{FF2B5EF4-FFF2-40B4-BE49-F238E27FC236}">
                <a16:creationId xmlns:a16="http://schemas.microsoft.com/office/drawing/2014/main" id="{D8F779AC-3578-0615-A622-5EA852D637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47082" y="115613"/>
            <a:ext cx="459766" cy="650421"/>
          </a:xfrm>
          <a:prstGeom prst="rect">
            <a:avLst/>
          </a:prstGeom>
        </p:spPr>
      </p:pic>
      <p:pic>
        <p:nvPicPr>
          <p:cNvPr id="6" name="Resim 5">
            <a:extLst>
              <a:ext uri="{FF2B5EF4-FFF2-40B4-BE49-F238E27FC236}">
                <a16:creationId xmlns:a16="http://schemas.microsoft.com/office/drawing/2014/main" id="{250D18ED-2E33-C3BE-85A5-3CA7DA9995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92" y="115613"/>
            <a:ext cx="1335264" cy="541147"/>
          </a:xfrm>
          <a:prstGeom prst="rect">
            <a:avLst/>
          </a:prstGeom>
        </p:spPr>
      </p:pic>
      <p:pic>
        <p:nvPicPr>
          <p:cNvPr id="7" name="Resim 6">
            <a:extLst>
              <a:ext uri="{FF2B5EF4-FFF2-40B4-BE49-F238E27FC236}">
                <a16:creationId xmlns:a16="http://schemas.microsoft.com/office/drawing/2014/main" id="{06E3B312-C5D1-110A-B792-DAEC98E869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622" y="6182179"/>
            <a:ext cx="547316" cy="512313"/>
          </a:xfrm>
          <a:prstGeom prst="rect">
            <a:avLst/>
          </a:prstGeom>
        </p:spPr>
      </p:pic>
      <p:pic>
        <p:nvPicPr>
          <p:cNvPr id="8" name="Resi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81073" y="6313757"/>
            <a:ext cx="1545451" cy="324228"/>
          </a:xfrm>
          <a:prstGeom prst="rect">
            <a:avLst/>
          </a:prstGeom>
        </p:spPr>
      </p:pic>
    </p:spTree>
    <p:extLst>
      <p:ext uri="{BB962C8B-B14F-4D97-AF65-F5344CB8AC3E}">
        <p14:creationId xmlns:p14="http://schemas.microsoft.com/office/powerpoint/2010/main" val="38030305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2" name="1 Başlık">
            <a:extLst>
              <a:ext uri="{FF2B5EF4-FFF2-40B4-BE49-F238E27FC236}">
                <a16:creationId xmlns:a16="http://schemas.microsoft.com/office/drawing/2014/main" id="{D90F73EF-6A68-0CDF-155C-28072A33BEA3}"/>
              </a:ext>
            </a:extLst>
          </p:cNvPr>
          <p:cNvSpPr>
            <a:spLocks noGrp="1"/>
          </p:cNvSpPr>
          <p:nvPr>
            <p:ph type="title"/>
          </p:nvPr>
        </p:nvSpPr>
        <p:spPr>
          <a:xfrm>
            <a:off x="2280745" y="891381"/>
            <a:ext cx="8187558" cy="1143000"/>
          </a:xfrm>
        </p:spPr>
        <p:txBody>
          <a:bodyPr>
            <a:normAutofit/>
          </a:bodyPr>
          <a:lstStyle/>
          <a:p>
            <a:pPr algn="ctr" eaLnBrk="1" hangingPunct="1"/>
            <a:r>
              <a:rPr lang="en-US" altLang="tr-TR" sz="2400" b="1" dirty="0">
                <a:solidFill>
                  <a:srgbClr val="00FFFF"/>
                </a:solidFill>
                <a:latin typeface="Lucida Console" panose="020B0609040504020204" pitchFamily="49" charset="0"/>
              </a:rPr>
              <a:t>Discharge to Receiving Water Environments by Deep Sea Discharges</a:t>
            </a:r>
            <a:endParaRPr lang="tr-TR" altLang="tr-TR" sz="2400" dirty="0">
              <a:solidFill>
                <a:srgbClr val="00FFFF"/>
              </a:solidFill>
              <a:latin typeface="Lucida Console" panose="020B0609040504020204" pitchFamily="49" charset="0"/>
            </a:endParaRPr>
          </a:p>
        </p:txBody>
      </p:sp>
      <p:sp>
        <p:nvSpPr>
          <p:cNvPr id="3" name="2 İçerik Yer Tutucusu">
            <a:extLst>
              <a:ext uri="{FF2B5EF4-FFF2-40B4-BE49-F238E27FC236}">
                <a16:creationId xmlns:a16="http://schemas.microsoft.com/office/drawing/2014/main" id="{406FA93D-8686-E72F-3B03-4D498C8EC361}"/>
              </a:ext>
            </a:extLst>
          </p:cNvPr>
          <p:cNvSpPr>
            <a:spLocks noGrp="1"/>
          </p:cNvSpPr>
          <p:nvPr>
            <p:ph idx="1"/>
          </p:nvPr>
        </p:nvSpPr>
        <p:spPr>
          <a:xfrm>
            <a:off x="475593" y="2468563"/>
            <a:ext cx="11240814" cy="4389437"/>
          </a:xfrm>
        </p:spPr>
        <p:txBody>
          <a:bodyPr>
            <a:normAutofit/>
          </a:bodyPr>
          <a:lstStyle/>
          <a:p>
            <a:pPr algn="just" eaLnBrk="1" hangingPunct="1">
              <a:lnSpc>
                <a:spcPct val="90000"/>
              </a:lnSpc>
              <a:buClr>
                <a:schemeClr val="tx1"/>
              </a:buClr>
              <a:buFont typeface="Wingdings" panose="05000000000000000000" pitchFamily="2" charset="2"/>
              <a:buChar char="Ø"/>
            </a:pPr>
            <a:r>
              <a:rPr lang="en-US" altLang="tr-TR" sz="1800" dirty="0">
                <a:latin typeface="Comic Sans MS" panose="030F0702030302020204" pitchFamily="66" charset="0"/>
              </a:rPr>
              <a:t>For coastal settlements and industries located in coastal areas, the use of wastewater, cooling waters with deep sea discharge is allowed if the result of detailed engineering studies that provide sufficient dilution capacity in the vicinity of the receiver is allowed.</a:t>
            </a:r>
          </a:p>
          <a:p>
            <a:pPr algn="just" eaLnBrk="1" hangingPunct="1">
              <a:lnSpc>
                <a:spcPct val="90000"/>
              </a:lnSpc>
              <a:buClr>
                <a:schemeClr val="tx1"/>
              </a:buClr>
              <a:buFont typeface="Wingdings" panose="05000000000000000000" pitchFamily="2" charset="2"/>
              <a:buChar char="Ø"/>
            </a:pPr>
            <a:endParaRPr lang="en-US" altLang="tr-TR" sz="1800" dirty="0">
              <a:latin typeface="Comic Sans MS" panose="030F0702030302020204" pitchFamily="66" charset="0"/>
            </a:endParaRPr>
          </a:p>
          <a:p>
            <a:pPr algn="just" eaLnBrk="1" hangingPunct="1">
              <a:lnSpc>
                <a:spcPct val="90000"/>
              </a:lnSpc>
              <a:buClr>
                <a:schemeClr val="tx1"/>
              </a:buClr>
              <a:buFont typeface="Wingdings" panose="05000000000000000000" pitchFamily="2" charset="2"/>
              <a:buChar char="Ø"/>
            </a:pPr>
            <a:r>
              <a:rPr lang="en-US" altLang="tr-TR" sz="1800" dirty="0">
                <a:latin typeface="Comic Sans MS" panose="030F0702030302020204" pitchFamily="66" charset="0"/>
              </a:rPr>
              <a:t>It is allowed if it is proven by the EIA study that the discharge will not disturb the ecological balances in the receiving environment, and that heavy metals, nutrients and products specified in the "Communiqué on Dangerous and Harmful Substances" will not accumulate.</a:t>
            </a:r>
            <a:endParaRPr lang="tr-TR" altLang="tr-TR" sz="1800" dirty="0">
              <a:latin typeface="Comic Sans MS" panose="030F0702030302020204" pitchFamily="66" charset="0"/>
            </a:endParaRPr>
          </a:p>
        </p:txBody>
      </p:sp>
      <p:pic>
        <p:nvPicPr>
          <p:cNvPr id="5" name="Resim 4">
            <a:extLst>
              <a:ext uri="{FF2B5EF4-FFF2-40B4-BE49-F238E27FC236}">
                <a16:creationId xmlns:a16="http://schemas.microsoft.com/office/drawing/2014/main" id="{D8F779AC-3578-0615-A622-5EA852D637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47082" y="115613"/>
            <a:ext cx="459766" cy="650421"/>
          </a:xfrm>
          <a:prstGeom prst="rect">
            <a:avLst/>
          </a:prstGeom>
        </p:spPr>
      </p:pic>
      <p:pic>
        <p:nvPicPr>
          <p:cNvPr id="6" name="Resim 5">
            <a:extLst>
              <a:ext uri="{FF2B5EF4-FFF2-40B4-BE49-F238E27FC236}">
                <a16:creationId xmlns:a16="http://schemas.microsoft.com/office/drawing/2014/main" id="{250D18ED-2E33-C3BE-85A5-3CA7DA9995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92" y="115613"/>
            <a:ext cx="1335264" cy="541147"/>
          </a:xfrm>
          <a:prstGeom prst="rect">
            <a:avLst/>
          </a:prstGeom>
        </p:spPr>
      </p:pic>
      <p:pic>
        <p:nvPicPr>
          <p:cNvPr id="7" name="Resim 6">
            <a:extLst>
              <a:ext uri="{FF2B5EF4-FFF2-40B4-BE49-F238E27FC236}">
                <a16:creationId xmlns:a16="http://schemas.microsoft.com/office/drawing/2014/main" id="{06E3B312-C5D1-110A-B792-DAEC98E869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622" y="6182179"/>
            <a:ext cx="547316" cy="512313"/>
          </a:xfrm>
          <a:prstGeom prst="rect">
            <a:avLst/>
          </a:prstGeom>
        </p:spPr>
      </p:pic>
      <p:pic>
        <p:nvPicPr>
          <p:cNvPr id="8" name="Resi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81073" y="6313757"/>
            <a:ext cx="1545451" cy="324228"/>
          </a:xfrm>
          <a:prstGeom prst="rect">
            <a:avLst/>
          </a:prstGeom>
        </p:spPr>
      </p:pic>
    </p:spTree>
    <p:extLst>
      <p:ext uri="{BB962C8B-B14F-4D97-AF65-F5344CB8AC3E}">
        <p14:creationId xmlns:p14="http://schemas.microsoft.com/office/powerpoint/2010/main" val="695835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2" name="1 Başlık">
            <a:extLst>
              <a:ext uri="{FF2B5EF4-FFF2-40B4-BE49-F238E27FC236}">
                <a16:creationId xmlns:a16="http://schemas.microsoft.com/office/drawing/2014/main" id="{EC4EB43E-908E-E20C-4926-C9B0BBCBFC20}"/>
              </a:ext>
            </a:extLst>
          </p:cNvPr>
          <p:cNvSpPr>
            <a:spLocks noGrp="1"/>
          </p:cNvSpPr>
          <p:nvPr>
            <p:ph type="title"/>
          </p:nvPr>
        </p:nvSpPr>
        <p:spPr>
          <a:xfrm>
            <a:off x="457200" y="865105"/>
            <a:ext cx="11177752" cy="662152"/>
          </a:xfrm>
        </p:spPr>
        <p:txBody>
          <a:bodyPr>
            <a:normAutofit fontScale="90000"/>
          </a:bodyPr>
          <a:lstStyle/>
          <a:p>
            <a:pPr algn="ctr" eaLnBrk="1" hangingPunct="1"/>
            <a:r>
              <a:rPr lang="tr-TR" altLang="tr-TR" sz="2400" b="1" dirty="0" err="1">
                <a:solidFill>
                  <a:srgbClr val="FFFF00"/>
                </a:solidFill>
                <a:latin typeface="Lucida Console" panose="020B0609040504020204" pitchFamily="49" charset="0"/>
              </a:rPr>
              <a:t>DIscharge</a:t>
            </a:r>
            <a:r>
              <a:rPr lang="tr-TR" altLang="tr-TR" sz="2400" b="1" dirty="0">
                <a:solidFill>
                  <a:srgbClr val="FFFF00"/>
                </a:solidFill>
                <a:latin typeface="Lucida Console" panose="020B0609040504020204" pitchFamily="49" charset="0"/>
              </a:rPr>
              <a:t> </a:t>
            </a:r>
            <a:r>
              <a:rPr lang="tr-TR" altLang="tr-TR" sz="2400" b="1" dirty="0" err="1">
                <a:solidFill>
                  <a:srgbClr val="FFFF00"/>
                </a:solidFill>
                <a:latin typeface="Lucida Console" panose="020B0609040504020204" pitchFamily="49" charset="0"/>
              </a:rPr>
              <a:t>PermIt</a:t>
            </a:r>
            <a:r>
              <a:rPr lang="tr-TR" altLang="tr-TR" sz="2400" b="1" dirty="0">
                <a:solidFill>
                  <a:srgbClr val="FFFF00"/>
                </a:solidFill>
                <a:latin typeface="Lucida Console" panose="020B0609040504020204" pitchFamily="49" charset="0"/>
              </a:rPr>
              <a:t> </a:t>
            </a:r>
            <a:r>
              <a:rPr lang="tr-TR" altLang="tr-TR" sz="2400" b="1" dirty="0" err="1">
                <a:solidFill>
                  <a:srgbClr val="FFFF00"/>
                </a:solidFill>
                <a:latin typeface="Lucida Console" panose="020B0609040504020204" pitchFamily="49" charset="0"/>
              </a:rPr>
              <a:t>PrIncIples</a:t>
            </a:r>
            <a:r>
              <a:rPr lang="tr-TR" altLang="tr-TR" sz="2400" b="1" dirty="0">
                <a:solidFill>
                  <a:srgbClr val="FFFF00"/>
                </a:solidFill>
                <a:latin typeface="Lucida Console" panose="020B0609040504020204" pitchFamily="49" charset="0"/>
              </a:rPr>
              <a:t/>
            </a:r>
            <a:br>
              <a:rPr lang="tr-TR" altLang="tr-TR" sz="2400" b="1" dirty="0">
                <a:solidFill>
                  <a:srgbClr val="FFFF00"/>
                </a:solidFill>
                <a:latin typeface="Lucida Console" panose="020B0609040504020204" pitchFamily="49" charset="0"/>
              </a:rPr>
            </a:br>
            <a:r>
              <a:rPr lang="tr-TR" altLang="tr-TR" sz="2400" b="1" dirty="0">
                <a:solidFill>
                  <a:srgbClr val="FFFF00"/>
                </a:solidFill>
                <a:latin typeface="Lucida Console" panose="020B0609040504020204" pitchFamily="49" charset="0"/>
              </a:rPr>
              <a:t/>
            </a:r>
            <a:br>
              <a:rPr lang="tr-TR" altLang="tr-TR" sz="2400" b="1" dirty="0">
                <a:solidFill>
                  <a:srgbClr val="FFFF00"/>
                </a:solidFill>
                <a:latin typeface="Lucida Console" panose="020B0609040504020204" pitchFamily="49" charset="0"/>
              </a:rPr>
            </a:br>
            <a:r>
              <a:rPr lang="en-US" altLang="tr-TR" sz="2400" b="1" dirty="0">
                <a:solidFill>
                  <a:srgbClr val="00FFFF"/>
                </a:solidFill>
                <a:latin typeface="Lucida Console" panose="020B0609040504020204" pitchFamily="49" charset="0"/>
              </a:rPr>
              <a:t>Wastewater Discharge Permit to Recipient Water Environment</a:t>
            </a:r>
            <a:endParaRPr lang="tr-TR" altLang="tr-TR" sz="2400" b="1" dirty="0">
              <a:solidFill>
                <a:srgbClr val="00FFFF"/>
              </a:solidFill>
              <a:latin typeface="Lucida Console" panose="020B0609040504020204" pitchFamily="49" charset="0"/>
            </a:endParaRPr>
          </a:p>
        </p:txBody>
      </p:sp>
      <p:sp>
        <p:nvSpPr>
          <p:cNvPr id="3" name="2 İçerik Yer Tutucusu">
            <a:extLst>
              <a:ext uri="{FF2B5EF4-FFF2-40B4-BE49-F238E27FC236}">
                <a16:creationId xmlns:a16="http://schemas.microsoft.com/office/drawing/2014/main" id="{68F86075-CFB2-3329-BDB9-0E87C513B967}"/>
              </a:ext>
            </a:extLst>
          </p:cNvPr>
          <p:cNvSpPr>
            <a:spLocks noGrp="1"/>
          </p:cNvSpPr>
          <p:nvPr>
            <p:ph idx="1"/>
          </p:nvPr>
        </p:nvSpPr>
        <p:spPr>
          <a:xfrm>
            <a:off x="457200" y="1935163"/>
            <a:ext cx="11177752" cy="4389437"/>
          </a:xfrm>
        </p:spPr>
        <p:txBody>
          <a:bodyPr>
            <a:normAutofit/>
          </a:bodyPr>
          <a:lstStyle/>
          <a:p>
            <a:pPr algn="just" eaLnBrk="1" hangingPunct="1">
              <a:buClr>
                <a:schemeClr val="tx1"/>
              </a:buClr>
              <a:buFont typeface="Wingdings" panose="05000000000000000000" pitchFamily="2" charset="2"/>
              <a:buChar char="Ø"/>
            </a:pPr>
            <a:r>
              <a:rPr lang="en-US" altLang="tr-TR" sz="1800" dirty="0">
                <a:latin typeface="Comic Sans MS" panose="030F0702030302020204" pitchFamily="66" charset="0"/>
              </a:rPr>
              <a:t>"Discharge Permit" must be obtained for the direct discharge of all kinds of domestic and industrial wastewater into receiving water environments.</a:t>
            </a:r>
          </a:p>
          <a:p>
            <a:pPr algn="just" eaLnBrk="1" hangingPunct="1">
              <a:buClr>
                <a:schemeClr val="tx1"/>
              </a:buClr>
              <a:buFont typeface="Wingdings" panose="05000000000000000000" pitchFamily="2" charset="2"/>
              <a:buChar char="Ø"/>
            </a:pPr>
            <a:endParaRPr lang="en-US" altLang="tr-TR" sz="1800" dirty="0">
              <a:latin typeface="Comic Sans MS" panose="030F0702030302020204" pitchFamily="66" charset="0"/>
            </a:endParaRPr>
          </a:p>
          <a:p>
            <a:pPr algn="just" eaLnBrk="1" hangingPunct="1">
              <a:buClr>
                <a:schemeClr val="tx1"/>
              </a:buClr>
              <a:buFont typeface="Wingdings" panose="05000000000000000000" pitchFamily="2" charset="2"/>
              <a:buChar char="Ø"/>
            </a:pPr>
            <a:r>
              <a:rPr lang="en-US" altLang="tr-TR" sz="1800" dirty="0">
                <a:latin typeface="Comic Sans MS" panose="030F0702030302020204" pitchFamily="66" charset="0"/>
              </a:rPr>
              <a:t>For the discharge permit, in line with the decisions and opinions to be taken by the Local Environmental Boards, the Metropolitan Municipalities within the boundaries of the Metropolitan Municipality and the highest civil authority of the locality outside are authorized.</a:t>
            </a:r>
          </a:p>
          <a:p>
            <a:pPr algn="just" eaLnBrk="1" hangingPunct="1">
              <a:buClr>
                <a:schemeClr val="tx1"/>
              </a:buClr>
              <a:buFont typeface="Wingdings" panose="05000000000000000000" pitchFamily="2" charset="2"/>
              <a:buChar char="Ø"/>
            </a:pPr>
            <a:endParaRPr lang="en-US" altLang="tr-TR" sz="1800" dirty="0">
              <a:latin typeface="Comic Sans MS" panose="030F0702030302020204" pitchFamily="66" charset="0"/>
            </a:endParaRPr>
          </a:p>
          <a:p>
            <a:pPr algn="just" eaLnBrk="1" hangingPunct="1">
              <a:buClr>
                <a:schemeClr val="tx1"/>
              </a:buClr>
              <a:buFont typeface="Wingdings" panose="05000000000000000000" pitchFamily="2" charset="2"/>
              <a:buChar char="Ø"/>
            </a:pPr>
            <a:r>
              <a:rPr lang="en-US" altLang="tr-TR" sz="1800" dirty="0">
                <a:latin typeface="Comic Sans MS" panose="030F0702030302020204" pitchFamily="66" charset="0"/>
              </a:rPr>
              <a:t>The permission given by the administration for wastewater discharge is valid for 3 years.</a:t>
            </a:r>
            <a:endParaRPr lang="tr-TR" altLang="tr-TR" sz="1800" dirty="0">
              <a:latin typeface="Comic Sans MS" panose="030F0702030302020204" pitchFamily="66" charset="0"/>
            </a:endParaRPr>
          </a:p>
        </p:txBody>
      </p:sp>
      <p:pic>
        <p:nvPicPr>
          <p:cNvPr id="5" name="Resim 4">
            <a:extLst>
              <a:ext uri="{FF2B5EF4-FFF2-40B4-BE49-F238E27FC236}">
                <a16:creationId xmlns:a16="http://schemas.microsoft.com/office/drawing/2014/main" id="{D8F779AC-3578-0615-A622-5EA852D637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47082" y="115613"/>
            <a:ext cx="459766" cy="650421"/>
          </a:xfrm>
          <a:prstGeom prst="rect">
            <a:avLst/>
          </a:prstGeom>
        </p:spPr>
      </p:pic>
      <p:pic>
        <p:nvPicPr>
          <p:cNvPr id="6" name="Resim 5">
            <a:extLst>
              <a:ext uri="{FF2B5EF4-FFF2-40B4-BE49-F238E27FC236}">
                <a16:creationId xmlns:a16="http://schemas.microsoft.com/office/drawing/2014/main" id="{250D18ED-2E33-C3BE-85A5-3CA7DA9995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92" y="115613"/>
            <a:ext cx="1335264" cy="541147"/>
          </a:xfrm>
          <a:prstGeom prst="rect">
            <a:avLst/>
          </a:prstGeom>
        </p:spPr>
      </p:pic>
      <p:pic>
        <p:nvPicPr>
          <p:cNvPr id="7" name="Resim 6">
            <a:extLst>
              <a:ext uri="{FF2B5EF4-FFF2-40B4-BE49-F238E27FC236}">
                <a16:creationId xmlns:a16="http://schemas.microsoft.com/office/drawing/2014/main" id="{06E3B312-C5D1-110A-B792-DAEC98E869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622" y="6182179"/>
            <a:ext cx="547316" cy="512313"/>
          </a:xfrm>
          <a:prstGeom prst="rect">
            <a:avLst/>
          </a:prstGeom>
        </p:spPr>
      </p:pic>
      <p:pic>
        <p:nvPicPr>
          <p:cNvPr id="8" name="Resi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81073" y="6313757"/>
            <a:ext cx="1545451" cy="324228"/>
          </a:xfrm>
          <a:prstGeom prst="rect">
            <a:avLst/>
          </a:prstGeom>
        </p:spPr>
      </p:pic>
    </p:spTree>
    <p:extLst>
      <p:ext uri="{BB962C8B-B14F-4D97-AF65-F5344CB8AC3E}">
        <p14:creationId xmlns:p14="http://schemas.microsoft.com/office/powerpoint/2010/main" val="40622181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2" name="1 Başlık">
            <a:extLst>
              <a:ext uri="{FF2B5EF4-FFF2-40B4-BE49-F238E27FC236}">
                <a16:creationId xmlns:a16="http://schemas.microsoft.com/office/drawing/2014/main" id="{8999C782-B830-945E-9F3E-EED1DB6453A9}"/>
              </a:ext>
            </a:extLst>
          </p:cNvPr>
          <p:cNvSpPr>
            <a:spLocks noGrp="1"/>
          </p:cNvSpPr>
          <p:nvPr>
            <p:ph type="title"/>
          </p:nvPr>
        </p:nvSpPr>
        <p:spPr>
          <a:xfrm>
            <a:off x="861848" y="967581"/>
            <a:ext cx="10468303" cy="457200"/>
          </a:xfrm>
        </p:spPr>
        <p:txBody>
          <a:bodyPr>
            <a:normAutofit/>
          </a:bodyPr>
          <a:lstStyle/>
          <a:p>
            <a:pPr algn="ctr" eaLnBrk="1" hangingPunct="1"/>
            <a:r>
              <a:rPr lang="en-US" altLang="tr-TR" sz="2400" b="1" dirty="0">
                <a:solidFill>
                  <a:srgbClr val="00FFFF"/>
                </a:solidFill>
                <a:latin typeface="Lucida Console" panose="020B0609040504020204" pitchFamily="49" charset="0"/>
              </a:rPr>
              <a:t>Limitation or Withdrawal of Discharge Permit</a:t>
            </a:r>
            <a:endParaRPr lang="tr-TR" altLang="tr-TR" sz="2400" b="1" dirty="0">
              <a:solidFill>
                <a:srgbClr val="00FFFF"/>
              </a:solidFill>
              <a:latin typeface="Lucida Console" panose="020B0609040504020204" pitchFamily="49" charset="0"/>
            </a:endParaRPr>
          </a:p>
        </p:txBody>
      </p:sp>
      <p:sp>
        <p:nvSpPr>
          <p:cNvPr id="3" name="2 İçerik Yer Tutucusu">
            <a:extLst>
              <a:ext uri="{FF2B5EF4-FFF2-40B4-BE49-F238E27FC236}">
                <a16:creationId xmlns:a16="http://schemas.microsoft.com/office/drawing/2014/main" id="{84E841FE-FD07-8A55-159D-C9458B7FBF41}"/>
              </a:ext>
            </a:extLst>
          </p:cNvPr>
          <p:cNvSpPr>
            <a:spLocks noGrp="1"/>
          </p:cNvSpPr>
          <p:nvPr>
            <p:ph idx="1"/>
          </p:nvPr>
        </p:nvSpPr>
        <p:spPr>
          <a:xfrm>
            <a:off x="457200" y="1935163"/>
            <a:ext cx="11098924" cy="4389437"/>
          </a:xfrm>
        </p:spPr>
        <p:txBody>
          <a:bodyPr/>
          <a:lstStyle/>
          <a:p>
            <a:pPr algn="just" eaLnBrk="1" hangingPunct="1">
              <a:buClr>
                <a:schemeClr val="tx1"/>
              </a:buClr>
              <a:buFont typeface="Wingdings" panose="05000000000000000000" pitchFamily="2" charset="2"/>
              <a:buChar char="Ø"/>
            </a:pPr>
            <a:r>
              <a:rPr lang="en-US" altLang="tr-TR" sz="1800" dirty="0">
                <a:latin typeface="Comic Sans MS" panose="030F0702030302020204" pitchFamily="66" charset="0"/>
              </a:rPr>
              <a:t>The discharge permit is restricted or withdrawn when it is determined that the receiving water environment has adverse effects on the current or future use purposes based on the permitted use of the discharge.</a:t>
            </a:r>
          </a:p>
          <a:p>
            <a:pPr algn="just" eaLnBrk="1" hangingPunct="1">
              <a:buClr>
                <a:schemeClr val="tx1"/>
              </a:buClr>
              <a:buFont typeface="Wingdings" panose="05000000000000000000" pitchFamily="2" charset="2"/>
              <a:buChar char="Ø"/>
            </a:pPr>
            <a:endParaRPr lang="en-US" altLang="tr-TR" sz="1800" dirty="0">
              <a:latin typeface="Comic Sans MS" panose="030F0702030302020204" pitchFamily="66" charset="0"/>
            </a:endParaRPr>
          </a:p>
          <a:p>
            <a:pPr algn="just" eaLnBrk="1" hangingPunct="1">
              <a:buClr>
                <a:schemeClr val="tx1"/>
              </a:buClr>
              <a:buFont typeface="Wingdings" panose="05000000000000000000" pitchFamily="2" charset="2"/>
              <a:buChar char="Ø"/>
            </a:pPr>
            <a:endParaRPr lang="en-US" altLang="tr-TR" sz="1800" dirty="0">
              <a:latin typeface="Comic Sans MS" panose="030F0702030302020204" pitchFamily="66" charset="0"/>
            </a:endParaRPr>
          </a:p>
          <a:p>
            <a:pPr algn="just" eaLnBrk="1" hangingPunct="1">
              <a:buClr>
                <a:schemeClr val="tx1"/>
              </a:buClr>
              <a:buFont typeface="Wingdings" panose="05000000000000000000" pitchFamily="2" charset="2"/>
              <a:buChar char="Ø"/>
            </a:pPr>
            <a:r>
              <a:rPr lang="en-US" altLang="tr-TR" sz="1800" dirty="0">
                <a:latin typeface="Comic Sans MS" panose="030F0702030302020204" pitchFamily="66" charset="0"/>
              </a:rPr>
              <a:t>If the discharge is not done in accordance with the provisions set by the Administration while the wastewater discharge permit is issued, the discharge permit is restricted or withdrawn.</a:t>
            </a:r>
            <a:endParaRPr lang="tr-TR" altLang="tr-TR" dirty="0"/>
          </a:p>
        </p:txBody>
      </p:sp>
      <p:pic>
        <p:nvPicPr>
          <p:cNvPr id="5" name="Resim 4">
            <a:extLst>
              <a:ext uri="{FF2B5EF4-FFF2-40B4-BE49-F238E27FC236}">
                <a16:creationId xmlns:a16="http://schemas.microsoft.com/office/drawing/2014/main" id="{D8F779AC-3578-0615-A622-5EA852D637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47082" y="115613"/>
            <a:ext cx="459766" cy="650421"/>
          </a:xfrm>
          <a:prstGeom prst="rect">
            <a:avLst/>
          </a:prstGeom>
        </p:spPr>
      </p:pic>
      <p:pic>
        <p:nvPicPr>
          <p:cNvPr id="6" name="Resim 5">
            <a:extLst>
              <a:ext uri="{FF2B5EF4-FFF2-40B4-BE49-F238E27FC236}">
                <a16:creationId xmlns:a16="http://schemas.microsoft.com/office/drawing/2014/main" id="{250D18ED-2E33-C3BE-85A5-3CA7DA9995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92" y="115613"/>
            <a:ext cx="1335264" cy="541147"/>
          </a:xfrm>
          <a:prstGeom prst="rect">
            <a:avLst/>
          </a:prstGeom>
        </p:spPr>
      </p:pic>
      <p:pic>
        <p:nvPicPr>
          <p:cNvPr id="7" name="Resim 6">
            <a:extLst>
              <a:ext uri="{FF2B5EF4-FFF2-40B4-BE49-F238E27FC236}">
                <a16:creationId xmlns:a16="http://schemas.microsoft.com/office/drawing/2014/main" id="{06E3B312-C5D1-110A-B792-DAEC98E869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622" y="6182179"/>
            <a:ext cx="547316" cy="512313"/>
          </a:xfrm>
          <a:prstGeom prst="rect">
            <a:avLst/>
          </a:prstGeom>
        </p:spPr>
      </p:pic>
      <p:pic>
        <p:nvPicPr>
          <p:cNvPr id="8" name="Resi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81073" y="6313757"/>
            <a:ext cx="1545451" cy="324228"/>
          </a:xfrm>
          <a:prstGeom prst="rect">
            <a:avLst/>
          </a:prstGeom>
        </p:spPr>
      </p:pic>
    </p:spTree>
    <p:extLst>
      <p:ext uri="{BB962C8B-B14F-4D97-AF65-F5344CB8AC3E}">
        <p14:creationId xmlns:p14="http://schemas.microsoft.com/office/powerpoint/2010/main" val="564906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2" name="1 Başlık">
            <a:extLst>
              <a:ext uri="{FF2B5EF4-FFF2-40B4-BE49-F238E27FC236}">
                <a16:creationId xmlns:a16="http://schemas.microsoft.com/office/drawing/2014/main" id="{3984C19F-65AE-5DD0-111E-5BF9BBE8F816}"/>
              </a:ext>
            </a:extLst>
          </p:cNvPr>
          <p:cNvSpPr>
            <a:spLocks noGrp="1"/>
          </p:cNvSpPr>
          <p:nvPr>
            <p:ph type="title"/>
          </p:nvPr>
        </p:nvSpPr>
        <p:spPr>
          <a:xfrm>
            <a:off x="1981200" y="857250"/>
            <a:ext cx="8229600" cy="457200"/>
          </a:xfrm>
        </p:spPr>
        <p:txBody>
          <a:bodyPr>
            <a:normAutofit fontScale="90000"/>
          </a:bodyPr>
          <a:lstStyle/>
          <a:p>
            <a:pPr algn="ctr" eaLnBrk="1" hangingPunct="1"/>
            <a:r>
              <a:rPr lang="en-US" altLang="tr-TR" sz="2400" b="1" dirty="0">
                <a:solidFill>
                  <a:srgbClr val="00FFFF"/>
                </a:solidFill>
                <a:latin typeface="Lucida Console" panose="020B0609040504020204" pitchFamily="49" charset="0"/>
              </a:rPr>
              <a:t>Wastewater Connection Permit and Certificate</a:t>
            </a:r>
            <a:endParaRPr lang="tr-TR" altLang="tr-TR" sz="2400" b="1" dirty="0">
              <a:solidFill>
                <a:srgbClr val="00FFFF"/>
              </a:solidFill>
              <a:latin typeface="Lucida Console" panose="020B0609040504020204" pitchFamily="49" charset="0"/>
            </a:endParaRPr>
          </a:p>
        </p:txBody>
      </p:sp>
      <p:sp>
        <p:nvSpPr>
          <p:cNvPr id="3" name="2 İçerik Yer Tutucusu">
            <a:extLst>
              <a:ext uri="{FF2B5EF4-FFF2-40B4-BE49-F238E27FC236}">
                <a16:creationId xmlns:a16="http://schemas.microsoft.com/office/drawing/2014/main" id="{6E2FAA79-7B1C-4B38-BC9A-ECBC5EEB05A8}"/>
              </a:ext>
            </a:extLst>
          </p:cNvPr>
          <p:cNvSpPr>
            <a:spLocks noGrp="1"/>
          </p:cNvSpPr>
          <p:nvPr>
            <p:ph idx="1"/>
          </p:nvPr>
        </p:nvSpPr>
        <p:spPr>
          <a:xfrm>
            <a:off x="457200" y="1714500"/>
            <a:ext cx="11051628" cy="4610100"/>
          </a:xfrm>
        </p:spPr>
        <p:txBody>
          <a:bodyPr>
            <a:normAutofit/>
          </a:bodyPr>
          <a:lstStyle/>
          <a:p>
            <a:pPr marL="274320" indent="-274320" algn="just" eaLnBrk="1" fontAlgn="auto" hangingPunct="1">
              <a:spcAft>
                <a:spcPts val="0"/>
              </a:spcAft>
              <a:buClr>
                <a:schemeClr val="tx1"/>
              </a:buClr>
              <a:buFont typeface="Wingdings" pitchFamily="2" charset="2"/>
              <a:buChar char="v"/>
              <a:defRPr/>
            </a:pPr>
            <a:r>
              <a:rPr lang="en-US" sz="1800" dirty="0">
                <a:latin typeface="Comic Sans MS" panose="030F0702030302020204" pitchFamily="66" charset="0"/>
              </a:rPr>
              <a:t>The ability to connect the waste water of parcels, institutions, establishments and businesses in a city and/or industrial zone to waste water infrastructure facilities is subject to the waste water connection permit to be given by the waste water infrastructure facilities management.</a:t>
            </a:r>
          </a:p>
          <a:p>
            <a:pPr marL="274320" indent="-274320" algn="just" eaLnBrk="1" fontAlgn="auto" hangingPunct="1">
              <a:spcAft>
                <a:spcPts val="0"/>
              </a:spcAft>
              <a:buClr>
                <a:schemeClr val="tx1"/>
              </a:buClr>
              <a:buFont typeface="Wingdings" pitchFamily="2" charset="2"/>
              <a:buChar char="v"/>
              <a:defRPr/>
            </a:pPr>
            <a:endParaRPr lang="en-US" sz="1800" dirty="0">
              <a:latin typeface="Comic Sans MS" panose="030F0702030302020204" pitchFamily="66" charset="0"/>
            </a:endParaRPr>
          </a:p>
          <a:p>
            <a:pPr marL="274320" indent="-274320" algn="just" eaLnBrk="1" fontAlgn="auto" hangingPunct="1">
              <a:spcAft>
                <a:spcPts val="0"/>
              </a:spcAft>
              <a:buClr>
                <a:schemeClr val="tx1"/>
              </a:buClr>
              <a:buFont typeface="Wingdings" pitchFamily="2" charset="2"/>
              <a:buChar char="v"/>
              <a:defRPr/>
            </a:pPr>
            <a:r>
              <a:rPr lang="en-US" sz="1800" dirty="0">
                <a:latin typeface="Comic Sans MS" panose="030F0702030302020204" pitchFamily="66" charset="0"/>
              </a:rPr>
              <a:t>In order for industrial wastewater to be accepted into wastewater infrastructure facilities, it must comply with the standard values given in Table 25.</a:t>
            </a:r>
          </a:p>
          <a:p>
            <a:pPr marL="274320" indent="-274320" algn="just" eaLnBrk="1" fontAlgn="auto" hangingPunct="1">
              <a:spcAft>
                <a:spcPts val="0"/>
              </a:spcAft>
              <a:buClr>
                <a:schemeClr val="tx1"/>
              </a:buClr>
              <a:buFont typeface="Wingdings" pitchFamily="2" charset="2"/>
              <a:buChar char="v"/>
              <a:defRPr/>
            </a:pPr>
            <a:endParaRPr lang="en-US" sz="1800" dirty="0">
              <a:latin typeface="Comic Sans MS" panose="030F0702030302020204" pitchFamily="66" charset="0"/>
            </a:endParaRPr>
          </a:p>
          <a:p>
            <a:pPr marL="274320" indent="-274320" algn="just" eaLnBrk="1" fontAlgn="auto" hangingPunct="1">
              <a:spcAft>
                <a:spcPts val="0"/>
              </a:spcAft>
              <a:buClr>
                <a:schemeClr val="tx1"/>
              </a:buClr>
              <a:buFont typeface="Wingdings" pitchFamily="2" charset="2"/>
              <a:buChar char="v"/>
              <a:defRPr/>
            </a:pPr>
            <a:r>
              <a:rPr lang="en-US" sz="1800" dirty="0">
                <a:latin typeface="Comic Sans MS" panose="030F0702030302020204" pitchFamily="66" charset="0"/>
              </a:rPr>
              <a:t>Facilities that do not have direct connections to infrastructure facilities due to the characteristics of wastewater are obliged to establish and operate a pre-treatment plant.</a:t>
            </a:r>
            <a:endParaRPr lang="tr-TR" sz="1800" dirty="0">
              <a:latin typeface="Comic Sans MS" panose="030F0702030302020204" pitchFamily="66" charset="0"/>
            </a:endParaRPr>
          </a:p>
        </p:txBody>
      </p:sp>
      <p:pic>
        <p:nvPicPr>
          <p:cNvPr id="5" name="Resim 4">
            <a:extLst>
              <a:ext uri="{FF2B5EF4-FFF2-40B4-BE49-F238E27FC236}">
                <a16:creationId xmlns:a16="http://schemas.microsoft.com/office/drawing/2014/main" id="{D8F779AC-3578-0615-A622-5EA852D637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47082" y="115613"/>
            <a:ext cx="459766" cy="650421"/>
          </a:xfrm>
          <a:prstGeom prst="rect">
            <a:avLst/>
          </a:prstGeom>
        </p:spPr>
      </p:pic>
      <p:pic>
        <p:nvPicPr>
          <p:cNvPr id="6" name="Resim 5">
            <a:extLst>
              <a:ext uri="{FF2B5EF4-FFF2-40B4-BE49-F238E27FC236}">
                <a16:creationId xmlns:a16="http://schemas.microsoft.com/office/drawing/2014/main" id="{250D18ED-2E33-C3BE-85A5-3CA7DA9995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92" y="115613"/>
            <a:ext cx="1335264" cy="541147"/>
          </a:xfrm>
          <a:prstGeom prst="rect">
            <a:avLst/>
          </a:prstGeom>
        </p:spPr>
      </p:pic>
      <p:pic>
        <p:nvPicPr>
          <p:cNvPr id="7" name="Resim 6">
            <a:extLst>
              <a:ext uri="{FF2B5EF4-FFF2-40B4-BE49-F238E27FC236}">
                <a16:creationId xmlns:a16="http://schemas.microsoft.com/office/drawing/2014/main" id="{06E3B312-C5D1-110A-B792-DAEC98E869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622" y="6182179"/>
            <a:ext cx="547316" cy="512313"/>
          </a:xfrm>
          <a:prstGeom prst="rect">
            <a:avLst/>
          </a:prstGeom>
        </p:spPr>
      </p:pic>
      <p:pic>
        <p:nvPicPr>
          <p:cNvPr id="8" name="Resi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81073" y="6313757"/>
            <a:ext cx="1545451" cy="324228"/>
          </a:xfrm>
          <a:prstGeom prst="rect">
            <a:avLst/>
          </a:prstGeom>
        </p:spPr>
      </p:pic>
    </p:spTree>
    <p:extLst>
      <p:ext uri="{BB962C8B-B14F-4D97-AF65-F5344CB8AC3E}">
        <p14:creationId xmlns:p14="http://schemas.microsoft.com/office/powerpoint/2010/main" val="3676975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2" name="1 Başlık">
            <a:extLst>
              <a:ext uri="{FF2B5EF4-FFF2-40B4-BE49-F238E27FC236}">
                <a16:creationId xmlns:a16="http://schemas.microsoft.com/office/drawing/2014/main" id="{38352B19-E478-FDD4-B0E2-5039FEABA0AF}"/>
              </a:ext>
            </a:extLst>
          </p:cNvPr>
          <p:cNvSpPr>
            <a:spLocks noGrp="1"/>
          </p:cNvSpPr>
          <p:nvPr>
            <p:ph type="title"/>
          </p:nvPr>
        </p:nvSpPr>
        <p:spPr>
          <a:xfrm>
            <a:off x="1981200" y="1087821"/>
            <a:ext cx="8229600" cy="457201"/>
          </a:xfrm>
        </p:spPr>
        <p:txBody>
          <a:bodyPr>
            <a:normAutofit/>
          </a:bodyPr>
          <a:lstStyle/>
          <a:p>
            <a:pPr algn="ctr" eaLnBrk="1" hangingPunct="1"/>
            <a:r>
              <a:rPr lang="en-US" altLang="tr-TR" sz="2400" b="1" dirty="0">
                <a:solidFill>
                  <a:srgbClr val="00FFFF"/>
                </a:solidFill>
                <a:latin typeface="Lucida Console" panose="020B0609040504020204" pitchFamily="49" charset="0"/>
              </a:rPr>
              <a:t>Connection Restrictions to the Sewer System</a:t>
            </a:r>
            <a:endParaRPr lang="tr-TR" altLang="tr-TR" sz="2400" b="1" dirty="0">
              <a:solidFill>
                <a:srgbClr val="00FFFF"/>
              </a:solidFill>
              <a:latin typeface="Lucida Console" panose="020B0609040504020204" pitchFamily="49" charset="0"/>
            </a:endParaRPr>
          </a:p>
        </p:txBody>
      </p:sp>
      <p:sp>
        <p:nvSpPr>
          <p:cNvPr id="3" name="2 İçerik Yer Tutucusu">
            <a:extLst>
              <a:ext uri="{FF2B5EF4-FFF2-40B4-BE49-F238E27FC236}">
                <a16:creationId xmlns:a16="http://schemas.microsoft.com/office/drawing/2014/main" id="{0FCACE91-EABA-8CA2-79F7-6D26C7DA450A}"/>
              </a:ext>
            </a:extLst>
          </p:cNvPr>
          <p:cNvSpPr>
            <a:spLocks noGrp="1"/>
          </p:cNvSpPr>
          <p:nvPr>
            <p:ph idx="1"/>
          </p:nvPr>
        </p:nvSpPr>
        <p:spPr>
          <a:xfrm>
            <a:off x="457200" y="1935163"/>
            <a:ext cx="11114690" cy="4637087"/>
          </a:xfrm>
        </p:spPr>
        <p:txBody>
          <a:bodyPr>
            <a:normAutofit/>
          </a:bodyPr>
          <a:lstStyle/>
          <a:p>
            <a:pPr algn="just" eaLnBrk="1" hangingPunct="1">
              <a:lnSpc>
                <a:spcPct val="90000"/>
              </a:lnSpc>
              <a:buClr>
                <a:schemeClr val="tx1"/>
              </a:buClr>
              <a:buFont typeface="Wingdings" panose="05000000000000000000" pitchFamily="2" charset="2"/>
              <a:buChar char="Ø"/>
            </a:pPr>
            <a:r>
              <a:rPr lang="en-US" altLang="tr-TR" sz="1800" dirty="0">
                <a:latin typeface="Comic Sans MS" panose="030F0702030302020204" pitchFamily="66" charset="0"/>
              </a:rPr>
              <a:t>If the sewerage is in a split system, rain water and other non-polluted drainage water cannot be connected to the sewer.</a:t>
            </a:r>
          </a:p>
          <a:p>
            <a:pPr algn="just" eaLnBrk="1" hangingPunct="1">
              <a:lnSpc>
                <a:spcPct val="90000"/>
              </a:lnSpc>
              <a:buClr>
                <a:schemeClr val="tx1"/>
              </a:buClr>
              <a:buFont typeface="Wingdings" panose="05000000000000000000" pitchFamily="2" charset="2"/>
              <a:buChar char="Ø"/>
            </a:pPr>
            <a:endParaRPr lang="en-US" altLang="tr-TR" sz="1800" dirty="0">
              <a:latin typeface="Comic Sans MS" panose="030F0702030302020204" pitchFamily="66" charset="0"/>
            </a:endParaRPr>
          </a:p>
          <a:p>
            <a:pPr algn="just" eaLnBrk="1" hangingPunct="1">
              <a:lnSpc>
                <a:spcPct val="90000"/>
              </a:lnSpc>
              <a:buClr>
                <a:schemeClr val="tx1"/>
              </a:buClr>
              <a:buFont typeface="Wingdings" panose="05000000000000000000" pitchFamily="2" charset="2"/>
              <a:buChar char="Ø"/>
            </a:pPr>
            <a:r>
              <a:rPr lang="en-US" altLang="tr-TR" sz="1800" dirty="0">
                <a:latin typeface="Comic Sans MS" panose="030F0702030302020204" pitchFamily="66" charset="0"/>
              </a:rPr>
              <a:t>Intermittent businesses have to build a balancing pond before connecting to the sewer system.</a:t>
            </a:r>
          </a:p>
          <a:p>
            <a:pPr algn="just" eaLnBrk="1" hangingPunct="1">
              <a:lnSpc>
                <a:spcPct val="90000"/>
              </a:lnSpc>
              <a:buClr>
                <a:schemeClr val="tx1"/>
              </a:buClr>
              <a:buFont typeface="Wingdings" panose="05000000000000000000" pitchFamily="2" charset="2"/>
              <a:buChar char="Ø"/>
            </a:pPr>
            <a:endParaRPr lang="en-US" altLang="tr-TR" sz="1800" dirty="0">
              <a:latin typeface="Comic Sans MS" panose="030F0702030302020204" pitchFamily="66" charset="0"/>
            </a:endParaRPr>
          </a:p>
          <a:p>
            <a:pPr algn="just" eaLnBrk="1" hangingPunct="1">
              <a:lnSpc>
                <a:spcPct val="90000"/>
              </a:lnSpc>
              <a:buClr>
                <a:schemeClr val="tx1"/>
              </a:buClr>
              <a:buFont typeface="Wingdings" panose="05000000000000000000" pitchFamily="2" charset="2"/>
              <a:buChar char="Ø"/>
            </a:pPr>
            <a:r>
              <a:rPr lang="en-US" altLang="tr-TR" sz="1800" dirty="0">
                <a:latin typeface="Comic Sans MS" panose="030F0702030302020204" pitchFamily="66" charset="0"/>
              </a:rPr>
              <a:t>It is forbidden to connect cooling waters that do not contain pollutants to the sewer system without the special permission of the authorized infrastructure management.</a:t>
            </a:r>
          </a:p>
          <a:p>
            <a:pPr algn="just" eaLnBrk="1" hangingPunct="1">
              <a:lnSpc>
                <a:spcPct val="90000"/>
              </a:lnSpc>
              <a:buClr>
                <a:schemeClr val="tx1"/>
              </a:buClr>
              <a:buFont typeface="Wingdings" panose="05000000000000000000" pitchFamily="2" charset="2"/>
              <a:buChar char="Ø"/>
            </a:pPr>
            <a:endParaRPr lang="en-US" altLang="tr-TR" sz="1800" dirty="0">
              <a:latin typeface="Comic Sans MS" panose="030F0702030302020204" pitchFamily="66" charset="0"/>
            </a:endParaRPr>
          </a:p>
          <a:p>
            <a:pPr algn="just" eaLnBrk="1" hangingPunct="1">
              <a:lnSpc>
                <a:spcPct val="90000"/>
              </a:lnSpc>
              <a:buClr>
                <a:schemeClr val="tx1"/>
              </a:buClr>
              <a:buFont typeface="Wingdings" panose="05000000000000000000" pitchFamily="2" charset="2"/>
              <a:buChar char="Ø"/>
            </a:pPr>
            <a:r>
              <a:rPr lang="en-US" altLang="tr-TR" sz="1800" dirty="0">
                <a:latin typeface="Comic Sans MS" panose="030F0702030302020204" pitchFamily="66" charset="0"/>
              </a:rPr>
              <a:t>Industrial wastewater cannot be diluted with unpolluted water to eliminate the need for pre-treatment and given to the sewer system.</a:t>
            </a:r>
            <a:endParaRPr lang="tr-TR" altLang="tr-TR" sz="1800" dirty="0">
              <a:latin typeface="Comic Sans MS" panose="030F0702030302020204" pitchFamily="66" charset="0"/>
            </a:endParaRPr>
          </a:p>
        </p:txBody>
      </p:sp>
      <p:pic>
        <p:nvPicPr>
          <p:cNvPr id="5" name="Resim 4">
            <a:extLst>
              <a:ext uri="{FF2B5EF4-FFF2-40B4-BE49-F238E27FC236}">
                <a16:creationId xmlns:a16="http://schemas.microsoft.com/office/drawing/2014/main" id="{D8F779AC-3578-0615-A622-5EA852D637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47082" y="115613"/>
            <a:ext cx="459766" cy="650421"/>
          </a:xfrm>
          <a:prstGeom prst="rect">
            <a:avLst/>
          </a:prstGeom>
        </p:spPr>
      </p:pic>
      <p:pic>
        <p:nvPicPr>
          <p:cNvPr id="6" name="Resim 5">
            <a:extLst>
              <a:ext uri="{FF2B5EF4-FFF2-40B4-BE49-F238E27FC236}">
                <a16:creationId xmlns:a16="http://schemas.microsoft.com/office/drawing/2014/main" id="{250D18ED-2E33-C3BE-85A5-3CA7DA9995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92" y="115613"/>
            <a:ext cx="1335264" cy="541147"/>
          </a:xfrm>
          <a:prstGeom prst="rect">
            <a:avLst/>
          </a:prstGeom>
        </p:spPr>
      </p:pic>
      <p:pic>
        <p:nvPicPr>
          <p:cNvPr id="7" name="Resim 6">
            <a:extLst>
              <a:ext uri="{FF2B5EF4-FFF2-40B4-BE49-F238E27FC236}">
                <a16:creationId xmlns:a16="http://schemas.microsoft.com/office/drawing/2014/main" id="{06E3B312-C5D1-110A-B792-DAEC98E869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622" y="6182179"/>
            <a:ext cx="547316" cy="512313"/>
          </a:xfrm>
          <a:prstGeom prst="rect">
            <a:avLst/>
          </a:prstGeom>
        </p:spPr>
      </p:pic>
      <p:pic>
        <p:nvPicPr>
          <p:cNvPr id="8" name="Resi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81073" y="6313757"/>
            <a:ext cx="1545451" cy="324228"/>
          </a:xfrm>
          <a:prstGeom prst="rect">
            <a:avLst/>
          </a:prstGeom>
        </p:spPr>
      </p:pic>
    </p:spTree>
    <p:extLst>
      <p:ext uri="{BB962C8B-B14F-4D97-AF65-F5344CB8AC3E}">
        <p14:creationId xmlns:p14="http://schemas.microsoft.com/office/powerpoint/2010/main" val="27915187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2" name="3 Başlık">
            <a:extLst>
              <a:ext uri="{FF2B5EF4-FFF2-40B4-BE49-F238E27FC236}">
                <a16:creationId xmlns:a16="http://schemas.microsoft.com/office/drawing/2014/main" id="{E6D68B61-DBA7-43F9-A19E-EAF624B93EC7}"/>
              </a:ext>
            </a:extLst>
          </p:cNvPr>
          <p:cNvSpPr>
            <a:spLocks noGrp="1"/>
          </p:cNvSpPr>
          <p:nvPr>
            <p:ph type="title"/>
          </p:nvPr>
        </p:nvSpPr>
        <p:spPr>
          <a:xfrm>
            <a:off x="1981200" y="900578"/>
            <a:ext cx="8229600" cy="1143000"/>
          </a:xfrm>
        </p:spPr>
        <p:txBody>
          <a:bodyPr>
            <a:normAutofit/>
          </a:bodyPr>
          <a:lstStyle/>
          <a:p>
            <a:pPr algn="ctr" eaLnBrk="1" hangingPunct="1"/>
            <a:r>
              <a:rPr lang="tr-TR" altLang="tr-TR" sz="2400" b="1" dirty="0" err="1">
                <a:solidFill>
                  <a:srgbClr val="00FFFF"/>
                </a:solidFill>
                <a:latin typeface="Lucida Console" panose="020B0609040504020204" pitchFamily="49" charset="0"/>
              </a:rPr>
              <a:t>Pre-Treatment</a:t>
            </a:r>
            <a:r>
              <a:rPr lang="tr-TR" altLang="tr-TR" sz="2400" b="1" dirty="0">
                <a:solidFill>
                  <a:srgbClr val="00FFFF"/>
                </a:solidFill>
                <a:latin typeface="Lucida Console" panose="020B0609040504020204" pitchFamily="49" charset="0"/>
              </a:rPr>
              <a:t> </a:t>
            </a:r>
            <a:r>
              <a:rPr lang="tr-TR" altLang="tr-TR" sz="2400" b="1" dirty="0" err="1">
                <a:solidFill>
                  <a:srgbClr val="00FFFF"/>
                </a:solidFill>
                <a:latin typeface="Lucida Console" panose="020B0609040504020204" pitchFamily="49" charset="0"/>
              </a:rPr>
              <a:t>Plants</a:t>
            </a:r>
            <a:endParaRPr lang="tr-TR" altLang="tr-TR" sz="2400" b="1" dirty="0">
              <a:solidFill>
                <a:srgbClr val="00FFFF"/>
              </a:solidFill>
              <a:latin typeface="Lucida Console" panose="020B0609040504020204" pitchFamily="49" charset="0"/>
            </a:endParaRPr>
          </a:p>
        </p:txBody>
      </p:sp>
      <p:sp>
        <p:nvSpPr>
          <p:cNvPr id="3" name="4 İçerik Yer Tutucusu">
            <a:extLst>
              <a:ext uri="{FF2B5EF4-FFF2-40B4-BE49-F238E27FC236}">
                <a16:creationId xmlns:a16="http://schemas.microsoft.com/office/drawing/2014/main" id="{C73EB8C3-72A5-D60B-02A1-0056CDDAAED5}"/>
              </a:ext>
            </a:extLst>
          </p:cNvPr>
          <p:cNvSpPr>
            <a:spLocks noGrp="1"/>
          </p:cNvSpPr>
          <p:nvPr>
            <p:ph idx="1"/>
          </p:nvPr>
        </p:nvSpPr>
        <p:spPr>
          <a:xfrm>
            <a:off x="507124" y="2486956"/>
            <a:ext cx="11177752" cy="3362051"/>
          </a:xfrm>
        </p:spPr>
        <p:txBody>
          <a:bodyPr>
            <a:normAutofit/>
          </a:bodyPr>
          <a:lstStyle/>
          <a:p>
            <a:pPr algn="just" eaLnBrk="1" hangingPunct="1">
              <a:buClr>
                <a:schemeClr val="tx1"/>
              </a:buClr>
              <a:buFont typeface="Wingdings" panose="05000000000000000000" pitchFamily="2" charset="2"/>
              <a:buChar char="Ø"/>
            </a:pPr>
            <a:r>
              <a:rPr lang="en-US" altLang="tr-TR" sz="1800" dirty="0">
                <a:latin typeface="Comic Sans MS" panose="030F0702030302020204" pitchFamily="66" charset="0"/>
              </a:rPr>
              <a:t>If the pollution load of the waste water is more than 10% of the total flow and pollution load of the sewage it discharges, the establishment is obliged to carry out a pre-treatment.</a:t>
            </a:r>
          </a:p>
          <a:p>
            <a:pPr algn="just" eaLnBrk="1" hangingPunct="1">
              <a:buClr>
                <a:schemeClr val="tx1"/>
              </a:buClr>
              <a:buFont typeface="Wingdings" panose="05000000000000000000" pitchFamily="2" charset="2"/>
              <a:buChar char="Ø"/>
            </a:pPr>
            <a:endParaRPr lang="en-US" altLang="tr-TR" sz="1800" dirty="0">
              <a:latin typeface="Comic Sans MS" panose="030F0702030302020204" pitchFamily="66" charset="0"/>
            </a:endParaRPr>
          </a:p>
          <a:p>
            <a:pPr algn="just" eaLnBrk="1" hangingPunct="1">
              <a:buClr>
                <a:schemeClr val="tx1"/>
              </a:buClr>
              <a:buFont typeface="Wingdings" panose="05000000000000000000" pitchFamily="2" charset="2"/>
              <a:buChar char="Ø"/>
            </a:pPr>
            <a:r>
              <a:rPr lang="en-US" altLang="tr-TR" sz="1800" dirty="0">
                <a:latin typeface="Comic Sans MS" panose="030F0702030302020204" pitchFamily="66" charset="0"/>
              </a:rPr>
              <a:t>The waste water generating company constructs an easily accessible control chimney at the sewerage connection or at the pre-treatment outlet.</a:t>
            </a:r>
            <a:endParaRPr lang="tr-TR" altLang="tr-TR" sz="1800" dirty="0">
              <a:latin typeface="Comic Sans MS" panose="030F0702030302020204" pitchFamily="66" charset="0"/>
            </a:endParaRPr>
          </a:p>
        </p:txBody>
      </p:sp>
      <p:pic>
        <p:nvPicPr>
          <p:cNvPr id="5" name="Resim 4">
            <a:extLst>
              <a:ext uri="{FF2B5EF4-FFF2-40B4-BE49-F238E27FC236}">
                <a16:creationId xmlns:a16="http://schemas.microsoft.com/office/drawing/2014/main" id="{D8F779AC-3578-0615-A622-5EA852D637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47082" y="115613"/>
            <a:ext cx="459766" cy="650421"/>
          </a:xfrm>
          <a:prstGeom prst="rect">
            <a:avLst/>
          </a:prstGeom>
        </p:spPr>
      </p:pic>
      <p:pic>
        <p:nvPicPr>
          <p:cNvPr id="6" name="Resim 5">
            <a:extLst>
              <a:ext uri="{FF2B5EF4-FFF2-40B4-BE49-F238E27FC236}">
                <a16:creationId xmlns:a16="http://schemas.microsoft.com/office/drawing/2014/main" id="{250D18ED-2E33-C3BE-85A5-3CA7DA9995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92" y="115613"/>
            <a:ext cx="1335264" cy="541147"/>
          </a:xfrm>
          <a:prstGeom prst="rect">
            <a:avLst/>
          </a:prstGeom>
        </p:spPr>
      </p:pic>
      <p:pic>
        <p:nvPicPr>
          <p:cNvPr id="7" name="Resim 6">
            <a:extLst>
              <a:ext uri="{FF2B5EF4-FFF2-40B4-BE49-F238E27FC236}">
                <a16:creationId xmlns:a16="http://schemas.microsoft.com/office/drawing/2014/main" id="{06E3B312-C5D1-110A-B792-DAEC98E869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622" y="6182179"/>
            <a:ext cx="547316" cy="512313"/>
          </a:xfrm>
          <a:prstGeom prst="rect">
            <a:avLst/>
          </a:prstGeom>
        </p:spPr>
      </p:pic>
      <p:pic>
        <p:nvPicPr>
          <p:cNvPr id="8" name="Resi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81073" y="6313757"/>
            <a:ext cx="1545451" cy="324228"/>
          </a:xfrm>
          <a:prstGeom prst="rect">
            <a:avLst/>
          </a:prstGeom>
        </p:spPr>
      </p:pic>
    </p:spTree>
    <p:extLst>
      <p:ext uri="{BB962C8B-B14F-4D97-AF65-F5344CB8AC3E}">
        <p14:creationId xmlns:p14="http://schemas.microsoft.com/office/powerpoint/2010/main" val="14424949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2" name="1 Başlık">
            <a:extLst>
              <a:ext uri="{FF2B5EF4-FFF2-40B4-BE49-F238E27FC236}">
                <a16:creationId xmlns:a16="http://schemas.microsoft.com/office/drawing/2014/main" id="{1E91E0E8-788F-8407-44B5-1317FE5E6EE6}"/>
              </a:ext>
            </a:extLst>
          </p:cNvPr>
          <p:cNvSpPr>
            <a:spLocks noGrp="1"/>
          </p:cNvSpPr>
          <p:nvPr>
            <p:ph type="title"/>
          </p:nvPr>
        </p:nvSpPr>
        <p:spPr>
          <a:xfrm>
            <a:off x="1970688" y="1233597"/>
            <a:ext cx="8229600" cy="1143000"/>
          </a:xfrm>
        </p:spPr>
        <p:txBody>
          <a:bodyPr>
            <a:normAutofit/>
          </a:bodyPr>
          <a:lstStyle/>
          <a:p>
            <a:pPr algn="ctr" eaLnBrk="1" hangingPunct="1"/>
            <a:r>
              <a:rPr lang="tr-TR" altLang="tr-TR" sz="2400" b="1" dirty="0" err="1">
                <a:solidFill>
                  <a:srgbClr val="FFFF00"/>
                </a:solidFill>
                <a:latin typeface="Lucida Console" panose="020B0609040504020204" pitchFamily="49" charset="0"/>
              </a:rPr>
              <a:t>Water</a:t>
            </a:r>
            <a:r>
              <a:rPr lang="tr-TR" altLang="tr-TR" sz="2400" b="1" dirty="0">
                <a:solidFill>
                  <a:srgbClr val="FFFF00"/>
                </a:solidFill>
                <a:latin typeface="Lucida Console" panose="020B0609040504020204" pitchFamily="49" charset="0"/>
              </a:rPr>
              <a:t> </a:t>
            </a:r>
            <a:r>
              <a:rPr lang="tr-TR" altLang="tr-TR" sz="2400" b="1" dirty="0" err="1">
                <a:solidFill>
                  <a:srgbClr val="FFFF00"/>
                </a:solidFill>
                <a:latin typeface="Lucida Console" panose="020B0609040504020204" pitchFamily="49" charset="0"/>
              </a:rPr>
              <a:t>PollutIon</a:t>
            </a:r>
            <a:r>
              <a:rPr lang="tr-TR" altLang="tr-TR" sz="2400" b="1" dirty="0">
                <a:solidFill>
                  <a:srgbClr val="FFFF00"/>
                </a:solidFill>
                <a:latin typeface="Lucida Console" panose="020B0609040504020204" pitchFamily="49" charset="0"/>
              </a:rPr>
              <a:t> Control </a:t>
            </a:r>
            <a:r>
              <a:rPr lang="tr-TR" altLang="tr-TR" sz="2400" b="1" dirty="0" err="1">
                <a:solidFill>
                  <a:srgbClr val="FFFF00"/>
                </a:solidFill>
                <a:latin typeface="Lucida Console" panose="020B0609040504020204" pitchFamily="49" charset="0"/>
              </a:rPr>
              <a:t>RegulatIon</a:t>
            </a:r>
            <a:endParaRPr lang="tr-TR" altLang="tr-TR" sz="2400" b="1" dirty="0">
              <a:solidFill>
                <a:srgbClr val="FFFF00"/>
              </a:solidFill>
              <a:latin typeface="Lucida Console" panose="020B0609040504020204" pitchFamily="49" charset="0"/>
            </a:endParaRPr>
          </a:p>
        </p:txBody>
      </p:sp>
      <p:sp>
        <p:nvSpPr>
          <p:cNvPr id="3" name="2 İçerik Yer Tutucusu">
            <a:extLst>
              <a:ext uri="{FF2B5EF4-FFF2-40B4-BE49-F238E27FC236}">
                <a16:creationId xmlns:a16="http://schemas.microsoft.com/office/drawing/2014/main" id="{2D9EE6E9-D067-A3C1-BE39-6EEEB33D6B66}"/>
              </a:ext>
            </a:extLst>
          </p:cNvPr>
          <p:cNvSpPr>
            <a:spLocks noGrp="1"/>
          </p:cNvSpPr>
          <p:nvPr>
            <p:ph idx="1"/>
          </p:nvPr>
        </p:nvSpPr>
        <p:spPr>
          <a:xfrm>
            <a:off x="457199" y="1935163"/>
            <a:ext cx="11256579" cy="4389437"/>
          </a:xfrm>
        </p:spPr>
        <p:txBody>
          <a:bodyPr/>
          <a:lstStyle/>
          <a:p>
            <a:pPr algn="ctr" eaLnBrk="1" hangingPunct="1">
              <a:buFont typeface="Wingdings 2" panose="05020102010507070707" pitchFamily="18" charset="2"/>
              <a:buNone/>
            </a:pPr>
            <a:endParaRPr lang="tr-TR" altLang="tr-TR" dirty="0"/>
          </a:p>
          <a:p>
            <a:pPr algn="ctr" eaLnBrk="1" hangingPunct="1">
              <a:buFont typeface="Wingdings 2" panose="05020102010507070707" pitchFamily="18" charset="2"/>
              <a:buNone/>
            </a:pPr>
            <a:endParaRPr lang="tr-TR" altLang="tr-TR" dirty="0"/>
          </a:p>
          <a:p>
            <a:pPr algn="just" eaLnBrk="1" hangingPunct="1">
              <a:buFont typeface="Wingdings 2" panose="05020102010507070707" pitchFamily="18" charset="2"/>
              <a:buNone/>
            </a:pPr>
            <a:r>
              <a:rPr lang="tr-TR" altLang="tr-TR" sz="2400" dirty="0"/>
              <a:t>			</a:t>
            </a:r>
            <a:r>
              <a:rPr lang="en-US" altLang="tr-TR" sz="2000" dirty="0">
                <a:latin typeface="Comic Sans MS" panose="030F0702030302020204" pitchFamily="66" charset="0"/>
              </a:rPr>
              <a:t>Polluting institutions in areas within the borders of waste water infrastructure facilities management, which do not have a sewage system and project, are obliged to carry out treatment in accordance with the discharge standards to the receiving environment within 2.5 years from the date of issuing the "discharge permit certificate" to be obtained from the administration.</a:t>
            </a:r>
            <a:endParaRPr lang="tr-TR" altLang="tr-TR" sz="2000" dirty="0">
              <a:latin typeface="Comic Sans MS" panose="030F0702030302020204" pitchFamily="66" charset="0"/>
            </a:endParaRPr>
          </a:p>
        </p:txBody>
      </p:sp>
      <p:pic>
        <p:nvPicPr>
          <p:cNvPr id="5" name="Resim 4">
            <a:extLst>
              <a:ext uri="{FF2B5EF4-FFF2-40B4-BE49-F238E27FC236}">
                <a16:creationId xmlns:a16="http://schemas.microsoft.com/office/drawing/2014/main" id="{D8F779AC-3578-0615-A622-5EA852D637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47082" y="115613"/>
            <a:ext cx="459766" cy="650421"/>
          </a:xfrm>
          <a:prstGeom prst="rect">
            <a:avLst/>
          </a:prstGeom>
        </p:spPr>
      </p:pic>
      <p:pic>
        <p:nvPicPr>
          <p:cNvPr id="6" name="Resim 5">
            <a:extLst>
              <a:ext uri="{FF2B5EF4-FFF2-40B4-BE49-F238E27FC236}">
                <a16:creationId xmlns:a16="http://schemas.microsoft.com/office/drawing/2014/main" id="{250D18ED-2E33-C3BE-85A5-3CA7DA9995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92" y="115613"/>
            <a:ext cx="1335264" cy="541147"/>
          </a:xfrm>
          <a:prstGeom prst="rect">
            <a:avLst/>
          </a:prstGeom>
        </p:spPr>
      </p:pic>
      <p:pic>
        <p:nvPicPr>
          <p:cNvPr id="7" name="Resim 6">
            <a:extLst>
              <a:ext uri="{FF2B5EF4-FFF2-40B4-BE49-F238E27FC236}">
                <a16:creationId xmlns:a16="http://schemas.microsoft.com/office/drawing/2014/main" id="{06E3B312-C5D1-110A-B792-DAEC98E869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622" y="6182179"/>
            <a:ext cx="547316" cy="512313"/>
          </a:xfrm>
          <a:prstGeom prst="rect">
            <a:avLst/>
          </a:prstGeom>
        </p:spPr>
      </p:pic>
      <p:pic>
        <p:nvPicPr>
          <p:cNvPr id="8" name="Resi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81073" y="6313757"/>
            <a:ext cx="1545451" cy="324228"/>
          </a:xfrm>
          <a:prstGeom prst="rect">
            <a:avLst/>
          </a:prstGeom>
        </p:spPr>
      </p:pic>
    </p:spTree>
    <p:extLst>
      <p:ext uri="{BB962C8B-B14F-4D97-AF65-F5344CB8AC3E}">
        <p14:creationId xmlns:p14="http://schemas.microsoft.com/office/powerpoint/2010/main" val="30077414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764373"/>
            <a:ext cx="8610600" cy="1293028"/>
          </a:xfrm>
        </p:spPr>
        <p:txBody>
          <a:bodyPr>
            <a:normAutofit/>
          </a:bodyPr>
          <a:lstStyle/>
          <a:p>
            <a:pPr algn="l"/>
            <a:r>
              <a:rPr lang="tr-TR" sz="2800" b="1" dirty="0">
                <a:latin typeface="Comic Sans MS" panose="030F0702030302020204" pitchFamily="66" charset="0"/>
              </a:rPr>
              <a:t>Source</a:t>
            </a:r>
          </a:p>
        </p:txBody>
      </p:sp>
      <p:sp>
        <p:nvSpPr>
          <p:cNvPr id="3" name="İçerik Yer Tutucusu 2"/>
          <p:cNvSpPr>
            <a:spLocks noGrp="1"/>
          </p:cNvSpPr>
          <p:nvPr>
            <p:ph idx="1"/>
          </p:nvPr>
        </p:nvSpPr>
        <p:spPr>
          <a:xfrm>
            <a:off x="838200" y="1825625"/>
            <a:ext cx="10515600" cy="4819874"/>
          </a:xfrm>
        </p:spPr>
        <p:txBody>
          <a:bodyPr>
            <a:normAutofit/>
          </a:bodyPr>
          <a:lstStyle/>
          <a:p>
            <a:pPr lvl="0">
              <a:buFont typeface="Wingdings" panose="05000000000000000000" pitchFamily="2" charset="2"/>
              <a:buChar char="ü"/>
            </a:pPr>
            <a:r>
              <a:rPr lang="tr-TR" sz="1600" dirty="0"/>
              <a:t>Çevre Bakanlığı, Çevre Eğitimi ve Yayım Dairesi Başkanlığı, </a:t>
            </a:r>
            <a:r>
              <a:rPr lang="tr-TR" sz="1600" b="1" dirty="0"/>
              <a:t>Çevre Üzerine Notlar</a:t>
            </a:r>
            <a:r>
              <a:rPr lang="tr-TR" sz="1600" dirty="0"/>
              <a:t>, Ankara, 1993.</a:t>
            </a:r>
          </a:p>
          <a:p>
            <a:pPr lvl="0">
              <a:buFont typeface="Wingdings" panose="05000000000000000000" pitchFamily="2" charset="2"/>
              <a:buChar char="ü"/>
            </a:pPr>
            <a:r>
              <a:rPr lang="tr-TR" sz="1600" dirty="0"/>
              <a:t>DSİ (2009) </a:t>
            </a:r>
            <a:r>
              <a:rPr lang="tr-TR" sz="1600" b="1" dirty="0"/>
              <a:t>Su ve DSİ</a:t>
            </a:r>
            <a:r>
              <a:rPr lang="tr-TR" sz="1600" dirty="0"/>
              <a:t>. Ankara: DSİ Yayınları.</a:t>
            </a:r>
          </a:p>
          <a:p>
            <a:pPr lvl="0">
              <a:buFont typeface="Wingdings" panose="05000000000000000000" pitchFamily="2" charset="2"/>
              <a:buChar char="ü"/>
            </a:pPr>
            <a:r>
              <a:rPr lang="tr-TR" sz="1600" dirty="0"/>
              <a:t>DSİ, 2012, </a:t>
            </a:r>
            <a:r>
              <a:rPr lang="tr-TR" sz="1600" b="1" dirty="0"/>
              <a:t>Faaliyet Raporu</a:t>
            </a:r>
            <a:r>
              <a:rPr lang="tr-TR" sz="1600" dirty="0"/>
              <a:t>, Ankara.</a:t>
            </a:r>
          </a:p>
          <a:p>
            <a:pPr lvl="0">
              <a:buFont typeface="Wingdings" panose="05000000000000000000" pitchFamily="2" charset="2"/>
              <a:buChar char="ü"/>
            </a:pPr>
            <a:r>
              <a:rPr lang="tr-TR" sz="1600" dirty="0">
                <a:hlinkClick r:id="rId2"/>
              </a:rPr>
              <a:t>https://alj.com/tr/news/world-water-day-2020-protecting-our-most-precious-resource/</a:t>
            </a:r>
            <a:endParaRPr lang="tr-TR" sz="1600" dirty="0"/>
          </a:p>
          <a:p>
            <a:pPr lvl="0">
              <a:buFont typeface="Wingdings" panose="05000000000000000000" pitchFamily="2" charset="2"/>
              <a:buChar char="ü"/>
            </a:pPr>
            <a:r>
              <a:rPr lang="tr-TR" sz="1600" dirty="0">
                <a:hlinkClick r:id="rId3"/>
              </a:rPr>
              <a:t>https://www.suhakki.org/2018/08/su-kirliligi-birinci-sirada/</a:t>
            </a:r>
            <a:r>
              <a:rPr lang="tr-TR" sz="1600" dirty="0"/>
              <a:t> </a:t>
            </a:r>
          </a:p>
          <a:p>
            <a:pPr lvl="0">
              <a:buFont typeface="Wingdings" panose="05000000000000000000" pitchFamily="2" charset="2"/>
              <a:buChar char="ü"/>
            </a:pPr>
            <a:r>
              <a:rPr lang="tr-TR" sz="1600" dirty="0">
                <a:hlinkClick r:id="rId4"/>
              </a:rPr>
              <a:t>https://www.tarimorman.gov.tr/TRGM/Haber/381/Nitrata-Hassas-Bolgeleri-Belirliyoruz-Nitrat-Kirliligi-Eylem-Planlarini-Hazirlayarak-Tarimsal-Kaynakli-Kirlilige-Karsi-Sularimizi-Koruyoruz</a:t>
            </a:r>
            <a:endParaRPr lang="tr-TR" sz="1600" dirty="0"/>
          </a:p>
          <a:p>
            <a:pPr lvl="0">
              <a:buFont typeface="Wingdings" panose="05000000000000000000" pitchFamily="2" charset="2"/>
              <a:buChar char="ü"/>
            </a:pPr>
            <a:r>
              <a:rPr lang="tr-TR" sz="1600" dirty="0">
                <a:hlinkClick r:id="rId5"/>
              </a:rPr>
              <a:t>https://tekstilbilgi.net/su-kirliliginin-tanimi-nedenleri-nedir.html/sanayi-cevre-kirliligi</a:t>
            </a:r>
            <a:endParaRPr lang="tr-TR" sz="1600" dirty="0"/>
          </a:p>
          <a:p>
            <a:pPr lvl="0">
              <a:buFont typeface="Wingdings" panose="05000000000000000000" pitchFamily="2" charset="2"/>
              <a:buChar char="ü"/>
            </a:pPr>
            <a:r>
              <a:rPr lang="tr-TR" sz="1600" dirty="0">
                <a:hlinkClick r:id="rId6"/>
              </a:rPr>
              <a:t>https://www.mevzuat.gov.tr/mevzuat?MevzuatNo=7221&amp;MevzuatTur=7&amp;MevzuatTertip=5</a:t>
            </a:r>
            <a:r>
              <a:rPr lang="tr-TR" sz="1600" dirty="0"/>
              <a:t>  </a:t>
            </a:r>
          </a:p>
          <a:p>
            <a:pPr lvl="0">
              <a:buFont typeface="Wingdings" panose="05000000000000000000" pitchFamily="2" charset="2"/>
              <a:buChar char="ü"/>
            </a:pPr>
            <a:r>
              <a:rPr lang="tr-TR" sz="1600" dirty="0">
                <a:hlinkClick r:id="rId7"/>
              </a:rPr>
              <a:t>https://ticaret.gov.tr/blog/sektor-haberleri/su-kirliliginin-nedenleri#:~:text=Su%20Kirlili%C4%9Finin%20En%20Yayg%C4%B1n%206,ve%20plastik%20kirlili%C4%9Fi%2C%20radyoaktif%20at%C4%B1kt%C4%B1r</a:t>
            </a:r>
            <a:r>
              <a:rPr lang="tr-TR" sz="1600" dirty="0"/>
              <a:t>. </a:t>
            </a:r>
          </a:p>
          <a:p>
            <a:pPr lvl="0">
              <a:buFont typeface="Wingdings" panose="05000000000000000000" pitchFamily="2" charset="2"/>
              <a:buChar char="ü"/>
            </a:pPr>
            <a:r>
              <a:rPr lang="tr-TR" sz="1600" dirty="0">
                <a:hlinkClick r:id="rId8"/>
              </a:rPr>
              <a:t>https://www.tarimorman.gov.tr/SYGM/Belgeler/NHYP%20DEN%C4%B0Z/ULUSAL%20SU%20PLANI.pdf</a:t>
            </a:r>
            <a:r>
              <a:rPr lang="tr-TR" sz="1600" dirty="0"/>
              <a:t> </a:t>
            </a:r>
          </a:p>
          <a:p>
            <a:pPr lvl="0">
              <a:buFont typeface="Wingdings" panose="05000000000000000000" pitchFamily="2" charset="2"/>
              <a:buChar char="ü"/>
            </a:pPr>
            <a:endParaRPr lang="tr-TR" sz="1800" dirty="0"/>
          </a:p>
          <a:p>
            <a:pPr lvl="0">
              <a:buFont typeface="Wingdings" panose="05000000000000000000" pitchFamily="2" charset="2"/>
              <a:buChar char="ü"/>
            </a:pPr>
            <a:endParaRPr lang="tr-TR" sz="1800" dirty="0"/>
          </a:p>
          <a:p>
            <a:pPr lvl="0">
              <a:buFont typeface="Wingdings" panose="05000000000000000000" pitchFamily="2" charset="2"/>
              <a:buChar char="ü"/>
            </a:pPr>
            <a:endParaRPr lang="tr-TR" sz="1800" dirty="0"/>
          </a:p>
          <a:p>
            <a:pPr marL="0" lvl="0" indent="0">
              <a:buNone/>
            </a:pPr>
            <a:endParaRPr lang="tr-TR" sz="1800" dirty="0"/>
          </a:p>
          <a:p>
            <a:pPr marL="0" lvl="0" indent="0">
              <a:buNone/>
            </a:pPr>
            <a:endParaRPr lang="tr-TR" sz="1800" dirty="0"/>
          </a:p>
        </p:txBody>
      </p:sp>
      <p:pic>
        <p:nvPicPr>
          <p:cNvPr id="4" name="Resim 3">
            <a:extLst>
              <a:ext uri="{FF2B5EF4-FFF2-40B4-BE49-F238E27FC236}">
                <a16:creationId xmlns:a16="http://schemas.microsoft.com/office/drawing/2014/main" id="{D8F779AC-3578-0615-A622-5EA852D6372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647082" y="115613"/>
            <a:ext cx="459766" cy="650421"/>
          </a:xfrm>
          <a:prstGeom prst="rect">
            <a:avLst/>
          </a:prstGeom>
        </p:spPr>
      </p:pic>
      <p:pic>
        <p:nvPicPr>
          <p:cNvPr id="5" name="Resim 4">
            <a:extLst>
              <a:ext uri="{FF2B5EF4-FFF2-40B4-BE49-F238E27FC236}">
                <a16:creationId xmlns:a16="http://schemas.microsoft.com/office/drawing/2014/main" id="{250D18ED-2E33-C3BE-85A5-3CA7DA99956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592" y="115613"/>
            <a:ext cx="1335264" cy="541147"/>
          </a:xfrm>
          <a:prstGeom prst="rect">
            <a:avLst/>
          </a:prstGeom>
        </p:spPr>
      </p:pic>
      <p:pic>
        <p:nvPicPr>
          <p:cNvPr id="6" name="Resim 5">
            <a:extLst>
              <a:ext uri="{FF2B5EF4-FFF2-40B4-BE49-F238E27FC236}">
                <a16:creationId xmlns:a16="http://schemas.microsoft.com/office/drawing/2014/main" id="{06E3B312-C5D1-110A-B792-DAEC98E869B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0622" y="6182179"/>
            <a:ext cx="547316" cy="512313"/>
          </a:xfrm>
          <a:prstGeom prst="rect">
            <a:avLst/>
          </a:prstGeom>
        </p:spPr>
      </p:pic>
      <p:pic>
        <p:nvPicPr>
          <p:cNvPr id="7" name="Resim 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581073" y="6313757"/>
            <a:ext cx="1545451" cy="324228"/>
          </a:xfrm>
          <a:prstGeom prst="rect">
            <a:avLst/>
          </a:prstGeom>
        </p:spPr>
      </p:pic>
    </p:spTree>
    <p:extLst>
      <p:ext uri="{BB962C8B-B14F-4D97-AF65-F5344CB8AC3E}">
        <p14:creationId xmlns:p14="http://schemas.microsoft.com/office/powerpoint/2010/main" val="9319718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18418FAC-0C90-7DCA-9C8A-62E012D87943}"/>
              </a:ext>
            </a:extLst>
          </p:cNvPr>
          <p:cNvSpPr txBox="1"/>
          <p:nvPr/>
        </p:nvSpPr>
        <p:spPr>
          <a:xfrm>
            <a:off x="3131745" y="2301948"/>
            <a:ext cx="6093372" cy="2400657"/>
          </a:xfrm>
          <a:prstGeom prst="rect">
            <a:avLst/>
          </a:prstGeom>
          <a:noFill/>
        </p:spPr>
        <p:txBody>
          <a:bodyPr wrap="square">
            <a:spAutoFit/>
          </a:bodyPr>
          <a:lstStyle/>
          <a:p>
            <a:pPr algn="ctr"/>
            <a:endParaRPr lang="tr-TR" sz="1800" dirty="0">
              <a:solidFill>
                <a:srgbClr val="FFFF00"/>
              </a:solidFill>
              <a:latin typeface="Bernard MT Condensed" panose="02050806060905020404" pitchFamily="18" charset="0"/>
            </a:endParaRPr>
          </a:p>
          <a:p>
            <a:pPr algn="ctr"/>
            <a:r>
              <a:rPr lang="tr-TR" sz="4400" dirty="0">
                <a:solidFill>
                  <a:srgbClr val="FFFF00"/>
                </a:solidFill>
                <a:latin typeface="Bernard MT Condensed" panose="02050806060905020404" pitchFamily="18" charset="0"/>
              </a:rPr>
              <a:t>Sesim </a:t>
            </a:r>
            <a:r>
              <a:rPr lang="tr-TR" sz="4400" dirty="0" err="1">
                <a:solidFill>
                  <a:srgbClr val="FFFF00"/>
                </a:solidFill>
                <a:latin typeface="Bernard MT Condensed" panose="02050806060905020404" pitchFamily="18" charset="0"/>
              </a:rPr>
              <a:t>Sarpkaya</a:t>
            </a:r>
            <a:r>
              <a:rPr lang="tr-TR" sz="4400" dirty="0">
                <a:solidFill>
                  <a:srgbClr val="FFFF00"/>
                </a:solidFill>
                <a:latin typeface="Bernard MT Condensed" panose="02050806060905020404" pitchFamily="18" charset="0"/>
              </a:rPr>
              <a:t> Fen Lisesi</a:t>
            </a:r>
          </a:p>
          <a:p>
            <a:pPr algn="ctr"/>
            <a:endParaRPr lang="tr-TR" sz="4400" dirty="0">
              <a:solidFill>
                <a:srgbClr val="FFFF00"/>
              </a:solidFill>
              <a:latin typeface="Bernard MT Condensed" panose="02050806060905020404" pitchFamily="18" charset="0"/>
            </a:endParaRPr>
          </a:p>
          <a:p>
            <a:pPr algn="ctr"/>
            <a:r>
              <a:rPr lang="tr-TR" sz="4400" dirty="0">
                <a:solidFill>
                  <a:srgbClr val="FFFF00"/>
                </a:solidFill>
                <a:latin typeface="Bernard MT Condensed" panose="02050806060905020404" pitchFamily="18" charset="0"/>
              </a:rPr>
              <a:t>Türkiye</a:t>
            </a:r>
          </a:p>
        </p:txBody>
      </p:sp>
      <p:pic>
        <p:nvPicPr>
          <p:cNvPr id="9" name="Resim 8">
            <a:extLst>
              <a:ext uri="{FF2B5EF4-FFF2-40B4-BE49-F238E27FC236}">
                <a16:creationId xmlns:a16="http://schemas.microsoft.com/office/drawing/2014/main" id="{D8F779AC-3578-0615-A622-5EA852D637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1363" y="115613"/>
            <a:ext cx="664941" cy="940677"/>
          </a:xfrm>
          <a:prstGeom prst="rect">
            <a:avLst/>
          </a:prstGeom>
        </p:spPr>
      </p:pic>
      <p:pic>
        <p:nvPicPr>
          <p:cNvPr id="10" name="Resim 9">
            <a:extLst>
              <a:ext uri="{FF2B5EF4-FFF2-40B4-BE49-F238E27FC236}">
                <a16:creationId xmlns:a16="http://schemas.microsoft.com/office/drawing/2014/main" id="{250D18ED-2E33-C3BE-85A5-3CA7DA9995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695" y="115613"/>
            <a:ext cx="2865705" cy="1161394"/>
          </a:xfrm>
          <a:prstGeom prst="rect">
            <a:avLst/>
          </a:prstGeom>
        </p:spPr>
      </p:pic>
      <p:pic>
        <p:nvPicPr>
          <p:cNvPr id="11" name="Resim 10">
            <a:extLst>
              <a:ext uri="{FF2B5EF4-FFF2-40B4-BE49-F238E27FC236}">
                <a16:creationId xmlns:a16="http://schemas.microsoft.com/office/drawing/2014/main" id="{06E3B312-C5D1-110A-B792-DAEC98E869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696" y="6001450"/>
            <a:ext cx="791560" cy="740937"/>
          </a:xfrm>
          <a:prstGeom prst="rect">
            <a:avLst/>
          </a:prstGeom>
        </p:spPr>
      </p:pic>
      <p:pic>
        <p:nvPicPr>
          <p:cNvPr id="12" name="Resim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44587" y="6001450"/>
            <a:ext cx="3531717" cy="740937"/>
          </a:xfrm>
          <a:prstGeom prst="rect">
            <a:avLst/>
          </a:prstGeom>
        </p:spPr>
      </p:pic>
    </p:spTree>
    <p:extLst>
      <p:ext uri="{BB962C8B-B14F-4D97-AF65-F5344CB8AC3E}">
        <p14:creationId xmlns:p14="http://schemas.microsoft.com/office/powerpoint/2010/main" val="1771880444"/>
      </p:ext>
    </p:extLst>
  </p:cSld>
  <p:clrMapOvr>
    <a:masterClrMapping/>
  </p:clrMapOvr>
</p:sld>
</file>

<file path=ppt/theme/theme1.xml><?xml version="1.0" encoding="utf-8"?>
<a:theme xmlns:a="http://schemas.openxmlformats.org/drawingml/2006/main" name="Uçak İzi">
  <a:themeElements>
    <a:clrScheme name="Uçak İzi">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Uçak İzi">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Uçak İzi">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TM04033937[[fn=Uçak İzi]]</Template>
  <TotalTime>1180</TotalTime>
  <Words>1404</Words>
  <Application>Microsoft Office PowerPoint</Application>
  <PresentationFormat>Geniş ekran</PresentationFormat>
  <Paragraphs>172</Paragraphs>
  <Slides>27</Slides>
  <Notes>0</Notes>
  <HiddenSlides>0</HiddenSlides>
  <MMClips>0</MMClips>
  <ScaleCrop>false</ScaleCrop>
  <HeadingPairs>
    <vt:vector size="6" baseType="variant">
      <vt:variant>
        <vt:lpstr>Kullanılan Yazı Tipleri</vt:lpstr>
      </vt:variant>
      <vt:variant>
        <vt:i4>9</vt:i4>
      </vt:variant>
      <vt:variant>
        <vt:lpstr>Tema</vt:lpstr>
      </vt:variant>
      <vt:variant>
        <vt:i4>1</vt:i4>
      </vt:variant>
      <vt:variant>
        <vt:lpstr>Slayt Başlıkları</vt:lpstr>
      </vt:variant>
      <vt:variant>
        <vt:i4>27</vt:i4>
      </vt:variant>
    </vt:vector>
  </HeadingPairs>
  <TitlesOfParts>
    <vt:vector size="37" baseType="lpstr">
      <vt:lpstr>Arial</vt:lpstr>
      <vt:lpstr>Arial Narrow</vt:lpstr>
      <vt:lpstr>Bernard MT Condensed</vt:lpstr>
      <vt:lpstr>Century Gothic</vt:lpstr>
      <vt:lpstr>Comic Sans MS</vt:lpstr>
      <vt:lpstr>Impact</vt:lpstr>
      <vt:lpstr>Lucida Console</vt:lpstr>
      <vt:lpstr>Wingdings</vt:lpstr>
      <vt:lpstr>Wingdings 2</vt:lpstr>
      <vt:lpstr>Uçak İzi</vt:lpstr>
      <vt:lpstr>    WATER POLLUTION  AND  MEASURES TAKEN BY TüRKiYe ON WATER POLLUTION</vt:lpstr>
      <vt:lpstr>1. Entrance</vt:lpstr>
      <vt:lpstr>2. DefInItIon of Water Pollutıon</vt:lpstr>
      <vt:lpstr>3. Causes of Water PollutIon</vt:lpstr>
      <vt:lpstr>PowerPoint Sunusu</vt:lpstr>
      <vt:lpstr>PowerPoint Sunusu</vt:lpstr>
      <vt:lpstr>4. Environmental Effects of Water Pollution</vt:lpstr>
      <vt:lpstr>PowerPoint Sunusu</vt:lpstr>
      <vt:lpstr>PowerPoint Sunusu</vt:lpstr>
      <vt:lpstr>5. Measures Taken by Türkiye to Prevent Water Pollution</vt:lpstr>
      <vt:lpstr>Protected Areas</vt:lpstr>
      <vt:lpstr>PowerPoint Sunusu</vt:lpstr>
      <vt:lpstr>PollutIon ProhIbItIons RegardIng Lakes</vt:lpstr>
      <vt:lpstr>PollutIon ProhIbItIons RegardIng Groundwater</vt:lpstr>
      <vt:lpstr>MarIne PollutIon ProhIbItIons</vt:lpstr>
      <vt:lpstr> Sixteen sectors created while giving discharge standards for industrial wastewater</vt:lpstr>
      <vt:lpstr>Water PollutIon Control RegulatIon</vt:lpstr>
      <vt:lpstr>DIscharge PrIncIples of Wastewater  Principles of Discharge into Receiving Water Environment</vt:lpstr>
      <vt:lpstr>Discharge to Receiving Water Environments by Deep Sea Discharges</vt:lpstr>
      <vt:lpstr>DIscharge PermIt PrIncIples  Wastewater Discharge Permit to Recipient Water Environment</vt:lpstr>
      <vt:lpstr>Limitation or Withdrawal of Discharge Permit</vt:lpstr>
      <vt:lpstr>Wastewater Connection Permit and Certificate</vt:lpstr>
      <vt:lpstr>Connection Restrictions to the Sewer System</vt:lpstr>
      <vt:lpstr>Pre-Treatment Plants</vt:lpstr>
      <vt:lpstr>Water PollutIon Control RegulatIon</vt:lpstr>
      <vt:lpstr>Source</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UZEM - Part 1</dc:creator>
  <cp:lastModifiedBy>pc</cp:lastModifiedBy>
  <cp:revision>146</cp:revision>
  <dcterms:created xsi:type="dcterms:W3CDTF">2016-06-28T08:34:33Z</dcterms:created>
  <dcterms:modified xsi:type="dcterms:W3CDTF">2024-07-05T16:33:35Z</dcterms:modified>
</cp:coreProperties>
</file>