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63" r:id="rId3"/>
    <p:sldId id="258" r:id="rId4"/>
    <p:sldId id="259" r:id="rId5"/>
    <p:sldId id="266" r:id="rId6"/>
    <p:sldId id="267" r:id="rId7"/>
    <p:sldId id="268" r:id="rId8"/>
    <p:sldId id="261" r:id="rId9"/>
    <p:sldId id="269" r:id="rId10"/>
    <p:sldId id="270" r:id="rId11"/>
    <p:sldId id="271" r:id="rId12"/>
    <p:sldId id="272" r:id="rId13"/>
    <p:sldId id="273" r:id="rId14"/>
    <p:sldId id="275" r:id="rId15"/>
    <p:sldId id="274" r:id="rId16"/>
    <p:sldId id="265" r:id="rId17"/>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BF15E9-3EBE-49B1-833E-9A2EE5BE3003}" v="58" dt="2022-11-02T21:07:16.878"/>
    <p1510:client id="{70A15FE7-358E-137D-D143-757589B75878}" v="169" dt="2022-11-07T13:41:43.255"/>
    <p1510:client id="{F23CACCD-3294-4F78-9A2C-CD26F327DDF1}" v="87" dt="2022-10-24T19:30:45.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0"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Йорданка Симеонова" userId="S::ysimeonova@sugizmirliev.eu::453a2dc8-8ba1-43d4-81f9-f3fb6663900b" providerId="AD" clId="Web-{70A15FE7-358E-137D-D143-757589B75878}"/>
    <pc:docChg chg="addSld delSld modSld">
      <pc:chgData name="Йорданка Симеонова" userId="S::ysimeonova@sugizmirliev.eu::453a2dc8-8ba1-43d4-81f9-f3fb6663900b" providerId="AD" clId="Web-{70A15FE7-358E-137D-D143-757589B75878}" dt="2022-11-07T13:41:43.255" v="124" actId="1076"/>
      <pc:docMkLst>
        <pc:docMk/>
      </pc:docMkLst>
      <pc:sldChg chg="addSp modSp">
        <pc:chgData name="Йорданка Симеонова" userId="S::ysimeonova@sugizmirliev.eu::453a2dc8-8ba1-43d4-81f9-f3fb6663900b" providerId="AD" clId="Web-{70A15FE7-358E-137D-D143-757589B75878}" dt="2022-11-07T12:57:48.344" v="16" actId="1076"/>
        <pc:sldMkLst>
          <pc:docMk/>
          <pc:sldMk cId="1748730107" sldId="256"/>
        </pc:sldMkLst>
        <pc:picChg chg="add mod">
          <ac:chgData name="Йорданка Симеонова" userId="S::ysimeonova@sugizmirliev.eu::453a2dc8-8ba1-43d4-81f9-f3fb6663900b" providerId="AD" clId="Web-{70A15FE7-358E-137D-D143-757589B75878}" dt="2022-11-07T12:56:29.857" v="8" actId="14100"/>
          <ac:picMkLst>
            <pc:docMk/>
            <pc:sldMk cId="1748730107" sldId="256"/>
            <ac:picMk id="3" creationId="{FC3C0253-86DD-A884-084A-75F7AED5DB6E}"/>
          </ac:picMkLst>
        </pc:picChg>
        <pc:picChg chg="add mod">
          <ac:chgData name="Йорданка Симеонова" userId="S::ysimeonova@sugizmirliev.eu::453a2dc8-8ba1-43d4-81f9-f3fb6663900b" providerId="AD" clId="Web-{70A15FE7-358E-137D-D143-757589B75878}" dt="2022-11-07T12:57:45.125" v="15" actId="14100"/>
          <ac:picMkLst>
            <pc:docMk/>
            <pc:sldMk cId="1748730107" sldId="256"/>
            <ac:picMk id="5" creationId="{3CB54E02-1E8C-C659-147F-5FE32D065D1A}"/>
          </ac:picMkLst>
        </pc:picChg>
        <pc:picChg chg="add mod">
          <ac:chgData name="Йорданка Симеонова" userId="S::ysimeonova@sugizmirliev.eu::453a2dc8-8ba1-43d4-81f9-f3fb6663900b" providerId="AD" clId="Web-{70A15FE7-358E-137D-D143-757589B75878}" dt="2022-11-07T12:57:48.344" v="16" actId="1076"/>
          <ac:picMkLst>
            <pc:docMk/>
            <pc:sldMk cId="1748730107" sldId="256"/>
            <ac:picMk id="6" creationId="{F0D7A35D-3F6B-33C0-9710-FCB3D7664C4C}"/>
          </ac:picMkLst>
        </pc:picChg>
      </pc:sldChg>
      <pc:sldChg chg="delSp modSp mod modClrScheme delDesignElem chgLayout">
        <pc:chgData name="Йорданка Симеонова" userId="S::ysimeonova@sugizmirliev.eu::453a2dc8-8ba1-43d4-81f9-f3fb6663900b" providerId="AD" clId="Web-{70A15FE7-358E-137D-D143-757589B75878}" dt="2022-11-07T13:21:48.398" v="25" actId="1076"/>
        <pc:sldMkLst>
          <pc:docMk/>
          <pc:sldMk cId="4201547917" sldId="273"/>
        </pc:sldMkLst>
        <pc:spChg chg="mod ord">
          <ac:chgData name="Йорданка Симеонова" userId="S::ysimeonova@sugizmirliev.eu::453a2dc8-8ba1-43d4-81f9-f3fb6663900b" providerId="AD" clId="Web-{70A15FE7-358E-137D-D143-757589B75878}" dt="2022-11-07T13:11:17.812" v="19"/>
          <ac:spMkLst>
            <pc:docMk/>
            <pc:sldMk cId="4201547917" sldId="273"/>
            <ac:spMk id="2" creationId="{0C5E3DD3-9EF9-AD9A-C83F-AD5C6C1E9F3C}"/>
          </ac:spMkLst>
        </pc:spChg>
        <pc:spChg chg="mod ord">
          <ac:chgData name="Йорданка Симеонова" userId="S::ysimeonova@sugizmirliev.eu::453a2dc8-8ba1-43d4-81f9-f3fb6663900b" providerId="AD" clId="Web-{70A15FE7-358E-137D-D143-757589B75878}" dt="2022-11-07T13:21:48.398" v="25" actId="1076"/>
          <ac:spMkLst>
            <pc:docMk/>
            <pc:sldMk cId="4201547917" sldId="273"/>
            <ac:spMk id="3" creationId="{3A3A6B25-6690-13BE-4AA0-D05B241823B5}"/>
          </ac:spMkLst>
        </pc:spChg>
        <pc:spChg chg="del">
          <ac:chgData name="Йорданка Симеонова" userId="S::ysimeonova@sugizmirliev.eu::453a2dc8-8ba1-43d4-81f9-f3fb6663900b" providerId="AD" clId="Web-{70A15FE7-358E-137D-D143-757589B75878}" dt="2022-11-07T13:11:17.812" v="19"/>
          <ac:spMkLst>
            <pc:docMk/>
            <pc:sldMk cId="4201547917" sldId="273"/>
            <ac:spMk id="10" creationId="{51A01047-632B-4F57-9CDB-AA680D5BBB19}"/>
          </ac:spMkLst>
        </pc:spChg>
        <pc:spChg chg="del">
          <ac:chgData name="Йорданка Симеонова" userId="S::ysimeonova@sugizmirliev.eu::453a2dc8-8ba1-43d4-81f9-f3fb6663900b" providerId="AD" clId="Web-{70A15FE7-358E-137D-D143-757589B75878}" dt="2022-11-07T13:11:17.812" v="19"/>
          <ac:spMkLst>
            <pc:docMk/>
            <pc:sldMk cId="4201547917" sldId="273"/>
            <ac:spMk id="12" creationId="{48EF695B-E7DE-4164-862A-9CD06DFB0EC0}"/>
          </ac:spMkLst>
        </pc:spChg>
        <pc:grpChg chg="del">
          <ac:chgData name="Йорданка Симеонова" userId="S::ysimeonova@sugizmirliev.eu::453a2dc8-8ba1-43d4-81f9-f3fb6663900b" providerId="AD" clId="Web-{70A15FE7-358E-137D-D143-757589B75878}" dt="2022-11-07T13:11:17.812" v="19"/>
          <ac:grpSpMkLst>
            <pc:docMk/>
            <pc:sldMk cId="4201547917" sldId="273"/>
            <ac:grpSpMk id="14" creationId="{D5ADB088-C125-457F-9C61-DFE21DCEF4A5}"/>
          </ac:grpSpMkLst>
        </pc:grpChg>
        <pc:picChg chg="mod">
          <ac:chgData name="Йорданка Симеонова" userId="S::ysimeonova@sugizmirliev.eu::453a2dc8-8ba1-43d4-81f9-f3fb6663900b" providerId="AD" clId="Web-{70A15FE7-358E-137D-D143-757589B75878}" dt="2022-11-07T13:21:42.851" v="24" actId="1076"/>
          <ac:picMkLst>
            <pc:docMk/>
            <pc:sldMk cId="4201547917" sldId="273"/>
            <ac:picMk id="5" creationId="{C1922278-465D-8BCD-8351-7212036D534F}"/>
          </ac:picMkLst>
        </pc:picChg>
      </pc:sldChg>
      <pc:sldChg chg="addSp delSp modSp add replId delAnim">
        <pc:chgData name="Йорданка Симеонова" userId="S::ysimeonova@sugizmirliev.eu::453a2dc8-8ba1-43d4-81f9-f3fb6663900b" providerId="AD" clId="Web-{70A15FE7-358E-137D-D143-757589B75878}" dt="2022-11-07T13:41:43.255" v="124" actId="1076"/>
        <pc:sldMkLst>
          <pc:docMk/>
          <pc:sldMk cId="3735277177" sldId="275"/>
        </pc:sldMkLst>
        <pc:spChg chg="mod">
          <ac:chgData name="Йорданка Симеонова" userId="S::ysimeonova@sugizmirliev.eu::453a2dc8-8ba1-43d4-81f9-f3fb6663900b" providerId="AD" clId="Web-{70A15FE7-358E-137D-D143-757589B75878}" dt="2022-11-07T13:41:14.957" v="121" actId="1076"/>
          <ac:spMkLst>
            <pc:docMk/>
            <pc:sldMk cId="3735277177" sldId="275"/>
            <ac:spMk id="2" creationId="{0C5E3DD3-9EF9-AD9A-C83F-AD5C6C1E9F3C}"/>
          </ac:spMkLst>
        </pc:spChg>
        <pc:spChg chg="mod">
          <ac:chgData name="Йорданка Симеонова" userId="S::ysimeonova@sugizmirliev.eu::453a2dc8-8ba1-43d4-81f9-f3fb6663900b" providerId="AD" clId="Web-{70A15FE7-358E-137D-D143-757589B75878}" dt="2022-11-07T13:41:43.255" v="124" actId="1076"/>
          <ac:spMkLst>
            <pc:docMk/>
            <pc:sldMk cId="3735277177" sldId="275"/>
            <ac:spMk id="3" creationId="{3A3A6B25-6690-13BE-4AA0-D05B241823B5}"/>
          </ac:spMkLst>
        </pc:spChg>
        <pc:spChg chg="add mod">
          <ac:chgData name="Йорданка Симеонова" userId="S::ysimeonova@sugizmirliev.eu::453a2dc8-8ba1-43d4-81f9-f3fb6663900b" providerId="AD" clId="Web-{70A15FE7-358E-137D-D143-757589B75878}" dt="2022-11-07T13:38:00.075" v="116" actId="1076"/>
          <ac:spMkLst>
            <pc:docMk/>
            <pc:sldMk cId="3735277177" sldId="275"/>
            <ac:spMk id="4" creationId="{CA07D67C-466C-30A6-5ADD-4D2ADE04D93B}"/>
          </ac:spMkLst>
        </pc:spChg>
        <pc:picChg chg="del">
          <ac:chgData name="Йорданка Симеонова" userId="S::ysimeonova@sugizmirliev.eu::453a2dc8-8ba1-43d4-81f9-f3fb6663900b" providerId="AD" clId="Web-{70A15FE7-358E-137D-D143-757589B75878}" dt="2022-11-07T13:21:31.382" v="21"/>
          <ac:picMkLst>
            <pc:docMk/>
            <pc:sldMk cId="3735277177" sldId="275"/>
            <ac:picMk id="5" creationId="{C1922278-465D-8BCD-8351-7212036D534F}"/>
          </ac:picMkLst>
        </pc:picChg>
        <pc:picChg chg="add mod">
          <ac:chgData name="Йорданка Симеонова" userId="S::ysimeonova@sugizmirliev.eu::453a2dc8-8ba1-43d4-81f9-f3fb6663900b" providerId="AD" clId="Web-{70A15FE7-358E-137D-D143-757589B75878}" dt="2022-11-07T13:41:17.129" v="122" actId="1076"/>
          <ac:picMkLst>
            <pc:docMk/>
            <pc:sldMk cId="3735277177" sldId="275"/>
            <ac:picMk id="6" creationId="{A9683603-1FC9-C6A3-B621-210AF76CC95A}"/>
          </ac:picMkLst>
        </pc:picChg>
      </pc:sldChg>
      <pc:sldChg chg="new del">
        <pc:chgData name="Йорданка Симеонова" userId="S::ysimeonova@sugizmirliev.eu::453a2dc8-8ba1-43d4-81f9-f3fb6663900b" providerId="AD" clId="Web-{70A15FE7-358E-137D-D143-757589B75878}" dt="2022-11-07T13:11:02.186" v="18"/>
        <pc:sldMkLst>
          <pc:docMk/>
          <pc:sldMk cId="3941965654"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6257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2817764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xmlns=""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xmlns=""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14822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920968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559237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4180245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87053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28570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89122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364666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a:t>
            </a:fld>
            <a:endParaRPr lang="en-US"/>
          </a:p>
        </p:txBody>
      </p:sp>
    </p:spTree>
    <p:extLst>
      <p:ext uri="{BB962C8B-B14F-4D97-AF65-F5344CB8AC3E}">
        <p14:creationId xmlns:p14="http://schemas.microsoft.com/office/powerpoint/2010/main" val="12802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7/5/2024</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194920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Layout" Target="../slideLayouts/slideLayout3.xml"/><Relationship Id="rId5" Type="http://schemas.openxmlformats.org/officeDocument/2006/relationships/image" Target="../media/image5.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www.moew.government.bg/static/media/ups/tiny/Daily%20Bulletin/03112022_Bulletin_Daily.pdf?fbclid=IwAR0Ft2tHdGm7MNX93O67oFdtU1uxu3e-lmYIS1Qjm9EUNlCAhjVFAsEGGqE" TargetMode="External"/><Relationship Id="rId7" Type="http://schemas.openxmlformats.org/officeDocument/2006/relationships/image" Target="../media/image5.jpeg"/><Relationship Id="rId2" Type="http://schemas.openxmlformats.org/officeDocument/2006/relationships/hyperlink" Target="https://www.moew.government.bg/static/media/ups/tiny/Monthly%20Bulletiin/12102022_Bulletin.pdf?fbclid=IwAR24BLaJ2e2METgQmSJmDI-iAu8lUUxP5MX3vgDCPNaVYVxYYzcUPN9_fnY" TargetMode="Externa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hyperlink" Target="https://www.euronews.com/2021/05/31/bulgaria-cleans-up-its-beaches-by-renovating-its-water-treatment-facilities" TargetMode="External"/><Relationship Id="rId13" Type="http://schemas.openxmlformats.org/officeDocument/2006/relationships/hyperlink" Target="http://ipm.ucanr.edu/WATER/U/storedispose.html" TargetMode="External"/><Relationship Id="rId18" Type="http://schemas.openxmlformats.org/officeDocument/2006/relationships/image" Target="../media/image19.jpeg"/><Relationship Id="rId3" Type="http://schemas.openxmlformats.org/officeDocument/2006/relationships/hyperlink" Target="https://www.book.store.bg/p84794/administrativna-karta-na-republika-bylgaria-prirodnogeografska-karta-na-republika-bylgaria-dvustranna-stenna-karta-m-1-1-000-000.html" TargetMode="External"/><Relationship Id="rId7" Type="http://schemas.openxmlformats.org/officeDocument/2006/relationships/hyperlink" Target="https://www.euractiv.com/section/energy-environment/news/kaliakra-a-showcase-of-environmental-illiteracy-in-bulgaria/" TargetMode="External"/><Relationship Id="rId12" Type="http://schemas.openxmlformats.org/officeDocument/2006/relationships/hyperlink" Target="https://www.epa.gov/septic/why-maintain-your-septic-system" TargetMode="External"/><Relationship Id="rId17" Type="http://schemas.openxmlformats.org/officeDocument/2006/relationships/image" Target="../media/image4.png"/><Relationship Id="rId2" Type="http://schemas.openxmlformats.org/officeDocument/2006/relationships/hyperlink" Target="https://puzzlefactory.com/bg/&#1087;&#1098;&#1079;&#1077;&#1083;&#1080;-&#1087;&#1077;&#1081;&#1079;&#1072;&#1078;&#1080;/361054-&#1087;&#1077;&#1081;&#1079;&#1072;&#1078;&#1080;-&#1074;-&#1073;&#1098;&#1083;&#1075;&#1072;&#1088;&#1080;&#1103;-&#1087;&#1098;&#1079;&#1077;&#1083;#16x11" TargetMode="External"/><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razkritia.com/razkritia/the-pseudo-ecologists-borislav-sandov-and-toma-belev-receive-close-to-20-000-per-month-from-salaries-for-heading-the-ministry-of-environment-and-water-2/135210" TargetMode="External"/><Relationship Id="rId11" Type="http://schemas.openxmlformats.org/officeDocument/2006/relationships/hyperlink" Target="https://wwf.panda.org/wwf_news/?347550/WWF-Bulgaria-and-Scouts-Cleaned-10-water-bodies" TargetMode="External"/><Relationship Id="rId5" Type="http://schemas.openxmlformats.org/officeDocument/2006/relationships/hyperlink" Target="https://www.sofiyskavoda.bg/en/about-us/gold-standard" TargetMode="External"/><Relationship Id="rId15" Type="http://schemas.openxmlformats.org/officeDocument/2006/relationships/hyperlink" Target="https://www.uet.co.il/" TargetMode="External"/><Relationship Id="rId10" Type="http://schemas.openxmlformats.org/officeDocument/2006/relationships/hyperlink" Target="https://www.euronews.com/video/2021/01/15/floating-islands-of-rubbish-pollute-bulgaria-s-rivers-after-days-of-heavy-rainfall" TargetMode="External"/><Relationship Id="rId4" Type="http://schemas.openxmlformats.org/officeDocument/2006/relationships/hyperlink" Target="https://www.youtube.com/watch?v=WNPJY-GWid0" TargetMode="External"/><Relationship Id="rId9" Type="http://schemas.openxmlformats.org/officeDocument/2006/relationships/hyperlink" Target="https://riosv-varna.bg/ministara-na-okolnata-sreda-i-vodite-iniciira-provezhdane-na-kragla-masa-vav-varna/" TargetMode="External"/><Relationship Id="rId14" Type="http://schemas.openxmlformats.org/officeDocument/2006/relationships/hyperlink" Target="https://millerrecycling.com/organic-waste-and-how-to-handle-i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D8EACB7-D372-470B-B76E-A829D00310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Картина 4" descr="Картина, която съдържа небе, планина, вода, открито&#10;&#10;Описанието е генерирано автоматично">
            <a:extLst>
              <a:ext uri="{FF2B5EF4-FFF2-40B4-BE49-F238E27FC236}">
                <a16:creationId xmlns:a16="http://schemas.microsoft.com/office/drawing/2014/main" id="{6F207845-0A3C-449C-93C2-30E57D5F490C}"/>
              </a:ext>
            </a:extLst>
          </p:cNvPr>
          <p:cNvPicPr>
            <a:picLocks noChangeAspect="1"/>
          </p:cNvPicPr>
          <p:nvPr/>
        </p:nvPicPr>
        <p:blipFill rotWithShape="1">
          <a:blip r:embed="rId2"/>
          <a:srcRect t="13066" b="396"/>
          <a:stretch/>
        </p:blipFill>
        <p:spPr>
          <a:xfrm>
            <a:off x="0" y="-26997"/>
            <a:ext cx="12191980" cy="6857990"/>
          </a:xfrm>
          <a:prstGeom prst="rect">
            <a:avLst/>
          </a:prstGeom>
        </p:spPr>
      </p:pic>
      <p:sp>
        <p:nvSpPr>
          <p:cNvPr id="18" name="Rectangle 5">
            <a:extLst>
              <a:ext uri="{FF2B5EF4-FFF2-40B4-BE49-F238E27FC236}">
                <a16:creationId xmlns:a16="http://schemas.microsoft.com/office/drawing/2014/main" id="{FBE11A49-02A1-4D4C-9A49-CDF496B109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p:cNvSpPr>
            <a:spLocks noGrp="1"/>
          </p:cNvSpPr>
          <p:nvPr>
            <p:ph type="ctrTitle"/>
          </p:nvPr>
        </p:nvSpPr>
        <p:spPr>
          <a:xfrm>
            <a:off x="767418" y="1084568"/>
            <a:ext cx="4656834" cy="2685598"/>
          </a:xfrm>
        </p:spPr>
        <p:txBody>
          <a:bodyPr>
            <a:normAutofit/>
          </a:bodyPr>
          <a:lstStyle/>
          <a:p>
            <a:r>
              <a:rPr lang="en-GB" sz="2900" b="1" i="0" dirty="0">
                <a:solidFill>
                  <a:schemeClr val="tx1">
                    <a:lumMod val="90000"/>
                    <a:lumOff val="10000"/>
                  </a:schemeClr>
                </a:solidFill>
                <a:effectLst/>
                <a:latin typeface="+mn-lt"/>
              </a:rPr>
              <a:t>The policy on water management in Bulgaria</a:t>
            </a:r>
            <a:r>
              <a:rPr lang="en-GB" sz="2900" b="1" dirty="0">
                <a:solidFill>
                  <a:schemeClr val="tx1">
                    <a:lumMod val="90000"/>
                    <a:lumOff val="10000"/>
                  </a:schemeClr>
                </a:solidFill>
                <a:effectLst/>
                <a:latin typeface="+mn-lt"/>
              </a:rPr>
              <a:t/>
            </a:r>
            <a:br>
              <a:rPr lang="en-GB" sz="2900" b="1" dirty="0">
                <a:solidFill>
                  <a:schemeClr val="tx1">
                    <a:lumMod val="90000"/>
                    <a:lumOff val="10000"/>
                  </a:schemeClr>
                </a:solidFill>
                <a:effectLst/>
                <a:latin typeface="+mn-lt"/>
              </a:rPr>
            </a:br>
            <a:endParaRPr lang="bg-BG" sz="2900" b="1" dirty="0">
              <a:solidFill>
                <a:schemeClr val="tx1">
                  <a:lumMod val="90000"/>
                  <a:lumOff val="10000"/>
                </a:schemeClr>
              </a:solidFill>
              <a:latin typeface="+mn-lt"/>
            </a:endParaRPr>
          </a:p>
        </p:txBody>
      </p:sp>
      <p:grpSp>
        <p:nvGrpSpPr>
          <p:cNvPr id="20" name="Group 19">
            <a:extLst>
              <a:ext uri="{FF2B5EF4-FFF2-40B4-BE49-F238E27FC236}">
                <a16:creationId xmlns:a16="http://schemas.microsoft.com/office/drawing/2014/main" id="{F1732D3A-CFF0-45BE-AD79-F83D0272C6C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3871114"/>
            <a:ext cx="867485" cy="115439"/>
            <a:chOff x="8910933" y="1861308"/>
            <a:chExt cx="867485" cy="115439"/>
          </a:xfrm>
        </p:grpSpPr>
        <p:sp>
          <p:nvSpPr>
            <p:cNvPr id="21" name="Rectangle 20">
              <a:extLst>
                <a:ext uri="{FF2B5EF4-FFF2-40B4-BE49-F238E27FC236}">
                  <a16:creationId xmlns:a16="http://schemas.microsoft.com/office/drawing/2014/main" id="{C892F72C-7FB6-49C8-A402-D5DC42DB67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FC92C2E1-605F-49BD-8AC8-DC52B3015E3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BE2E0F-EE6D-4748-AB8F-724D0DDC6E0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6" name="Picture 6" descr="A picture containing rectangle&#10;&#10;Description automatically generated">
            <a:extLst>
              <a:ext uri="{FF2B5EF4-FFF2-40B4-BE49-F238E27FC236}">
                <a16:creationId xmlns:a16="http://schemas.microsoft.com/office/drawing/2014/main" id="{F0D7A35D-3F6B-33C0-9710-FCB3D7664C4C}"/>
              </a:ext>
            </a:extLst>
          </p:cNvPr>
          <p:cNvPicPr>
            <a:picLocks noChangeAspect="1"/>
          </p:cNvPicPr>
          <p:nvPr/>
        </p:nvPicPr>
        <p:blipFill>
          <a:blip r:embed="rId3"/>
          <a:stretch>
            <a:fillRect/>
          </a:stretch>
        </p:blipFill>
        <p:spPr>
          <a:xfrm>
            <a:off x="2340271" y="4304008"/>
            <a:ext cx="1347899" cy="810512"/>
          </a:xfrm>
          <a:prstGeom prst="rect">
            <a:avLst/>
          </a:prstGeom>
        </p:spPr>
      </p:pic>
      <p:pic>
        <p:nvPicPr>
          <p:cNvPr id="7" name="Picture 6"/>
          <p:cNvPicPr>
            <a:picLocks noChangeAspect="1"/>
          </p:cNvPicPr>
          <p:nvPr/>
        </p:nvPicPr>
        <p:blipFill>
          <a:blip r:embed="rId4"/>
          <a:stretch>
            <a:fillRect/>
          </a:stretch>
        </p:blipFill>
        <p:spPr>
          <a:xfrm>
            <a:off x="9155278" y="6056026"/>
            <a:ext cx="2916801" cy="644523"/>
          </a:xfrm>
          <a:prstGeom prst="rect">
            <a:avLst/>
          </a:prstGeom>
        </p:spPr>
      </p:pic>
      <p:pic>
        <p:nvPicPr>
          <p:cNvPr id="8" name="Picture 7"/>
          <p:cNvPicPr>
            <a:picLocks noChangeAspect="1"/>
          </p:cNvPicPr>
          <p:nvPr/>
        </p:nvPicPr>
        <p:blipFill>
          <a:blip r:embed="rId5"/>
          <a:stretch>
            <a:fillRect/>
          </a:stretch>
        </p:blipFill>
        <p:spPr>
          <a:xfrm>
            <a:off x="11357160" y="152512"/>
            <a:ext cx="714919" cy="1011379"/>
          </a:xfrm>
          <a:prstGeom prst="rect">
            <a:avLst/>
          </a:prstGeom>
        </p:spPr>
      </p:pic>
      <p:pic>
        <p:nvPicPr>
          <p:cNvPr id="3" name="Resim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1748730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83FD56CE-7028-7363-0AF8-532549F3E531}"/>
              </a:ext>
            </a:extLst>
          </p:cNvPr>
          <p:cNvSpPr>
            <a:spLocks noGrp="1"/>
          </p:cNvSpPr>
          <p:nvPr>
            <p:ph type="title"/>
          </p:nvPr>
        </p:nvSpPr>
        <p:spPr>
          <a:xfrm>
            <a:off x="1038883" y="1000366"/>
            <a:ext cx="3995397" cy="1239627"/>
          </a:xfrm>
        </p:spPr>
        <p:txBody>
          <a:bodyPr anchor="b">
            <a:normAutofit/>
          </a:bodyPr>
          <a:lstStyle/>
          <a:p>
            <a:pPr algn="ctr"/>
            <a:r>
              <a:rPr lang="en-GB" b="1" dirty="0">
                <a:solidFill>
                  <a:schemeClr val="tx1">
                    <a:lumMod val="90000"/>
                    <a:lumOff val="10000"/>
                  </a:schemeClr>
                </a:solidFill>
              </a:rPr>
              <a:t>Water</a:t>
            </a:r>
            <a:endParaRPr lang="bg-BG" b="1" dirty="0">
              <a:solidFill>
                <a:schemeClr val="tx1">
                  <a:lumMod val="90000"/>
                  <a:lumOff val="10000"/>
                </a:schemeClr>
              </a:solidFill>
            </a:endParaRPr>
          </a:p>
        </p:txBody>
      </p:sp>
      <p:sp>
        <p:nvSpPr>
          <p:cNvPr id="3" name="Контейнер за съдържание 2">
            <a:extLst>
              <a:ext uri="{FF2B5EF4-FFF2-40B4-BE49-F238E27FC236}">
                <a16:creationId xmlns:a16="http://schemas.microsoft.com/office/drawing/2014/main" id="{1540D42D-782F-BDDA-F546-1432EA45D8F9}"/>
              </a:ext>
            </a:extLst>
          </p:cNvPr>
          <p:cNvSpPr>
            <a:spLocks noGrp="1"/>
          </p:cNvSpPr>
          <p:nvPr>
            <p:ph idx="1"/>
          </p:nvPr>
        </p:nvSpPr>
        <p:spPr>
          <a:xfrm>
            <a:off x="1096144" y="2884395"/>
            <a:ext cx="3862062" cy="2469140"/>
          </a:xfrm>
        </p:spPr>
        <p:txBody>
          <a:bodyPr vert="horz" lIns="91440" tIns="45720" rIns="91440" bIns="45720" rtlCol="0" anchor="ctr">
            <a:normAutofit/>
          </a:bodyPr>
          <a:lstStyle/>
          <a:p>
            <a:pPr algn="just">
              <a:lnSpc>
                <a:spcPct val="100000"/>
              </a:lnSpc>
            </a:pPr>
            <a:r>
              <a:rPr lang="en-GB" sz="1700" b="0" dirty="0">
                <a:solidFill>
                  <a:schemeClr val="tx1">
                    <a:lumMod val="90000"/>
                    <a:lumOff val="10000"/>
                  </a:schemeClr>
                </a:solidFill>
                <a:effectLst/>
                <a:latin typeface="Bierstadt" panose="020F0502020204030204" pitchFamily="34" charset="0"/>
                <a:cs typeface="Aharoni" panose="02010803020104030203" pitchFamily="2" charset="-79"/>
              </a:rPr>
              <a:t>Bulgaria has 101 billion cubic meters of fresh water, an annual base of renewable fresh water resources. This was said by the Minister of the Environment, during a water conference.</a:t>
            </a:r>
            <a:endParaRPr lang="en-GB" sz="1700" dirty="0">
              <a:solidFill>
                <a:schemeClr val="tx1">
                  <a:lumMod val="90000"/>
                  <a:lumOff val="10000"/>
                </a:schemeClr>
              </a:solidFill>
              <a:effectLst/>
              <a:latin typeface="Bierstadt" panose="020F0502020204030204" pitchFamily="34" charset="0"/>
              <a:cs typeface="Aharoni" panose="02010803020104030203" pitchFamily="2" charset="-79"/>
            </a:endParaRPr>
          </a:p>
          <a:p>
            <a:pPr algn="ctr">
              <a:lnSpc>
                <a:spcPct val="100000"/>
              </a:lnSpc>
            </a:pPr>
            <a:endParaRPr lang="bg-BG" sz="1700" dirty="0">
              <a:solidFill>
                <a:schemeClr val="tx1">
                  <a:lumMod val="90000"/>
                  <a:lumOff val="10000"/>
                </a:schemeClr>
              </a:solidFill>
              <a:latin typeface="Bierstadt" panose="020F0502020204030204" pitchFamily="34" charset="0"/>
              <a:cs typeface="Aharoni" panose="02010803020104030203" pitchFamily="2" charset="-79"/>
            </a:endParaRPr>
          </a:p>
        </p:txBody>
      </p:sp>
      <p:grpSp>
        <p:nvGrpSpPr>
          <p:cNvPr id="8" name="Group 12">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14" name="Rectangle 13">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14">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9" name="Picture 8" descr="Map&#10;&#10;Description automatically generated">
            <a:extLst>
              <a:ext uri="{FF2B5EF4-FFF2-40B4-BE49-F238E27FC236}">
                <a16:creationId xmlns:a16="http://schemas.microsoft.com/office/drawing/2014/main" id="{FBCCDE53-B873-FE96-9E39-78D7304822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442" y="1376362"/>
            <a:ext cx="5705475" cy="4105275"/>
          </a:xfrm>
          <a:prstGeom prst="rect">
            <a:avLst/>
          </a:prstGeom>
        </p:spPr>
      </p:pic>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2" name="Picture 7"/>
          <p:cNvPicPr>
            <a:picLocks noChangeAspect="1"/>
          </p:cNvPicPr>
          <p:nvPr/>
        </p:nvPicPr>
        <p:blipFill>
          <a:blip r:embed="rId4"/>
          <a:stretch>
            <a:fillRect/>
          </a:stretch>
        </p:blipFill>
        <p:spPr>
          <a:xfrm>
            <a:off x="11357160" y="152512"/>
            <a:ext cx="714919" cy="1011379"/>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7263264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39389199-EB34-8595-1514-3828F32F8EB2}"/>
              </a:ext>
            </a:extLst>
          </p:cNvPr>
          <p:cNvSpPr>
            <a:spLocks noGrp="1"/>
          </p:cNvSpPr>
          <p:nvPr>
            <p:ph type="title"/>
          </p:nvPr>
        </p:nvSpPr>
        <p:spPr>
          <a:xfrm>
            <a:off x="7150882" y="1000366"/>
            <a:ext cx="3995397" cy="1239627"/>
          </a:xfrm>
        </p:spPr>
        <p:txBody>
          <a:bodyPr anchor="b">
            <a:normAutofit/>
          </a:bodyPr>
          <a:lstStyle/>
          <a:p>
            <a:pPr algn="ctr"/>
            <a:r>
              <a:rPr lang="en-GB" b="1" dirty="0">
                <a:solidFill>
                  <a:schemeClr val="tx1">
                    <a:lumMod val="90000"/>
                    <a:lumOff val="10000"/>
                  </a:schemeClr>
                </a:solidFill>
              </a:rPr>
              <a:t>Water</a:t>
            </a:r>
            <a:endParaRPr lang="bg-BG" b="1" dirty="0">
              <a:solidFill>
                <a:schemeClr val="tx1">
                  <a:lumMod val="90000"/>
                  <a:lumOff val="10000"/>
                </a:schemeClr>
              </a:solidFill>
            </a:endParaRPr>
          </a:p>
        </p:txBody>
      </p:sp>
      <p:sp>
        <p:nvSpPr>
          <p:cNvPr id="3" name="Контейнер за съдържание 2">
            <a:extLst>
              <a:ext uri="{FF2B5EF4-FFF2-40B4-BE49-F238E27FC236}">
                <a16:creationId xmlns:a16="http://schemas.microsoft.com/office/drawing/2014/main" id="{3295E6DD-62A1-6F65-6E92-0FDC3CD37124}"/>
              </a:ext>
            </a:extLst>
          </p:cNvPr>
          <p:cNvSpPr>
            <a:spLocks noGrp="1"/>
          </p:cNvSpPr>
          <p:nvPr>
            <p:ph idx="1"/>
          </p:nvPr>
        </p:nvSpPr>
        <p:spPr>
          <a:xfrm>
            <a:off x="7279965" y="2884395"/>
            <a:ext cx="3766670" cy="2469140"/>
          </a:xfrm>
        </p:spPr>
        <p:txBody>
          <a:bodyPr vert="horz" lIns="91440" tIns="45720" rIns="91440" bIns="45720" rtlCol="0" anchor="ctr">
            <a:normAutofit/>
          </a:bodyPr>
          <a:lstStyle/>
          <a:p>
            <a:pPr algn="just">
              <a:lnSpc>
                <a:spcPct val="100000"/>
              </a:lnSpc>
            </a:pPr>
            <a:r>
              <a:rPr lang="en-GB" sz="1700" b="0" i="0" dirty="0">
                <a:solidFill>
                  <a:schemeClr val="tx1">
                    <a:lumMod val="90000"/>
                    <a:lumOff val="10000"/>
                  </a:schemeClr>
                </a:solidFill>
                <a:effectLst/>
                <a:latin typeface="Bierstadt" panose="020B0004020202020204" pitchFamily="34" charset="0"/>
              </a:rPr>
              <a:t>The state policy on water management aims to achieve and maintain good status of all groundwaters, surface waters and marine waters, as a vital resource for life on the planet, limiting the harmful effects on human life and health, environment, cultural heritage and business.</a:t>
            </a:r>
            <a:endParaRPr lang="en-GB" sz="1700" dirty="0">
              <a:solidFill>
                <a:schemeClr val="tx1">
                  <a:lumMod val="90000"/>
                  <a:lumOff val="10000"/>
                </a:schemeClr>
              </a:solidFill>
              <a:effectLst/>
              <a:latin typeface="Bierstadt" panose="020B0004020202020204" pitchFamily="34" charset="0"/>
            </a:endParaRPr>
          </a:p>
          <a:p>
            <a:pPr algn="just">
              <a:lnSpc>
                <a:spcPct val="100000"/>
              </a:lnSpc>
            </a:pPr>
            <a:endParaRPr lang="bg-BG" sz="1700" dirty="0">
              <a:solidFill>
                <a:schemeClr val="tx1">
                  <a:lumMod val="90000"/>
                  <a:lumOff val="10000"/>
                </a:schemeClr>
              </a:solidFill>
            </a:endParaRPr>
          </a:p>
        </p:txBody>
      </p:sp>
      <p:pic>
        <p:nvPicPr>
          <p:cNvPr id="5" name="Картина 5">
            <a:extLst>
              <a:ext uri="{FF2B5EF4-FFF2-40B4-BE49-F238E27FC236}">
                <a16:creationId xmlns:a16="http://schemas.microsoft.com/office/drawing/2014/main" id="{01749DFE-FD8C-89BF-581F-190807F8860D}"/>
              </a:ext>
            </a:extLst>
          </p:cNvPr>
          <p:cNvPicPr>
            <a:picLocks noChangeAspect="1"/>
          </p:cNvPicPr>
          <p:nvPr/>
        </p:nvPicPr>
        <p:blipFill>
          <a:blip r:embed="rId2"/>
          <a:stretch>
            <a:fillRect/>
          </a:stretch>
        </p:blipFill>
        <p:spPr>
          <a:xfrm>
            <a:off x="350090" y="1931590"/>
            <a:ext cx="6119722" cy="3395617"/>
          </a:xfrm>
          <a:prstGeom prst="rect">
            <a:avLst/>
          </a:prstGeom>
        </p:spPr>
      </p:pic>
      <p:grpSp>
        <p:nvGrpSpPr>
          <p:cNvPr id="21"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2" name="Picture 7"/>
          <p:cNvPicPr>
            <a:picLocks noChangeAspect="1"/>
          </p:cNvPicPr>
          <p:nvPr/>
        </p:nvPicPr>
        <p:blipFill>
          <a:blip r:embed="rId4"/>
          <a:stretch>
            <a:fillRect/>
          </a:stretch>
        </p:blipFill>
        <p:spPr>
          <a:xfrm>
            <a:off x="11357160" y="152512"/>
            <a:ext cx="714919" cy="1011379"/>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5267707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A76FB9FB-BBA1-4C0E-BCEF-5F490A69439B}"/>
              </a:ext>
            </a:extLst>
          </p:cNvPr>
          <p:cNvSpPr>
            <a:spLocks noGrp="1"/>
          </p:cNvSpPr>
          <p:nvPr>
            <p:ph type="title"/>
          </p:nvPr>
        </p:nvSpPr>
        <p:spPr>
          <a:xfrm>
            <a:off x="1038883" y="1000366"/>
            <a:ext cx="3995397" cy="1239627"/>
          </a:xfrm>
        </p:spPr>
        <p:txBody>
          <a:bodyPr anchor="b">
            <a:normAutofit/>
          </a:bodyPr>
          <a:lstStyle/>
          <a:p>
            <a:pPr algn="ctr"/>
            <a:r>
              <a:rPr lang="en-GB" b="1" dirty="0">
                <a:solidFill>
                  <a:schemeClr val="tx1">
                    <a:lumMod val="90000"/>
                    <a:lumOff val="10000"/>
                  </a:schemeClr>
                </a:solidFill>
              </a:rPr>
              <a:t>Water management </a:t>
            </a:r>
            <a:endParaRPr lang="bg-BG" b="1" dirty="0">
              <a:solidFill>
                <a:schemeClr val="tx1">
                  <a:lumMod val="90000"/>
                  <a:lumOff val="10000"/>
                </a:schemeClr>
              </a:solidFill>
            </a:endParaRPr>
          </a:p>
        </p:txBody>
      </p:sp>
      <p:sp>
        <p:nvSpPr>
          <p:cNvPr id="3" name="Контейнер за съдържание 2">
            <a:extLst>
              <a:ext uri="{FF2B5EF4-FFF2-40B4-BE49-F238E27FC236}">
                <a16:creationId xmlns:a16="http://schemas.microsoft.com/office/drawing/2014/main" id="{DC06A631-60C8-D2AA-56CF-A8D04E942BAF}"/>
              </a:ext>
            </a:extLst>
          </p:cNvPr>
          <p:cNvSpPr>
            <a:spLocks noGrp="1"/>
          </p:cNvSpPr>
          <p:nvPr>
            <p:ph idx="1"/>
          </p:nvPr>
        </p:nvSpPr>
        <p:spPr>
          <a:xfrm>
            <a:off x="1096144" y="2884395"/>
            <a:ext cx="3862062" cy="2469140"/>
          </a:xfrm>
        </p:spPr>
        <p:txBody>
          <a:bodyPr vert="horz" lIns="91440" tIns="45720" rIns="91440" bIns="45720" rtlCol="0" anchor="ctr">
            <a:normAutofit/>
          </a:bodyPr>
          <a:lstStyle/>
          <a:p>
            <a:pPr algn="just">
              <a:lnSpc>
                <a:spcPct val="100000"/>
              </a:lnSpc>
            </a:pPr>
            <a:r>
              <a:rPr lang="en-GB" sz="1700" b="0" i="0" dirty="0">
                <a:effectLst/>
                <a:latin typeface="Bierstadt" panose="020B0004020202020204" pitchFamily="34" charset="0"/>
              </a:rPr>
              <a:t>At a national level, the policy on water management is carried out by the Ministry, assisted by Directorate Water Management and at a basin level – by 4 Basin Directorates and 16 Regional Inspectorates of Environment and Water, that monitor and control waste waters within their respective territorial scope.</a:t>
            </a:r>
            <a:endParaRPr lang="en-GB" sz="1700" dirty="0">
              <a:effectLst/>
              <a:latin typeface="Bierstadt" panose="020B0004020202020204" pitchFamily="34" charset="0"/>
            </a:endParaRPr>
          </a:p>
          <a:p>
            <a:pPr algn="just">
              <a:lnSpc>
                <a:spcPct val="100000"/>
              </a:lnSpc>
            </a:pPr>
            <a:endParaRPr lang="bg-BG" sz="1700" dirty="0">
              <a:ea typeface="+mn-lt"/>
              <a:cs typeface="+mn-lt"/>
            </a:endParaRPr>
          </a:p>
        </p:txBody>
      </p:sp>
      <p:grpSp>
        <p:nvGrpSpPr>
          <p:cNvPr id="53" name="Group 52">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54" name="Rectangle 53">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6" name="Picture 5" descr="A picture containing text, road, way, highway&#10;&#10;Description automatically generated">
            <a:extLst>
              <a:ext uri="{FF2B5EF4-FFF2-40B4-BE49-F238E27FC236}">
                <a16:creationId xmlns:a16="http://schemas.microsoft.com/office/drawing/2014/main" id="{857CEC8C-33EA-D77A-2A3B-ED436A473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8468" y="1771208"/>
            <a:ext cx="5372472" cy="3315583"/>
          </a:xfrm>
          <a:prstGeom prst="rect">
            <a:avLst/>
          </a:prstGeom>
        </p:spPr>
      </p:pic>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2" name="Picture 7"/>
          <p:cNvPicPr>
            <a:picLocks noChangeAspect="1"/>
          </p:cNvPicPr>
          <p:nvPr/>
        </p:nvPicPr>
        <p:blipFill>
          <a:blip r:embed="rId4"/>
          <a:stretch>
            <a:fillRect/>
          </a:stretch>
        </p:blipFill>
        <p:spPr>
          <a:xfrm>
            <a:off x="11357160" y="152512"/>
            <a:ext cx="714919" cy="1011379"/>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3616336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60017-62CC-6DDB-B277-66EE8CE0A110}"/>
              </a:ext>
            </a:extLst>
          </p:cNvPr>
          <p:cNvSpPr>
            <a:spLocks noGrp="1"/>
          </p:cNvSpPr>
          <p:nvPr>
            <p:ph type="title"/>
          </p:nvPr>
        </p:nvSpPr>
        <p:spPr>
          <a:xfrm>
            <a:off x="7150882" y="1000366"/>
            <a:ext cx="3995397" cy="1239627"/>
          </a:xfrm>
        </p:spPr>
        <p:txBody>
          <a:bodyPr anchor="b">
            <a:normAutofit/>
          </a:bodyPr>
          <a:lstStyle/>
          <a:p>
            <a:pPr algn="ctr"/>
            <a:r>
              <a:rPr lang="en-US" b="1" dirty="0"/>
              <a:t>Water management</a:t>
            </a:r>
            <a:endParaRPr lang="bg-BG" b="1" dirty="0"/>
          </a:p>
        </p:txBody>
      </p:sp>
      <p:sp>
        <p:nvSpPr>
          <p:cNvPr id="3" name="Content Placeholder 2">
            <a:extLst>
              <a:ext uri="{FF2B5EF4-FFF2-40B4-BE49-F238E27FC236}">
                <a16:creationId xmlns:a16="http://schemas.microsoft.com/office/drawing/2014/main" id="{6827D21D-9BEC-BAC7-2BC5-46397234FEDB}"/>
              </a:ext>
            </a:extLst>
          </p:cNvPr>
          <p:cNvSpPr>
            <a:spLocks noGrp="1"/>
          </p:cNvSpPr>
          <p:nvPr>
            <p:ph idx="1"/>
          </p:nvPr>
        </p:nvSpPr>
        <p:spPr>
          <a:xfrm>
            <a:off x="7279965" y="2884395"/>
            <a:ext cx="3766670" cy="2469140"/>
          </a:xfrm>
        </p:spPr>
        <p:txBody>
          <a:bodyPr>
            <a:normAutofit/>
          </a:bodyPr>
          <a:lstStyle/>
          <a:p>
            <a:pPr algn="just"/>
            <a:r>
              <a:rPr lang="en-US" dirty="0">
                <a:latin typeface="Bierstadt" panose="020B0004020202020204" pitchFamily="34" charset="0"/>
              </a:rPr>
              <a:t>Ministry of Regional Development regards for the water supply and sewage systems and facilities in populated areas and for protection from the harmful effects.</a:t>
            </a:r>
          </a:p>
          <a:p>
            <a:pPr algn="ctr"/>
            <a:endParaRPr lang="bg-BG" dirty="0"/>
          </a:p>
        </p:txBody>
      </p:sp>
      <p:pic>
        <p:nvPicPr>
          <p:cNvPr id="5" name="Picture 4" descr="A body of water with trees and grass around it&#10;&#10;Description automatically generated with medium confidence">
            <a:extLst>
              <a:ext uri="{FF2B5EF4-FFF2-40B4-BE49-F238E27FC236}">
                <a16:creationId xmlns:a16="http://schemas.microsoft.com/office/drawing/2014/main" id="{CB927EBC-56EF-0842-2522-4232CD450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675" y="1786012"/>
            <a:ext cx="5841736" cy="3285976"/>
          </a:xfrm>
          <a:prstGeom prst="rect">
            <a:avLst/>
          </a:prstGeom>
        </p:spPr>
      </p:pic>
      <p:grpSp>
        <p:nvGrpSpPr>
          <p:cNvPr id="14"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72384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C4E44-1DAE-3E8E-869B-52EC427A5B55}"/>
              </a:ext>
            </a:extLst>
          </p:cNvPr>
          <p:cNvSpPr>
            <a:spLocks noGrp="1"/>
          </p:cNvSpPr>
          <p:nvPr>
            <p:ph type="title"/>
          </p:nvPr>
        </p:nvSpPr>
        <p:spPr>
          <a:xfrm>
            <a:off x="1038883" y="1000366"/>
            <a:ext cx="3995397" cy="1239627"/>
          </a:xfrm>
        </p:spPr>
        <p:txBody>
          <a:bodyPr anchor="b">
            <a:normAutofit/>
          </a:bodyPr>
          <a:lstStyle/>
          <a:p>
            <a:pPr algn="ctr"/>
            <a:r>
              <a:rPr lang="en-US" b="1" dirty="0"/>
              <a:t>Water management</a:t>
            </a:r>
            <a:endParaRPr lang="bg-BG" b="1" dirty="0"/>
          </a:p>
        </p:txBody>
      </p:sp>
      <p:sp>
        <p:nvSpPr>
          <p:cNvPr id="3" name="Content Placeholder 2">
            <a:extLst>
              <a:ext uri="{FF2B5EF4-FFF2-40B4-BE49-F238E27FC236}">
                <a16:creationId xmlns:a16="http://schemas.microsoft.com/office/drawing/2014/main" id="{15D37483-5FA0-DE55-67B0-069D736B5CE8}"/>
              </a:ext>
            </a:extLst>
          </p:cNvPr>
          <p:cNvSpPr>
            <a:spLocks noGrp="1"/>
          </p:cNvSpPr>
          <p:nvPr>
            <p:ph idx="1"/>
          </p:nvPr>
        </p:nvSpPr>
        <p:spPr>
          <a:xfrm>
            <a:off x="1096144" y="2884395"/>
            <a:ext cx="3862062" cy="2469140"/>
          </a:xfrm>
        </p:spPr>
        <p:txBody>
          <a:bodyPr>
            <a:normAutofit/>
          </a:bodyPr>
          <a:lstStyle/>
          <a:p>
            <a:pPr algn="just"/>
            <a:r>
              <a:rPr lang="en-US" dirty="0">
                <a:latin typeface="Bierstadt" panose="020B0004020202020204" pitchFamily="34" charset="0"/>
              </a:rPr>
              <a:t>Ministry of Agriculture and Food regards for hydro melioration systems and facilities and for protection from the harmful effects of water outside the borders of settlements.</a:t>
            </a:r>
            <a:endParaRPr lang="bg-BG" dirty="0"/>
          </a:p>
        </p:txBody>
      </p:sp>
      <p:pic>
        <p:nvPicPr>
          <p:cNvPr id="7" name="Picture 6" descr="A picture containing sky, water, outdoor, nature&#10;&#10;Description automatically generated">
            <a:extLst>
              <a:ext uri="{FF2B5EF4-FFF2-40B4-BE49-F238E27FC236}">
                <a16:creationId xmlns:a16="http://schemas.microsoft.com/office/drawing/2014/main" id="{B7758371-0974-54AB-2A1D-D9382507F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00" y="1728172"/>
            <a:ext cx="5715000" cy="3486150"/>
          </a:xfrm>
          <a:prstGeom prst="rect">
            <a:avLst/>
          </a:prstGeom>
        </p:spPr>
      </p:pic>
      <p:grpSp>
        <p:nvGrpSpPr>
          <p:cNvPr id="16" name="Group 15">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17" name="Rectangle 16">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56015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690D7A-311B-514D-3D53-7B19DC6ADB20}"/>
              </a:ext>
            </a:extLst>
          </p:cNvPr>
          <p:cNvSpPr>
            <a:spLocks noGrp="1"/>
          </p:cNvSpPr>
          <p:nvPr>
            <p:ph type="title"/>
          </p:nvPr>
        </p:nvSpPr>
        <p:spPr>
          <a:xfrm>
            <a:off x="7150882" y="1000366"/>
            <a:ext cx="3995397" cy="1239627"/>
          </a:xfrm>
        </p:spPr>
        <p:txBody>
          <a:bodyPr anchor="b">
            <a:normAutofit/>
          </a:bodyPr>
          <a:lstStyle/>
          <a:p>
            <a:pPr algn="ctr"/>
            <a:r>
              <a:rPr lang="en-US" b="1" dirty="0"/>
              <a:t>Water management</a:t>
            </a:r>
            <a:endParaRPr lang="bg-BG" b="1" dirty="0"/>
          </a:p>
        </p:txBody>
      </p:sp>
      <p:sp>
        <p:nvSpPr>
          <p:cNvPr id="3" name="Content Placeholder 2">
            <a:extLst>
              <a:ext uri="{FF2B5EF4-FFF2-40B4-BE49-F238E27FC236}">
                <a16:creationId xmlns:a16="http://schemas.microsoft.com/office/drawing/2014/main" id="{0490CD42-E52C-D077-1F60-9ADFC601D363}"/>
              </a:ext>
            </a:extLst>
          </p:cNvPr>
          <p:cNvSpPr>
            <a:spLocks noGrp="1"/>
          </p:cNvSpPr>
          <p:nvPr>
            <p:ph idx="1"/>
          </p:nvPr>
        </p:nvSpPr>
        <p:spPr>
          <a:xfrm>
            <a:off x="7279965" y="2884395"/>
            <a:ext cx="3766670" cy="2469140"/>
          </a:xfrm>
        </p:spPr>
        <p:txBody>
          <a:bodyPr>
            <a:normAutofit/>
          </a:bodyPr>
          <a:lstStyle/>
          <a:p>
            <a:pPr algn="just"/>
            <a:r>
              <a:rPr lang="en-US" dirty="0">
                <a:latin typeface="Bierstadt" panose="020B0004020202020204" pitchFamily="34" charset="0"/>
              </a:rPr>
              <a:t>Ministry of Economy and Energy regards for hydropower systems and objects. </a:t>
            </a:r>
          </a:p>
          <a:p>
            <a:pPr algn="ctr"/>
            <a:endParaRPr lang="bg-BG" dirty="0"/>
          </a:p>
        </p:txBody>
      </p:sp>
      <p:pic>
        <p:nvPicPr>
          <p:cNvPr id="5" name="Picture 4" descr="A picture containing water, boat, outdoor, docked&#10;&#10;Description automatically generated">
            <a:extLst>
              <a:ext uri="{FF2B5EF4-FFF2-40B4-BE49-F238E27FC236}">
                <a16:creationId xmlns:a16="http://schemas.microsoft.com/office/drawing/2014/main" id="{E454A629-CFC3-CC62-0D7F-31C76510DC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01" y="1960344"/>
            <a:ext cx="5372100" cy="3021805"/>
          </a:xfrm>
          <a:prstGeom prst="rect">
            <a:avLst/>
          </a:prstGeom>
        </p:spPr>
      </p:pic>
      <p:grpSp>
        <p:nvGrpSpPr>
          <p:cNvPr id="14"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290756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2437CCD8-216E-906F-31E3-C1284BAB7185}"/>
              </a:ext>
            </a:extLst>
          </p:cNvPr>
          <p:cNvSpPr>
            <a:spLocks noGrp="1"/>
          </p:cNvSpPr>
          <p:nvPr>
            <p:ph type="title"/>
          </p:nvPr>
        </p:nvSpPr>
        <p:spPr>
          <a:xfrm>
            <a:off x="7149852" y="1594552"/>
            <a:ext cx="3952736" cy="1303916"/>
          </a:xfrm>
        </p:spPr>
        <p:txBody>
          <a:bodyPr anchor="ctr">
            <a:normAutofit/>
          </a:bodyPr>
          <a:lstStyle/>
          <a:p>
            <a:pPr algn="ctr"/>
            <a:r>
              <a:rPr lang="en-GB" b="1" dirty="0">
                <a:solidFill>
                  <a:schemeClr val="tx1">
                    <a:lumMod val="90000"/>
                    <a:lumOff val="10000"/>
                  </a:schemeClr>
                </a:solidFill>
              </a:rPr>
              <a:t>Water management </a:t>
            </a:r>
            <a:r>
              <a:rPr lang="bg-BG" b="1" dirty="0">
                <a:solidFill>
                  <a:schemeClr val="tx1">
                    <a:lumMod val="90000"/>
                    <a:lumOff val="10000"/>
                  </a:schemeClr>
                </a:solidFill>
              </a:rPr>
              <a:t/>
            </a:r>
            <a:br>
              <a:rPr lang="bg-BG" b="1" dirty="0">
                <a:solidFill>
                  <a:schemeClr val="tx1">
                    <a:lumMod val="90000"/>
                    <a:lumOff val="10000"/>
                  </a:schemeClr>
                </a:solidFill>
              </a:rPr>
            </a:br>
            <a:endParaRPr lang="bg-BG" dirty="0"/>
          </a:p>
        </p:txBody>
      </p:sp>
      <p:sp>
        <p:nvSpPr>
          <p:cNvPr id="3" name="Контейнер за съдържание 2">
            <a:extLst>
              <a:ext uri="{FF2B5EF4-FFF2-40B4-BE49-F238E27FC236}">
                <a16:creationId xmlns:a16="http://schemas.microsoft.com/office/drawing/2014/main" id="{662ABD6D-D43A-44F6-3527-527C41DDF126}"/>
              </a:ext>
            </a:extLst>
          </p:cNvPr>
          <p:cNvSpPr>
            <a:spLocks noGrp="1"/>
          </p:cNvSpPr>
          <p:nvPr>
            <p:ph idx="1"/>
          </p:nvPr>
        </p:nvSpPr>
        <p:spPr>
          <a:xfrm>
            <a:off x="7279965" y="2884395"/>
            <a:ext cx="3766670" cy="2469140"/>
          </a:xfrm>
        </p:spPr>
        <p:txBody>
          <a:bodyPr vert="horz" lIns="91440" tIns="45720" rIns="91440" bIns="45720" rtlCol="0" anchor="ctr">
            <a:normAutofit fontScale="25000" lnSpcReduction="20000"/>
          </a:bodyPr>
          <a:lstStyle/>
          <a:p>
            <a:pPr algn="just">
              <a:lnSpc>
                <a:spcPct val="100000"/>
              </a:lnSpc>
            </a:pPr>
            <a:r>
              <a:rPr lang="en-GB" sz="6400" b="0" i="0" dirty="0">
                <a:effectLst/>
                <a:latin typeface="Bierstadt" panose="020B0004020202020204" pitchFamily="34" charset="0"/>
              </a:rPr>
              <a:t>Management of the reports is carried out on the basis of a broad national consensus, as the Ministry of Education and Culture strives to unite the efforts of the institutions related to the management of the reports, municipalities, businesses, non-governmental organisations, scientific circles and the general public. The current period of climate change requires, more than ever, optimal use of limited water resources and water management policies that meet the needs of the nation and the future.</a:t>
            </a:r>
            <a:endParaRPr lang="en-GB" sz="6400" dirty="0">
              <a:effectLst/>
              <a:latin typeface="Bierstadt" panose="020B0004020202020204" pitchFamily="34" charset="0"/>
            </a:endParaRPr>
          </a:p>
          <a:p>
            <a:pPr algn="ctr">
              <a:lnSpc>
                <a:spcPct val="100000"/>
              </a:lnSpc>
            </a:pPr>
            <a:endParaRPr lang="bg-BG" sz="1700" dirty="0">
              <a:ea typeface="+mn-lt"/>
              <a:cs typeface="+mn-lt"/>
            </a:endParaRPr>
          </a:p>
        </p:txBody>
      </p:sp>
      <p:pic>
        <p:nvPicPr>
          <p:cNvPr id="4" name="Картина 4">
            <a:extLst>
              <a:ext uri="{FF2B5EF4-FFF2-40B4-BE49-F238E27FC236}">
                <a16:creationId xmlns:a16="http://schemas.microsoft.com/office/drawing/2014/main" id="{8D6138E4-4247-D764-4C7E-7B709CDE4C38}"/>
              </a:ext>
            </a:extLst>
          </p:cNvPr>
          <p:cNvPicPr>
            <a:picLocks noChangeAspect="1"/>
          </p:cNvPicPr>
          <p:nvPr/>
        </p:nvPicPr>
        <p:blipFill>
          <a:blip r:embed="rId2"/>
          <a:stretch>
            <a:fillRect/>
          </a:stretch>
        </p:blipFill>
        <p:spPr>
          <a:xfrm>
            <a:off x="723901" y="751196"/>
            <a:ext cx="5372100" cy="54401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Group 12">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4" name="Rectangle 13">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2" name="Picture 6"/>
          <p:cNvPicPr>
            <a:picLocks noChangeAspect="1"/>
          </p:cNvPicPr>
          <p:nvPr/>
        </p:nvPicPr>
        <p:blipFill>
          <a:blip r:embed="rId3"/>
          <a:stretch>
            <a:fillRect/>
          </a:stretch>
        </p:blipFill>
        <p:spPr>
          <a:xfrm>
            <a:off x="9155278" y="6056026"/>
            <a:ext cx="2916801" cy="644523"/>
          </a:xfrm>
          <a:prstGeom prst="rect">
            <a:avLst/>
          </a:prstGeom>
        </p:spPr>
      </p:pic>
      <p:pic>
        <p:nvPicPr>
          <p:cNvPr id="17"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5614453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8F0A1F-97A7-38AC-FA54-759360713F41}"/>
              </a:ext>
            </a:extLst>
          </p:cNvPr>
          <p:cNvSpPr>
            <a:spLocks noGrp="1"/>
          </p:cNvSpPr>
          <p:nvPr>
            <p:ph type="title"/>
          </p:nvPr>
        </p:nvSpPr>
        <p:spPr>
          <a:xfrm>
            <a:off x="1038883" y="1000366"/>
            <a:ext cx="3995397" cy="1239627"/>
          </a:xfrm>
        </p:spPr>
        <p:txBody>
          <a:bodyPr anchor="b">
            <a:normAutofit/>
          </a:bodyPr>
          <a:lstStyle/>
          <a:p>
            <a:pPr algn="ctr"/>
            <a:r>
              <a:rPr lang="en-US" b="1" dirty="0"/>
              <a:t>How to help protect water?</a:t>
            </a:r>
            <a:endParaRPr lang="bg-BG" b="1" dirty="0"/>
          </a:p>
        </p:txBody>
      </p:sp>
      <p:sp>
        <p:nvSpPr>
          <p:cNvPr id="3" name="Content Placeholder 2">
            <a:extLst>
              <a:ext uri="{FF2B5EF4-FFF2-40B4-BE49-F238E27FC236}">
                <a16:creationId xmlns:a16="http://schemas.microsoft.com/office/drawing/2014/main" id="{394F7D88-2B42-507F-67C6-572E641A53F3}"/>
              </a:ext>
            </a:extLst>
          </p:cNvPr>
          <p:cNvSpPr>
            <a:spLocks noGrp="1"/>
          </p:cNvSpPr>
          <p:nvPr>
            <p:ph idx="1"/>
          </p:nvPr>
        </p:nvSpPr>
        <p:spPr>
          <a:xfrm>
            <a:off x="1096144" y="2884395"/>
            <a:ext cx="3862062" cy="2469140"/>
          </a:xfrm>
        </p:spPr>
        <p:txBody>
          <a:bodyPr>
            <a:normAutofit/>
          </a:bodyPr>
          <a:lstStyle/>
          <a:p>
            <a:pPr algn="just"/>
            <a:r>
              <a:rPr lang="en-US" dirty="0">
                <a:latin typeface="Bierstadt" panose="020B0004020202020204" pitchFamily="34" charset="0"/>
              </a:rPr>
              <a:t>Do not throw away waste in or around the rivers. </a:t>
            </a:r>
            <a:endParaRPr lang="bg-BG" dirty="0"/>
          </a:p>
        </p:txBody>
      </p:sp>
      <p:pic>
        <p:nvPicPr>
          <p:cNvPr id="5" name="Picture 4" descr="A picture containing outdoor, old&#10;&#10;Description automatically generated">
            <a:extLst>
              <a:ext uri="{FF2B5EF4-FFF2-40B4-BE49-F238E27FC236}">
                <a16:creationId xmlns:a16="http://schemas.microsoft.com/office/drawing/2014/main" id="{25A61F9D-F552-2BE5-50B9-3277B215D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500" y="1863903"/>
            <a:ext cx="5715000" cy="3214687"/>
          </a:xfrm>
          <a:prstGeom prst="rect">
            <a:avLst/>
          </a:prstGeom>
        </p:spPr>
      </p:pic>
      <p:grpSp>
        <p:nvGrpSpPr>
          <p:cNvPr id="14"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129127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DC6B67-ED20-F023-CD9F-476EEBDFA446}"/>
              </a:ext>
            </a:extLst>
          </p:cNvPr>
          <p:cNvSpPr>
            <a:spLocks noGrp="1"/>
          </p:cNvSpPr>
          <p:nvPr>
            <p:ph type="title"/>
          </p:nvPr>
        </p:nvSpPr>
        <p:spPr>
          <a:xfrm>
            <a:off x="7150882" y="1000366"/>
            <a:ext cx="3995397" cy="1239627"/>
          </a:xfrm>
        </p:spPr>
        <p:txBody>
          <a:bodyPr anchor="b">
            <a:normAutofit/>
          </a:bodyPr>
          <a:lstStyle/>
          <a:p>
            <a:pPr algn="ctr"/>
            <a:r>
              <a:rPr lang="en-US" b="1" dirty="0"/>
              <a:t>How to help protect water?</a:t>
            </a:r>
            <a:endParaRPr lang="bg-BG" b="1" dirty="0"/>
          </a:p>
        </p:txBody>
      </p:sp>
      <p:sp>
        <p:nvSpPr>
          <p:cNvPr id="3" name="Content Placeholder 2">
            <a:extLst>
              <a:ext uri="{FF2B5EF4-FFF2-40B4-BE49-F238E27FC236}">
                <a16:creationId xmlns:a16="http://schemas.microsoft.com/office/drawing/2014/main" id="{29B6D2CF-CD23-7D7F-9FF9-9ED49DE5DEEA}"/>
              </a:ext>
            </a:extLst>
          </p:cNvPr>
          <p:cNvSpPr>
            <a:spLocks noGrp="1"/>
          </p:cNvSpPr>
          <p:nvPr>
            <p:ph idx="1"/>
          </p:nvPr>
        </p:nvSpPr>
        <p:spPr>
          <a:xfrm>
            <a:off x="7279965" y="2884395"/>
            <a:ext cx="3766670" cy="2469140"/>
          </a:xfrm>
        </p:spPr>
        <p:txBody>
          <a:bodyPr>
            <a:normAutofit/>
          </a:bodyPr>
          <a:lstStyle/>
          <a:p>
            <a:pPr algn="just"/>
            <a:r>
              <a:rPr lang="en-US" dirty="0">
                <a:latin typeface="Bierstadt" panose="020B0004020202020204" pitchFamily="34" charset="0"/>
              </a:rPr>
              <a:t>Clean the rivers which have a lot of waste in and around them.</a:t>
            </a:r>
            <a:endParaRPr lang="bg-BG" dirty="0"/>
          </a:p>
        </p:txBody>
      </p:sp>
      <p:pic>
        <p:nvPicPr>
          <p:cNvPr id="5" name="Picture 4" descr="A picture containing tree, grass, outdoor, people&#10;&#10;Description automatically generated">
            <a:extLst>
              <a:ext uri="{FF2B5EF4-FFF2-40B4-BE49-F238E27FC236}">
                <a16:creationId xmlns:a16="http://schemas.microsoft.com/office/drawing/2014/main" id="{002C98DB-2EBF-8B5E-7894-3F1F3F8E9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1" y="1456709"/>
            <a:ext cx="5372100" cy="4029075"/>
          </a:xfrm>
          <a:prstGeom prst="rect">
            <a:avLst/>
          </a:prstGeom>
        </p:spPr>
      </p:pic>
      <p:grpSp>
        <p:nvGrpSpPr>
          <p:cNvPr id="14"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98336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A80965-7B96-455E-B564-E8A8E8A3500A}"/>
              </a:ext>
            </a:extLst>
          </p:cNvPr>
          <p:cNvSpPr>
            <a:spLocks noGrp="1"/>
          </p:cNvSpPr>
          <p:nvPr>
            <p:ph type="title"/>
          </p:nvPr>
        </p:nvSpPr>
        <p:spPr>
          <a:xfrm>
            <a:off x="1038883" y="1000366"/>
            <a:ext cx="3995397" cy="1239627"/>
          </a:xfrm>
        </p:spPr>
        <p:txBody>
          <a:bodyPr anchor="b">
            <a:normAutofit/>
          </a:bodyPr>
          <a:lstStyle/>
          <a:p>
            <a:pPr algn="ctr"/>
            <a:r>
              <a:rPr lang="en-US" b="1" dirty="0"/>
              <a:t>How to help protect water?</a:t>
            </a:r>
            <a:endParaRPr lang="bg-BG" b="1" dirty="0"/>
          </a:p>
        </p:txBody>
      </p:sp>
      <p:sp>
        <p:nvSpPr>
          <p:cNvPr id="3" name="Content Placeholder 2">
            <a:extLst>
              <a:ext uri="{FF2B5EF4-FFF2-40B4-BE49-F238E27FC236}">
                <a16:creationId xmlns:a16="http://schemas.microsoft.com/office/drawing/2014/main" id="{31F6116F-414A-B9E4-6719-9CA4649568B9}"/>
              </a:ext>
            </a:extLst>
          </p:cNvPr>
          <p:cNvSpPr>
            <a:spLocks noGrp="1"/>
          </p:cNvSpPr>
          <p:nvPr>
            <p:ph idx="1"/>
          </p:nvPr>
        </p:nvSpPr>
        <p:spPr>
          <a:xfrm>
            <a:off x="1096144" y="2884395"/>
            <a:ext cx="3862062" cy="2469140"/>
          </a:xfrm>
        </p:spPr>
        <p:txBody>
          <a:bodyPr>
            <a:normAutofit/>
          </a:bodyPr>
          <a:lstStyle/>
          <a:p>
            <a:pPr algn="just"/>
            <a:r>
              <a:rPr lang="en-US" dirty="0">
                <a:latin typeface="Bierstadt" panose="020B0004020202020204" pitchFamily="34" charset="0"/>
              </a:rPr>
              <a:t>Clean and maintain septic systems.</a:t>
            </a:r>
            <a:endParaRPr lang="bg-BG" dirty="0"/>
          </a:p>
        </p:txBody>
      </p:sp>
      <p:pic>
        <p:nvPicPr>
          <p:cNvPr id="7" name="Picture 6" descr="A picture containing outdoor, ground, farm machine, dirt&#10;&#10;Description automatically generated">
            <a:extLst>
              <a:ext uri="{FF2B5EF4-FFF2-40B4-BE49-F238E27FC236}">
                <a16:creationId xmlns:a16="http://schemas.microsoft.com/office/drawing/2014/main" id="{8760B203-F0FE-229B-19EB-E5DCD2308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483" y="1452944"/>
            <a:ext cx="5247617" cy="3952111"/>
          </a:xfrm>
          <a:prstGeom prst="rect">
            <a:avLst/>
          </a:prstGeom>
        </p:spPr>
      </p:pic>
      <p:grpSp>
        <p:nvGrpSpPr>
          <p:cNvPr id="16" name="Group 15">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2543656"/>
            <a:ext cx="867485" cy="115439"/>
            <a:chOff x="8910933" y="1861308"/>
            <a:chExt cx="867485" cy="115439"/>
          </a:xfrm>
        </p:grpSpPr>
        <p:sp>
          <p:nvSpPr>
            <p:cNvPr id="17" name="Rectangle 16">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72587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A01047-632B-4F57-9CDB-AA680D5BBB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a:extLst>
              <a:ext uri="{FF2B5EF4-FFF2-40B4-BE49-F238E27FC236}">
                <a16:creationId xmlns:a16="http://schemas.microsoft.com/office/drawing/2014/main" id="{48EF695B-E7DE-4164-862A-9CD06DFB0E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5899" y="723900"/>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1E3884-B3EB-C50F-4E7D-30AA7E369D27}"/>
              </a:ext>
            </a:extLst>
          </p:cNvPr>
          <p:cNvSpPr>
            <a:spLocks noGrp="1"/>
          </p:cNvSpPr>
          <p:nvPr>
            <p:ph type="title"/>
          </p:nvPr>
        </p:nvSpPr>
        <p:spPr>
          <a:xfrm>
            <a:off x="7150882" y="1000366"/>
            <a:ext cx="3995397" cy="1239627"/>
          </a:xfrm>
        </p:spPr>
        <p:txBody>
          <a:bodyPr anchor="b">
            <a:normAutofit/>
          </a:bodyPr>
          <a:lstStyle/>
          <a:p>
            <a:pPr algn="ctr"/>
            <a:r>
              <a:rPr lang="en-US" b="1" dirty="0"/>
              <a:t>How to help protect water?</a:t>
            </a:r>
            <a:endParaRPr lang="bg-BG" b="1" dirty="0"/>
          </a:p>
        </p:txBody>
      </p:sp>
      <p:sp>
        <p:nvSpPr>
          <p:cNvPr id="3" name="Content Placeholder 2">
            <a:extLst>
              <a:ext uri="{FF2B5EF4-FFF2-40B4-BE49-F238E27FC236}">
                <a16:creationId xmlns:a16="http://schemas.microsoft.com/office/drawing/2014/main" id="{D2438179-0E74-2C28-3B28-30B228846642}"/>
              </a:ext>
            </a:extLst>
          </p:cNvPr>
          <p:cNvSpPr>
            <a:spLocks noGrp="1"/>
          </p:cNvSpPr>
          <p:nvPr>
            <p:ph idx="1"/>
          </p:nvPr>
        </p:nvSpPr>
        <p:spPr>
          <a:xfrm>
            <a:off x="7279965" y="2884395"/>
            <a:ext cx="3766670" cy="2469140"/>
          </a:xfrm>
        </p:spPr>
        <p:txBody>
          <a:bodyPr>
            <a:normAutofit/>
          </a:bodyPr>
          <a:lstStyle/>
          <a:p>
            <a:pPr algn="just"/>
            <a:r>
              <a:rPr lang="en-US" dirty="0">
                <a:latin typeface="Bierstadt" panose="020B0004020202020204" pitchFamily="34" charset="0"/>
              </a:rPr>
              <a:t>Always throw away pesticides and other chemicals in an appropriate way. </a:t>
            </a:r>
            <a:endParaRPr lang="bg-BG" dirty="0"/>
          </a:p>
        </p:txBody>
      </p:sp>
      <p:pic>
        <p:nvPicPr>
          <p:cNvPr id="5" name="Picture 4" descr="A picture containing text, clipart&#10;&#10;Description automatically generated">
            <a:extLst>
              <a:ext uri="{FF2B5EF4-FFF2-40B4-BE49-F238E27FC236}">
                <a16:creationId xmlns:a16="http://schemas.microsoft.com/office/drawing/2014/main" id="{234E859E-9972-5305-0285-C398B8585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3231" y="1439699"/>
            <a:ext cx="3588944" cy="3978601"/>
          </a:xfrm>
          <a:prstGeom prst="rect">
            <a:avLst/>
          </a:prstGeom>
        </p:spPr>
      </p:pic>
      <p:grpSp>
        <p:nvGrpSpPr>
          <p:cNvPr id="14" name="Group 13">
            <a:extLst>
              <a:ext uri="{FF2B5EF4-FFF2-40B4-BE49-F238E27FC236}">
                <a16:creationId xmlns:a16="http://schemas.microsoft.com/office/drawing/2014/main" id="{D5ADB088-C125-457F-9C61-DFE21DCEF4A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92478" y="2543656"/>
            <a:ext cx="867485" cy="115439"/>
            <a:chOff x="8910933" y="1861308"/>
            <a:chExt cx="867485" cy="115439"/>
          </a:xfrm>
        </p:grpSpPr>
        <p:sp>
          <p:nvSpPr>
            <p:cNvPr id="15" name="Rectangle 14">
              <a:extLst>
                <a:ext uri="{FF2B5EF4-FFF2-40B4-BE49-F238E27FC236}">
                  <a16:creationId xmlns:a16="http://schemas.microsoft.com/office/drawing/2014/main" id="{6DE177E3-7A50-4A27-B466-79375BA1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F53D207-3550-41FA-BBC0-A5220E7346D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F5A581-4EC8-4E1B-BF64-8A1FE8530F2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6"/>
          <p:cNvPicPr>
            <a:picLocks noChangeAspect="1"/>
          </p:cNvPicPr>
          <p:nvPr/>
        </p:nvPicPr>
        <p:blipFill>
          <a:blip r:embed="rId3"/>
          <a:stretch>
            <a:fillRect/>
          </a:stretch>
        </p:blipFill>
        <p:spPr>
          <a:xfrm>
            <a:off x="9155278" y="6056026"/>
            <a:ext cx="2916801" cy="644523"/>
          </a:xfrm>
          <a:prstGeom prst="rect">
            <a:avLst/>
          </a:prstGeom>
        </p:spPr>
      </p:pic>
      <p:pic>
        <p:nvPicPr>
          <p:cNvPr id="13"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145346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E3DD3-9EF9-AD9A-C83F-AD5C6C1E9F3C}"/>
              </a:ext>
            </a:extLst>
          </p:cNvPr>
          <p:cNvSpPr>
            <a:spLocks noGrp="1"/>
          </p:cNvSpPr>
          <p:nvPr>
            <p:ph type="title"/>
          </p:nvPr>
        </p:nvSpPr>
        <p:spPr/>
        <p:txBody>
          <a:bodyPr anchor="b">
            <a:normAutofit/>
          </a:bodyPr>
          <a:lstStyle/>
          <a:p>
            <a:pPr algn="ctr"/>
            <a:r>
              <a:rPr lang="en-US" b="1" dirty="0"/>
              <a:t>How to help protect water?</a:t>
            </a:r>
            <a:endParaRPr lang="bg-BG" b="1" dirty="0"/>
          </a:p>
        </p:txBody>
      </p:sp>
      <p:sp>
        <p:nvSpPr>
          <p:cNvPr id="3" name="Content Placeholder 2">
            <a:extLst>
              <a:ext uri="{FF2B5EF4-FFF2-40B4-BE49-F238E27FC236}">
                <a16:creationId xmlns:a16="http://schemas.microsoft.com/office/drawing/2014/main" id="{3A3A6B25-6690-13BE-4AA0-D05B241823B5}"/>
              </a:ext>
            </a:extLst>
          </p:cNvPr>
          <p:cNvSpPr>
            <a:spLocks noGrp="1"/>
          </p:cNvSpPr>
          <p:nvPr>
            <p:ph type="body" idx="1"/>
          </p:nvPr>
        </p:nvSpPr>
        <p:spPr>
          <a:xfrm>
            <a:off x="6058163" y="830008"/>
            <a:ext cx="4383030" cy="1397390"/>
          </a:xfrm>
        </p:spPr>
        <p:txBody>
          <a:bodyPr>
            <a:normAutofit/>
          </a:bodyPr>
          <a:lstStyle/>
          <a:p>
            <a:pPr algn="just"/>
            <a:r>
              <a:rPr lang="en-US" dirty="0">
                <a:latin typeface="Bierstadt" panose="020B0004020202020204" pitchFamily="34" charset="0"/>
              </a:rPr>
              <a:t>Recycle the organic waste instead of throwing it away.</a:t>
            </a:r>
            <a:endParaRPr lang="bg-BG" dirty="0"/>
          </a:p>
        </p:txBody>
      </p:sp>
      <p:pic>
        <p:nvPicPr>
          <p:cNvPr id="5" name="Picture 4" descr="A picture containing graphical user interface&#10;&#10;Description automatically generated">
            <a:extLst>
              <a:ext uri="{FF2B5EF4-FFF2-40B4-BE49-F238E27FC236}">
                <a16:creationId xmlns:a16="http://schemas.microsoft.com/office/drawing/2014/main" id="{C1922278-465D-8BCD-8351-7212036D5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3333" y="2233389"/>
            <a:ext cx="3407395" cy="3962088"/>
          </a:xfrm>
          <a:prstGeom prst="rect">
            <a:avLst/>
          </a:prstGeom>
        </p:spPr>
      </p:pic>
      <p:pic>
        <p:nvPicPr>
          <p:cNvPr id="6" name="Picture 6"/>
          <p:cNvPicPr>
            <a:picLocks noChangeAspect="1"/>
          </p:cNvPicPr>
          <p:nvPr/>
        </p:nvPicPr>
        <p:blipFill>
          <a:blip r:embed="rId3"/>
          <a:stretch>
            <a:fillRect/>
          </a:stretch>
        </p:blipFill>
        <p:spPr>
          <a:xfrm>
            <a:off x="9155278" y="6056026"/>
            <a:ext cx="2916801" cy="644523"/>
          </a:xfrm>
          <a:prstGeom prst="rect">
            <a:avLst/>
          </a:prstGeom>
        </p:spPr>
      </p:pic>
      <p:pic>
        <p:nvPicPr>
          <p:cNvPr id="7" name="Picture 7"/>
          <p:cNvPicPr>
            <a:picLocks noChangeAspect="1"/>
          </p:cNvPicPr>
          <p:nvPr/>
        </p:nvPicPr>
        <p:blipFill>
          <a:blip r:embed="rId4"/>
          <a:stretch>
            <a:fillRect/>
          </a:stretch>
        </p:blipFill>
        <p:spPr>
          <a:xfrm>
            <a:off x="11357160" y="152512"/>
            <a:ext cx="714919" cy="1011379"/>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420154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E3DD3-9EF9-AD9A-C83F-AD5C6C1E9F3C}"/>
              </a:ext>
            </a:extLst>
          </p:cNvPr>
          <p:cNvSpPr>
            <a:spLocks noGrp="1"/>
          </p:cNvSpPr>
          <p:nvPr>
            <p:ph type="title"/>
          </p:nvPr>
        </p:nvSpPr>
        <p:spPr>
          <a:xfrm>
            <a:off x="1151291" y="832327"/>
            <a:ext cx="3761832" cy="2212432"/>
          </a:xfrm>
        </p:spPr>
        <p:txBody>
          <a:bodyPr anchor="b">
            <a:normAutofit/>
          </a:bodyPr>
          <a:lstStyle/>
          <a:p>
            <a:r>
              <a:rPr lang="en-US" dirty="0"/>
              <a:t>Water state in Bulgaria</a:t>
            </a:r>
          </a:p>
          <a:p>
            <a:pPr algn="ctr"/>
            <a:endParaRPr lang="en-US" b="1" dirty="0"/>
          </a:p>
        </p:txBody>
      </p:sp>
      <p:sp>
        <p:nvSpPr>
          <p:cNvPr id="3" name="Content Placeholder 2">
            <a:extLst>
              <a:ext uri="{FF2B5EF4-FFF2-40B4-BE49-F238E27FC236}">
                <a16:creationId xmlns:a16="http://schemas.microsoft.com/office/drawing/2014/main" id="{3A3A6B25-6690-13BE-4AA0-D05B241823B5}"/>
              </a:ext>
            </a:extLst>
          </p:cNvPr>
          <p:cNvSpPr>
            <a:spLocks noGrp="1"/>
          </p:cNvSpPr>
          <p:nvPr>
            <p:ph type="body" idx="1"/>
          </p:nvPr>
        </p:nvSpPr>
        <p:spPr>
          <a:xfrm>
            <a:off x="6076978" y="933489"/>
            <a:ext cx="5455474" cy="1566724"/>
          </a:xfrm>
        </p:spPr>
        <p:txBody>
          <a:bodyPr>
            <a:normAutofit/>
          </a:bodyPr>
          <a:lstStyle/>
          <a:p>
            <a:pPr algn="just"/>
            <a:r>
              <a:rPr lang="en-US" dirty="0">
                <a:ea typeface="+mn-lt"/>
                <a:cs typeface="+mn-lt"/>
              </a:rPr>
              <a:t>The Ministry of Environment and Water issues daily and monthly information bulletin on the state of water.</a:t>
            </a:r>
          </a:p>
          <a:p>
            <a:pPr algn="just"/>
            <a:endParaRPr lang="en-US" dirty="0"/>
          </a:p>
        </p:txBody>
      </p:sp>
      <p:sp>
        <p:nvSpPr>
          <p:cNvPr id="4" name="TextBox 3">
            <a:extLst>
              <a:ext uri="{FF2B5EF4-FFF2-40B4-BE49-F238E27FC236}">
                <a16:creationId xmlns:a16="http://schemas.microsoft.com/office/drawing/2014/main" id="{CA07D67C-466C-30A6-5ADD-4D2ADE04D93B}"/>
              </a:ext>
            </a:extLst>
          </p:cNvPr>
          <p:cNvSpPr txBox="1"/>
          <p:nvPr/>
        </p:nvSpPr>
        <p:spPr>
          <a:xfrm>
            <a:off x="6096000" y="2859851"/>
            <a:ext cx="540925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b="1" dirty="0">
                <a:ea typeface="+mn-lt"/>
                <a:cs typeface="+mn-lt"/>
              </a:rPr>
              <a:t>Examples:</a:t>
            </a:r>
          </a:p>
          <a:p>
            <a:pPr algn="just"/>
            <a:r>
              <a:rPr lang="en-US" dirty="0">
                <a:ea typeface="+mn-lt"/>
                <a:cs typeface="+mn-lt"/>
              </a:rPr>
              <a:t>October 2022:</a:t>
            </a:r>
            <a:endParaRPr lang="en-US" dirty="0"/>
          </a:p>
          <a:p>
            <a:pPr algn="just"/>
            <a:r>
              <a:rPr lang="en-US" dirty="0">
                <a:ea typeface="+mn-lt"/>
                <a:cs typeface="+mn-lt"/>
                <a:hlinkClick r:id="rId2"/>
              </a:rPr>
              <a:t>https://www.moew.government.bg/static/media/ups/tiny/Monthly%20Bulletiin/12102022_Bulletin.pdf?fbclid=IwAR24BLaJ2e2METgQmSJmDI-iAu8lUUxP5MX3vgDCPNaVYVxYYzcUPN9_fnY</a:t>
            </a:r>
            <a:endParaRPr lang="en-US" dirty="0"/>
          </a:p>
          <a:p>
            <a:pPr algn="just"/>
            <a:r>
              <a:rPr lang="en-US" dirty="0"/>
              <a:t>3</a:t>
            </a:r>
            <a:r>
              <a:rPr lang="en-US" baseline="30000" dirty="0"/>
              <a:t>rd</a:t>
            </a:r>
            <a:r>
              <a:rPr lang="en-US" dirty="0"/>
              <a:t> November:</a:t>
            </a:r>
          </a:p>
          <a:p>
            <a:r>
              <a:rPr lang="en-US" dirty="0">
                <a:ea typeface="+mn-lt"/>
                <a:cs typeface="+mn-lt"/>
                <a:hlinkClick r:id="rId3"/>
              </a:rPr>
              <a:t>https://www.moew.government.bg/static/media/ups/tiny/Daily%20Bulletin/03112022_Bulletin_Daily.pdf?fbclid=IwAR0Ft2tHdGm7MNX93O67oFdtU1uxu3e-lmYIS1Qjm9EUNlCAhjVFAsEGGqE</a:t>
            </a:r>
            <a:r>
              <a:rPr lang="en-US" dirty="0">
                <a:ea typeface="+mn-lt"/>
                <a:cs typeface="+mn-lt"/>
              </a:rPr>
              <a:t> </a:t>
            </a:r>
            <a:endParaRPr lang="en-US" dirty="0"/>
          </a:p>
        </p:txBody>
      </p:sp>
      <p:pic>
        <p:nvPicPr>
          <p:cNvPr id="6" name="Picture 6" descr="Map&#10;&#10;Description automatically generated">
            <a:extLst>
              <a:ext uri="{FF2B5EF4-FFF2-40B4-BE49-F238E27FC236}">
                <a16:creationId xmlns:a16="http://schemas.microsoft.com/office/drawing/2014/main" id="{A9683603-1FC9-C6A3-B621-210AF76CC95A}"/>
              </a:ext>
            </a:extLst>
          </p:cNvPr>
          <p:cNvPicPr>
            <a:picLocks noChangeAspect="1"/>
          </p:cNvPicPr>
          <p:nvPr/>
        </p:nvPicPr>
        <p:blipFill>
          <a:blip r:embed="rId4"/>
          <a:stretch>
            <a:fillRect/>
          </a:stretch>
        </p:blipFill>
        <p:spPr>
          <a:xfrm>
            <a:off x="1729611" y="2768600"/>
            <a:ext cx="2505075" cy="1828800"/>
          </a:xfrm>
          <a:prstGeom prst="rect">
            <a:avLst/>
          </a:prstGeom>
        </p:spPr>
      </p:pic>
      <p:pic>
        <p:nvPicPr>
          <p:cNvPr id="7" name="Picture 6"/>
          <p:cNvPicPr>
            <a:picLocks noChangeAspect="1"/>
          </p:cNvPicPr>
          <p:nvPr/>
        </p:nvPicPr>
        <p:blipFill>
          <a:blip r:embed="rId5"/>
          <a:stretch>
            <a:fillRect/>
          </a:stretch>
        </p:blipFill>
        <p:spPr>
          <a:xfrm>
            <a:off x="9155278" y="6056026"/>
            <a:ext cx="2916801" cy="644523"/>
          </a:xfrm>
          <a:prstGeom prst="rect">
            <a:avLst/>
          </a:prstGeom>
        </p:spPr>
      </p:pic>
      <p:pic>
        <p:nvPicPr>
          <p:cNvPr id="8" name="Picture 7"/>
          <p:cNvPicPr>
            <a:picLocks noChangeAspect="1"/>
          </p:cNvPicPr>
          <p:nvPr/>
        </p:nvPicPr>
        <p:blipFill>
          <a:blip r:embed="rId6"/>
          <a:stretch>
            <a:fillRect/>
          </a:stretch>
        </p:blipFill>
        <p:spPr>
          <a:xfrm>
            <a:off x="11357160" y="152512"/>
            <a:ext cx="714919" cy="1011379"/>
          </a:xfrm>
          <a:prstGeom prst="rect">
            <a:avLst/>
          </a:prstGeom>
        </p:spPr>
      </p:pic>
      <p:pic>
        <p:nvPicPr>
          <p:cNvPr id="9" name="Resi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73527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A183D-0884-74E3-D5D9-F96397BDDAAF}"/>
              </a:ext>
            </a:extLst>
          </p:cNvPr>
          <p:cNvSpPr>
            <a:spLocks noGrp="1"/>
          </p:cNvSpPr>
          <p:nvPr>
            <p:ph type="title"/>
          </p:nvPr>
        </p:nvSpPr>
        <p:spPr>
          <a:xfrm>
            <a:off x="1028700" y="82511"/>
            <a:ext cx="10134600" cy="1288489"/>
          </a:xfrm>
        </p:spPr>
        <p:txBody>
          <a:bodyPr/>
          <a:lstStyle/>
          <a:p>
            <a:r>
              <a:rPr lang="en-US" b="1" dirty="0"/>
              <a:t>Used materials</a:t>
            </a:r>
            <a:endParaRPr lang="bg-BG" b="1" dirty="0"/>
          </a:p>
        </p:txBody>
      </p:sp>
      <p:sp>
        <p:nvSpPr>
          <p:cNvPr id="3" name="Content Placeholder 2">
            <a:extLst>
              <a:ext uri="{FF2B5EF4-FFF2-40B4-BE49-F238E27FC236}">
                <a16:creationId xmlns:a16="http://schemas.microsoft.com/office/drawing/2014/main" id="{838C4150-EB03-E64C-711B-38CEDD62A9E6}"/>
              </a:ext>
            </a:extLst>
          </p:cNvPr>
          <p:cNvSpPr>
            <a:spLocks noGrp="1"/>
          </p:cNvSpPr>
          <p:nvPr>
            <p:ph idx="1"/>
          </p:nvPr>
        </p:nvSpPr>
        <p:spPr>
          <a:xfrm>
            <a:off x="453514" y="1651818"/>
            <a:ext cx="10445544" cy="4990936"/>
          </a:xfrm>
        </p:spPr>
        <p:txBody>
          <a:bodyPr>
            <a:normAutofit fontScale="70000" lnSpcReduction="20000"/>
          </a:bodyPr>
          <a:lstStyle/>
          <a:p>
            <a:pPr marL="342900" indent="-342900">
              <a:buFont typeface="Arial" panose="020B0604020202020204" pitchFamily="34" charset="0"/>
              <a:buChar char="•"/>
            </a:pPr>
            <a:r>
              <a:rPr lang="en-US" dirty="0">
                <a:hlinkClick r:id="rId2"/>
              </a:rPr>
              <a:t>https://puzzlefactory.com/bg</a:t>
            </a:r>
            <a:r>
              <a:rPr lang="bg-BG" dirty="0">
                <a:hlinkClick r:id="rId2"/>
              </a:rPr>
              <a:t>/пъзели-пейзажи/361054-пейзажи-в-българия-пъзел</a:t>
            </a:r>
            <a:r>
              <a:rPr lang="en-US" dirty="0">
                <a:hlinkClick r:id="rId2"/>
              </a:rPr>
              <a:t>#16x11</a:t>
            </a:r>
            <a:endParaRPr lang="en-US" dirty="0"/>
          </a:p>
          <a:p>
            <a:pPr marL="342900" indent="-342900">
              <a:buFont typeface="Arial" panose="020B0604020202020204" pitchFamily="34" charset="0"/>
              <a:buChar char="•"/>
            </a:pPr>
            <a:r>
              <a:rPr lang="en-US" dirty="0">
                <a:hlinkClick r:id="rId3"/>
              </a:rPr>
              <a:t>https://www.book.store.bg/p84794/administrativna-karta-na-republika-bylgaria-prirodnogeografska-karta-na-republika-bylgaria-dvustranna-stenna-karta-m-1-1-000-000.html</a:t>
            </a:r>
            <a:endParaRPr lang="bg-BG" dirty="0"/>
          </a:p>
          <a:p>
            <a:pPr marL="342900" indent="-342900">
              <a:buFont typeface="Arial" panose="020B0604020202020204" pitchFamily="34" charset="0"/>
              <a:buChar char="•"/>
            </a:pPr>
            <a:r>
              <a:rPr lang="en-US" dirty="0">
                <a:hlinkClick r:id="rId4"/>
              </a:rPr>
              <a:t>https://www.youtube.com/watch?v=WNPJY-GWid0</a:t>
            </a:r>
            <a:endParaRPr lang="en-US" dirty="0"/>
          </a:p>
          <a:p>
            <a:pPr marL="342900" indent="-342900">
              <a:buFont typeface="Arial" panose="020B0604020202020204" pitchFamily="34" charset="0"/>
              <a:buChar char="•"/>
            </a:pPr>
            <a:r>
              <a:rPr lang="en-US" dirty="0">
                <a:hlinkClick r:id="rId5"/>
              </a:rPr>
              <a:t>https://www.sofiyskavoda.bg/en/about-us/gold-standard</a:t>
            </a:r>
            <a:endParaRPr lang="en-US" dirty="0"/>
          </a:p>
          <a:p>
            <a:pPr marL="342900" indent="-342900">
              <a:buFont typeface="Arial" panose="020B0604020202020204" pitchFamily="34" charset="0"/>
              <a:buChar char="•"/>
            </a:pPr>
            <a:r>
              <a:rPr lang="en-US" dirty="0">
                <a:hlinkClick r:id="rId6"/>
              </a:rPr>
              <a:t>https://razkritia.com/razkritia/the-pseudo-ecologists-borislav-sandov-and-toma-belev-receive-close-to-20-000-per-month-from-salaries-for-heading-the-ministry-of-environment-and-water-2/135210</a:t>
            </a:r>
            <a:endParaRPr lang="en-US" dirty="0"/>
          </a:p>
          <a:p>
            <a:pPr marL="342900" indent="-342900">
              <a:buFont typeface="Arial" panose="020B0604020202020204" pitchFamily="34" charset="0"/>
              <a:buChar char="•"/>
            </a:pPr>
            <a:r>
              <a:rPr lang="en-US" dirty="0">
                <a:hlinkClick r:id="rId7"/>
              </a:rPr>
              <a:t>https://www.euractiv.com/section/energy-environment/news/kaliakra-a-showcase-of-environmental-illiteracy-in-bulgaria/</a:t>
            </a:r>
            <a:endParaRPr lang="en-US" dirty="0"/>
          </a:p>
          <a:p>
            <a:pPr marL="342900" indent="-342900">
              <a:buFont typeface="Arial" panose="020B0604020202020204" pitchFamily="34" charset="0"/>
              <a:buChar char="•"/>
            </a:pPr>
            <a:r>
              <a:rPr lang="en-US" dirty="0">
                <a:hlinkClick r:id="rId8"/>
              </a:rPr>
              <a:t>https://www.euronews.com/2021/05/31/bulgaria-cleans-up-its-beaches-by-renovating-its-water-treatment-facilities</a:t>
            </a:r>
            <a:endParaRPr lang="en-US" dirty="0"/>
          </a:p>
          <a:p>
            <a:pPr marL="342900" indent="-342900">
              <a:buFont typeface="Arial" panose="020B0604020202020204" pitchFamily="34" charset="0"/>
              <a:buChar char="•"/>
            </a:pPr>
            <a:r>
              <a:rPr lang="en-US" dirty="0">
                <a:hlinkClick r:id="rId9"/>
              </a:rPr>
              <a:t>https://riosv-varna.bg/ministara-na-okolnata-sreda-i-vodite-iniciira-provezhdane-na-kragla-masa-vav-varna/</a:t>
            </a:r>
            <a:endParaRPr lang="en-US" dirty="0"/>
          </a:p>
          <a:p>
            <a:pPr marL="342900" indent="-342900">
              <a:buFont typeface="Arial" panose="020B0604020202020204" pitchFamily="34" charset="0"/>
              <a:buChar char="•"/>
            </a:pPr>
            <a:r>
              <a:rPr lang="en-US" dirty="0">
                <a:hlinkClick r:id="rId10"/>
              </a:rPr>
              <a:t>https://www.euronews.com/video/2021/01/15/floating-islands-of-rubbish-pollute-bulgaria-s-rivers-after-days-of-heavy-rainfall</a:t>
            </a:r>
            <a:endParaRPr lang="en-US" dirty="0"/>
          </a:p>
          <a:p>
            <a:pPr marL="342900" indent="-342900">
              <a:buFont typeface="Arial" panose="020B0604020202020204" pitchFamily="34" charset="0"/>
              <a:buChar char="•"/>
            </a:pPr>
            <a:r>
              <a:rPr lang="en-US" dirty="0">
                <a:hlinkClick r:id="rId11"/>
              </a:rPr>
              <a:t>https://wwf.panda.org/wwf_news/?347550/WWF-Bulgaria-and-Scouts-Cleaned-10-water-bodies</a:t>
            </a:r>
            <a:endParaRPr lang="en-US" dirty="0"/>
          </a:p>
          <a:p>
            <a:pPr marL="342900" indent="-342900">
              <a:buFont typeface="Arial" panose="020B0604020202020204" pitchFamily="34" charset="0"/>
              <a:buChar char="•"/>
            </a:pPr>
            <a:r>
              <a:rPr lang="en-US" dirty="0">
                <a:hlinkClick r:id="rId12"/>
              </a:rPr>
              <a:t>https://www.epa.gov/septic/why-maintain-your-septic-system</a:t>
            </a:r>
            <a:endParaRPr lang="en-US" dirty="0"/>
          </a:p>
          <a:p>
            <a:pPr marL="342900" indent="-342900">
              <a:buFont typeface="Arial" panose="020B0604020202020204" pitchFamily="34" charset="0"/>
              <a:buChar char="•"/>
            </a:pPr>
            <a:r>
              <a:rPr lang="en-US" dirty="0">
                <a:hlinkClick r:id="rId13"/>
              </a:rPr>
              <a:t>http://ipm.ucanr.edu/WATER/U/storedispose.html</a:t>
            </a:r>
            <a:endParaRPr lang="en-US" dirty="0"/>
          </a:p>
          <a:p>
            <a:pPr marL="342900" indent="-342900">
              <a:buFont typeface="Arial" panose="020B0604020202020204" pitchFamily="34" charset="0"/>
              <a:buChar char="•"/>
            </a:pPr>
            <a:r>
              <a:rPr lang="en-US" dirty="0">
                <a:hlinkClick r:id="rId14"/>
              </a:rPr>
              <a:t>https://millerrecycling.com/organic-waste-and-how-to-handle-it/</a:t>
            </a:r>
            <a:endParaRPr lang="en-US" dirty="0"/>
          </a:p>
          <a:p>
            <a:pPr marL="342900" indent="-342900">
              <a:buFont typeface="Arial" panose="020B0604020202020204" pitchFamily="34" charset="0"/>
              <a:buChar char="•"/>
            </a:pPr>
            <a:r>
              <a:rPr lang="en-US" dirty="0">
                <a:hlinkClick r:id="rId15"/>
              </a:rPr>
              <a:t>https://www.uet.co.il/</a:t>
            </a:r>
            <a:endParaRPr lang="en-US" dirty="0"/>
          </a:p>
          <a:p>
            <a:endParaRPr lang="en-US" dirty="0"/>
          </a:p>
          <a:p>
            <a:endParaRPr lang="en-US" dirty="0"/>
          </a:p>
        </p:txBody>
      </p:sp>
      <p:pic>
        <p:nvPicPr>
          <p:cNvPr id="4" name="Picture 6"/>
          <p:cNvPicPr>
            <a:picLocks noChangeAspect="1"/>
          </p:cNvPicPr>
          <p:nvPr/>
        </p:nvPicPr>
        <p:blipFill>
          <a:blip r:embed="rId16"/>
          <a:stretch>
            <a:fillRect/>
          </a:stretch>
        </p:blipFill>
        <p:spPr>
          <a:xfrm>
            <a:off x="9704746" y="6036982"/>
            <a:ext cx="2188929" cy="483686"/>
          </a:xfrm>
          <a:prstGeom prst="rect">
            <a:avLst/>
          </a:prstGeom>
        </p:spPr>
      </p:pic>
      <p:pic>
        <p:nvPicPr>
          <p:cNvPr id="5" name="Picture 7"/>
          <p:cNvPicPr>
            <a:picLocks noChangeAspect="1"/>
          </p:cNvPicPr>
          <p:nvPr/>
        </p:nvPicPr>
        <p:blipFill>
          <a:blip r:embed="rId17"/>
          <a:stretch>
            <a:fillRect/>
          </a:stretch>
        </p:blipFill>
        <p:spPr>
          <a:xfrm>
            <a:off x="11451789" y="211056"/>
            <a:ext cx="536515" cy="758995"/>
          </a:xfrm>
          <a:prstGeom prst="rect">
            <a:avLst/>
          </a:prstGeom>
        </p:spPr>
      </p:pic>
      <p:pic>
        <p:nvPicPr>
          <p:cNvPr id="6" name="Resim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56706" y="211056"/>
            <a:ext cx="1543987" cy="625736"/>
          </a:xfrm>
          <a:prstGeom prst="rect">
            <a:avLst/>
          </a:prstGeom>
        </p:spPr>
      </p:pic>
    </p:spTree>
    <p:extLst>
      <p:ext uri="{BB962C8B-B14F-4D97-AF65-F5344CB8AC3E}">
        <p14:creationId xmlns:p14="http://schemas.microsoft.com/office/powerpoint/2010/main" val="411274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7">
            <a:extLst>
              <a:ext uri="{FF2B5EF4-FFF2-40B4-BE49-F238E27FC236}">
                <a16:creationId xmlns:a16="http://schemas.microsoft.com/office/drawing/2014/main" id="{9D3B3C7E-BC2D-4436-8B03-AC421FA667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9">
            <a:extLst>
              <a:ext uri="{FF2B5EF4-FFF2-40B4-BE49-F238E27FC236}">
                <a16:creationId xmlns:a16="http://schemas.microsoft.com/office/drawing/2014/main" id="{79B5D0C1-066E-4C02-A6B8-59FAE4A197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11" name="Rectangle 10">
              <a:extLst>
                <a:ext uri="{FF2B5EF4-FFF2-40B4-BE49-F238E27FC236}">
                  <a16:creationId xmlns:a16="http://schemas.microsoft.com/office/drawing/2014/main" id="{D4386904-AFDC-449E-8D1B-906B305EBDA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2" name="Straight Connector 11">
              <a:extLst>
                <a:ext uri="{FF2B5EF4-FFF2-40B4-BE49-F238E27FC236}">
                  <a16:creationId xmlns:a16="http://schemas.microsoft.com/office/drawing/2014/main" id="{F70778F2-11E8-428C-8324-479CA9D6FE9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0BE89E-CB2D-48BA-A8D2-533FAAAA725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useBgFill="1">
        <p:nvSpPr>
          <p:cNvPr id="32" name="Rectangle 14">
            <a:extLst>
              <a:ext uri="{FF2B5EF4-FFF2-40B4-BE49-F238E27FC236}">
                <a16:creationId xmlns:a16="http://schemas.microsoft.com/office/drawing/2014/main" id="{DD8EACB7-D372-470B-B76E-A829D00310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Картина 3" descr="Картина, която съдържа небе, лице, вода, открито&#10;&#10;Описанието е генерирано автоматично">
            <a:extLst>
              <a:ext uri="{FF2B5EF4-FFF2-40B4-BE49-F238E27FC236}">
                <a16:creationId xmlns:a16="http://schemas.microsoft.com/office/drawing/2014/main" id="{BB9A5E2F-C497-DF96-2FA6-10C86194CD4D}"/>
              </a:ext>
            </a:extLst>
          </p:cNvPr>
          <p:cNvPicPr>
            <a:picLocks noChangeAspect="1"/>
          </p:cNvPicPr>
          <p:nvPr/>
        </p:nvPicPr>
        <p:blipFill rotWithShape="1">
          <a:blip r:embed="rId2"/>
          <a:srcRect t="11054" b="5920"/>
          <a:stretch/>
        </p:blipFill>
        <p:spPr>
          <a:xfrm>
            <a:off x="0" y="0"/>
            <a:ext cx="12191980" cy="6857989"/>
          </a:xfrm>
          <a:prstGeom prst="rect">
            <a:avLst/>
          </a:prstGeom>
        </p:spPr>
      </p:pic>
      <p:sp>
        <p:nvSpPr>
          <p:cNvPr id="33" name="Rectangle 5">
            <a:extLst>
              <a:ext uri="{FF2B5EF4-FFF2-40B4-BE49-F238E27FC236}">
                <a16:creationId xmlns:a16="http://schemas.microsoft.com/office/drawing/2014/main" id="{FDCD62BB-F134-412E-AF5B-602B044584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750337"/>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35F72BE2-8F74-D782-7926-12B33E1A574E}"/>
              </a:ext>
            </a:extLst>
          </p:cNvPr>
          <p:cNvSpPr>
            <a:spLocks noGrp="1"/>
          </p:cNvSpPr>
          <p:nvPr>
            <p:ph type="title"/>
          </p:nvPr>
        </p:nvSpPr>
        <p:spPr>
          <a:xfrm>
            <a:off x="1048561" y="1066800"/>
            <a:ext cx="3931320" cy="2267193"/>
          </a:xfrm>
        </p:spPr>
        <p:txBody>
          <a:bodyPr vert="horz" lIns="91440" tIns="45720" rIns="91440" bIns="45720" rtlCol="0" anchor="b">
            <a:normAutofit/>
          </a:bodyPr>
          <a:lstStyle/>
          <a:p>
            <a:pPr algn="ctr"/>
            <a:r>
              <a:rPr lang="en-GB" sz="3900" b="1" i="0" dirty="0">
                <a:solidFill>
                  <a:schemeClr val="tx1">
                    <a:lumMod val="90000"/>
                    <a:lumOff val="10000"/>
                  </a:schemeClr>
                </a:solidFill>
                <a:effectLst/>
              </a:rPr>
              <a:t>Thank you for your attention!</a:t>
            </a:r>
            <a:r>
              <a:rPr lang="en-GB" sz="3900" b="1" dirty="0">
                <a:solidFill>
                  <a:schemeClr val="tx1">
                    <a:lumMod val="90000"/>
                    <a:lumOff val="10000"/>
                  </a:schemeClr>
                </a:solidFill>
                <a:effectLst/>
              </a:rPr>
              <a:t/>
            </a:r>
            <a:br>
              <a:rPr lang="en-GB" sz="3900" b="1" dirty="0">
                <a:solidFill>
                  <a:schemeClr val="tx1">
                    <a:lumMod val="90000"/>
                    <a:lumOff val="10000"/>
                  </a:schemeClr>
                </a:solidFill>
                <a:effectLst/>
              </a:rPr>
            </a:br>
            <a:endParaRPr lang="en-US" sz="3900" b="1" kern="1200" cap="all" spc="390" baseline="0" dirty="0">
              <a:solidFill>
                <a:schemeClr val="tx1">
                  <a:lumMod val="90000"/>
                  <a:lumOff val="10000"/>
                </a:schemeClr>
              </a:solidFill>
              <a:ea typeface="+mj-ea"/>
              <a:cs typeface="+mj-cs"/>
            </a:endParaRPr>
          </a:p>
        </p:txBody>
      </p:sp>
      <p:grpSp>
        <p:nvGrpSpPr>
          <p:cNvPr id="34" name="Group 18">
            <a:extLst>
              <a:ext uri="{FF2B5EF4-FFF2-40B4-BE49-F238E27FC236}">
                <a16:creationId xmlns:a16="http://schemas.microsoft.com/office/drawing/2014/main" id="{F1732D3A-CFF0-45BE-AD79-F83D0272C6C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80479" y="3871114"/>
            <a:ext cx="867485" cy="115439"/>
            <a:chOff x="8910933" y="1861308"/>
            <a:chExt cx="867485" cy="115439"/>
          </a:xfrm>
        </p:grpSpPr>
        <p:sp>
          <p:nvSpPr>
            <p:cNvPr id="20" name="Rectangle 19">
              <a:extLst>
                <a:ext uri="{FF2B5EF4-FFF2-40B4-BE49-F238E27FC236}">
                  <a16:creationId xmlns:a16="http://schemas.microsoft.com/office/drawing/2014/main" id="{C892F72C-7FB6-49C8-A402-D5DC42DB67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FC92C2E1-605F-49BD-8AC8-DC52B3015E3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8BE2E0F-EE6D-4748-AB8F-724D0DDC6E0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 name="Rectangle 3"/>
          <p:cNvSpPr/>
          <p:nvPr/>
        </p:nvSpPr>
        <p:spPr>
          <a:xfrm>
            <a:off x="1236092" y="3933943"/>
            <a:ext cx="4192093" cy="1235146"/>
          </a:xfrm>
          <a:prstGeom prst="rect">
            <a:avLst/>
          </a:prstGeom>
        </p:spPr>
        <p:txBody>
          <a:bodyPr wrap="square">
            <a:spAutoFit/>
          </a:bodyPr>
          <a:lstStyle/>
          <a:p>
            <a:pPr algn="just">
              <a:lnSpc>
                <a:spcPct val="107000"/>
              </a:lnSpc>
              <a:spcAft>
                <a:spcPts val="800"/>
              </a:spcAft>
            </a:pPr>
            <a:r>
              <a:rPr lang="bg-BG" sz="900" kern="100">
                <a:solidFill>
                  <a:srgbClr val="26324B"/>
                </a:solidFill>
                <a:ea typeface="Aptos"/>
                <a:cs typeface="Times New Roman" panose="02020603050405020304" pitchFamily="18" charset="0"/>
              </a:rPr>
              <a:t>Funded</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by</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European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Union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Views</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and</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opinions</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expressed</a:t>
            </a:r>
            <a:endParaRPr lang="en-US" sz="3600" kern="100" dirty="0">
              <a:ea typeface="Aptos"/>
              <a:cs typeface="Times New Roman" panose="02020603050405020304" pitchFamily="18" charset="0"/>
            </a:endParaRPr>
          </a:p>
          <a:p>
            <a:pPr algn="just">
              <a:lnSpc>
                <a:spcPct val="107000"/>
              </a:lnSpc>
              <a:spcAft>
                <a:spcPts val="800"/>
              </a:spcAft>
            </a:pPr>
            <a:r>
              <a:rPr lang="bg-BG" sz="900" kern="100" dirty="0" err="1">
                <a:solidFill>
                  <a:srgbClr val="26324B"/>
                </a:solidFill>
                <a:ea typeface="Aptos"/>
                <a:cs typeface="Times New Roman" panose="02020603050405020304" pitchFamily="18" charset="0"/>
              </a:rPr>
              <a:t>are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however</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those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of</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author</a:t>
            </a:r>
            <a:r>
              <a:rPr lang="bg-BG" sz="900" kern="100" dirty="0">
                <a:solidFill>
                  <a:srgbClr val="26324B"/>
                </a:solidFill>
                <a:ea typeface="Aptos"/>
                <a:cs typeface="Times New Roman" panose="02020603050405020304" pitchFamily="18" charset="0"/>
              </a:rPr>
              <a:t>(s) </a:t>
            </a:r>
            <a:r>
              <a:rPr lang="bg-BG" sz="900" kern="100" dirty="0" err="1">
                <a:solidFill>
                  <a:srgbClr val="26324B"/>
                </a:solidFill>
                <a:ea typeface="Aptos"/>
                <a:cs typeface="Times New Roman" panose="02020603050405020304" pitchFamily="18" charset="0"/>
              </a:rPr>
              <a:t>only</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and</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do</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not</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necessarily</a:t>
            </a:r>
            <a:endParaRPr lang="en-US" sz="3600" kern="100" dirty="0">
              <a:ea typeface="Aptos"/>
              <a:cs typeface="Times New Roman" panose="02020603050405020304" pitchFamily="18" charset="0"/>
            </a:endParaRPr>
          </a:p>
          <a:p>
            <a:pPr algn="just">
              <a:lnSpc>
                <a:spcPct val="107000"/>
              </a:lnSpc>
              <a:spcAft>
                <a:spcPts val="800"/>
              </a:spcAft>
            </a:pPr>
            <a:r>
              <a:rPr lang="bg-BG" sz="900" kern="100" dirty="0" err="1">
                <a:solidFill>
                  <a:srgbClr val="26324B"/>
                </a:solidFill>
                <a:ea typeface="Aptos"/>
                <a:cs typeface="Times New Roman" panose="02020603050405020304" pitchFamily="18" charset="0"/>
              </a:rPr>
              <a:t>reflect</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those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of</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European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Union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or</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European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Education</a:t>
            </a:r>
            <a:endParaRPr lang="en-US" sz="3600" kern="100" dirty="0">
              <a:ea typeface="Aptos"/>
              <a:cs typeface="Times New Roman" panose="02020603050405020304" pitchFamily="18" charset="0"/>
            </a:endParaRPr>
          </a:p>
          <a:p>
            <a:pPr algn="just">
              <a:lnSpc>
                <a:spcPct val="107000"/>
              </a:lnSpc>
              <a:spcAft>
                <a:spcPts val="800"/>
              </a:spcAft>
            </a:pPr>
            <a:r>
              <a:rPr lang="bg-BG" sz="900" kern="100" dirty="0" err="1">
                <a:solidFill>
                  <a:srgbClr val="26324B"/>
                </a:solidFill>
                <a:ea typeface="Aptos"/>
                <a:cs typeface="Times New Roman" panose="02020603050405020304" pitchFamily="18" charset="0"/>
              </a:rPr>
              <a:t>and</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Culture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Executive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Agency</a:t>
            </a:r>
            <a:r>
              <a:rPr lang="bg-BG" sz="900" kern="100" dirty="0">
                <a:solidFill>
                  <a:srgbClr val="26324B"/>
                </a:solidFill>
                <a:ea typeface="Aptos"/>
                <a:cs typeface="Times New Roman" panose="02020603050405020304" pitchFamily="18" charset="0"/>
              </a:rPr>
              <a:t> (EACEA). </a:t>
            </a:r>
            <a:r>
              <a:rPr lang="bg-BG" sz="900" kern="100" dirty="0" err="1">
                <a:solidFill>
                  <a:srgbClr val="26324B"/>
                </a:solidFill>
                <a:ea typeface="Aptos"/>
                <a:cs typeface="Times New Roman" panose="02020603050405020304" pitchFamily="18" charset="0"/>
              </a:rPr>
              <a:t>Neither</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European</a:t>
            </a:r>
            <a:endParaRPr lang="en-US" sz="3600" kern="100" dirty="0">
              <a:ea typeface="Aptos"/>
              <a:cs typeface="Times New Roman" panose="02020603050405020304" pitchFamily="18" charset="0"/>
            </a:endParaRPr>
          </a:p>
          <a:p>
            <a:pPr algn="just">
              <a:lnSpc>
                <a:spcPct val="107000"/>
              </a:lnSpc>
              <a:spcAft>
                <a:spcPts val="800"/>
              </a:spcAft>
            </a:pPr>
            <a:r>
              <a:rPr lang="bg-BG" sz="900" kern="100" dirty="0" err="1">
                <a:solidFill>
                  <a:srgbClr val="26324B"/>
                </a:solidFill>
                <a:ea typeface="Aptos"/>
                <a:cs typeface="Times New Roman" panose="02020603050405020304" pitchFamily="18" charset="0"/>
              </a:rPr>
              <a:t>Union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nor</a:t>
            </a:r>
            <a:r>
              <a:rPr lang="bg-BG" sz="900" kern="100" dirty="0">
                <a:solidFill>
                  <a:srgbClr val="26324B"/>
                </a:solidFill>
                <a:ea typeface="Aptos"/>
                <a:cs typeface="Times New Roman" panose="02020603050405020304" pitchFamily="18" charset="0"/>
              </a:rPr>
              <a:t> EACEA </a:t>
            </a:r>
            <a:r>
              <a:rPr lang="bg-BG" sz="900" kern="100" dirty="0" err="1">
                <a:solidFill>
                  <a:srgbClr val="26324B"/>
                </a:solidFill>
                <a:ea typeface="Aptos"/>
                <a:cs typeface="Times New Roman" panose="02020603050405020304" pitchFamily="18" charset="0"/>
              </a:rPr>
              <a:t>can</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be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held</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responsible</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for</a:t>
            </a:r>
            <a:r>
              <a:rPr lang="bg-BG" sz="900" kern="100" dirty="0">
                <a:solidFill>
                  <a:srgbClr val="26324B"/>
                </a:solidFill>
                <a:ea typeface="Aptos"/>
                <a:cs typeface="Times New Roman" panose="02020603050405020304" pitchFamily="18" charset="0"/>
              </a:rPr>
              <a:t> </a:t>
            </a:r>
            <a:r>
              <a:rPr lang="bg-BG" sz="900" kern="100" dirty="0" err="1">
                <a:solidFill>
                  <a:srgbClr val="26324B"/>
                </a:solidFill>
                <a:ea typeface="Aptos"/>
                <a:cs typeface="Times New Roman" panose="02020603050405020304" pitchFamily="18" charset="0"/>
              </a:rPr>
              <a:t>them</a:t>
            </a:r>
            <a:r>
              <a:rPr lang="bg-BG" sz="900" kern="100" dirty="0">
                <a:solidFill>
                  <a:srgbClr val="26324B"/>
                </a:solidFill>
                <a:ea typeface="Aptos"/>
                <a:cs typeface="Times New Roman" panose="02020603050405020304" pitchFamily="18" charset="0"/>
              </a:rPr>
              <a:t>.</a:t>
            </a:r>
            <a:endParaRPr lang="en-US" sz="3600" kern="100" dirty="0">
              <a:effectLst/>
              <a:ea typeface="Aptos"/>
              <a:cs typeface="Times New Roman" panose="02020603050405020304" pitchFamily="18" charset="0"/>
            </a:endParaRPr>
          </a:p>
        </p:txBody>
      </p:sp>
      <p:pic>
        <p:nvPicPr>
          <p:cNvPr id="16" name="Picture 6"/>
          <p:cNvPicPr>
            <a:picLocks noChangeAspect="1"/>
          </p:cNvPicPr>
          <p:nvPr/>
        </p:nvPicPr>
        <p:blipFill>
          <a:blip r:embed="rId3"/>
          <a:stretch>
            <a:fillRect/>
          </a:stretch>
        </p:blipFill>
        <p:spPr>
          <a:xfrm>
            <a:off x="9155278" y="6056026"/>
            <a:ext cx="2916801" cy="644523"/>
          </a:xfrm>
          <a:prstGeom prst="rect">
            <a:avLst/>
          </a:prstGeom>
        </p:spPr>
      </p:pic>
      <p:pic>
        <p:nvPicPr>
          <p:cNvPr id="17" name="Picture 7"/>
          <p:cNvPicPr>
            <a:picLocks noChangeAspect="1"/>
          </p:cNvPicPr>
          <p:nvPr/>
        </p:nvPicPr>
        <p:blipFill>
          <a:blip r:embed="rId4"/>
          <a:stretch>
            <a:fillRect/>
          </a:stretch>
        </p:blipFill>
        <p:spPr>
          <a:xfrm>
            <a:off x="11357160" y="152512"/>
            <a:ext cx="714919" cy="1011379"/>
          </a:xfrm>
          <a:prstGeom prst="rect">
            <a:avLst/>
          </a:prstGeom>
        </p:spPr>
      </p:pic>
      <p:pic>
        <p:nvPicPr>
          <p:cNvPr id="18" name="Resim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97"/>
            <a:ext cx="2057400" cy="833809"/>
          </a:xfrm>
          <a:prstGeom prst="rect">
            <a:avLst/>
          </a:prstGeom>
        </p:spPr>
      </p:pic>
    </p:spTree>
    <p:extLst>
      <p:ext uri="{BB962C8B-B14F-4D97-AF65-F5344CB8AC3E}">
        <p14:creationId xmlns:p14="http://schemas.microsoft.com/office/powerpoint/2010/main" val="3739461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AdornVTI">
  <a:themeElements>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docProps/app.xml><?xml version="1.0" encoding="utf-8"?>
<Properties xmlns="http://schemas.openxmlformats.org/officeDocument/2006/extended-properties" xmlns:vt="http://schemas.openxmlformats.org/officeDocument/2006/docPropsVTypes">
  <TotalTime>36</TotalTime>
  <Words>533</Words>
  <Application>Microsoft Office PowerPoint</Application>
  <PresentationFormat>Geniş ekran</PresentationFormat>
  <Paragraphs>53</Paragraphs>
  <Slides>16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16</vt:i4>
      </vt:variant>
    </vt:vector>
  </HeadingPairs>
  <TitlesOfParts>
    <vt:vector size="23" baseType="lpstr">
      <vt:lpstr>Aharoni</vt:lpstr>
      <vt:lpstr>Aptos</vt:lpstr>
      <vt:lpstr>Arial</vt:lpstr>
      <vt:lpstr>Bembo</vt:lpstr>
      <vt:lpstr>Bierstadt</vt:lpstr>
      <vt:lpstr>Times New Roman</vt:lpstr>
      <vt:lpstr>AdornVTI</vt:lpstr>
      <vt:lpstr>The policy on water management in Bulgaria </vt:lpstr>
      <vt:lpstr>Water</vt:lpstr>
      <vt:lpstr>Water</vt:lpstr>
      <vt:lpstr>Water management </vt:lpstr>
      <vt:lpstr>Water management</vt:lpstr>
      <vt:lpstr>Water management</vt:lpstr>
      <vt:lpstr>Water management</vt:lpstr>
      <vt:lpstr>Water management  </vt:lpstr>
      <vt:lpstr>How to help protect water?</vt:lpstr>
      <vt:lpstr>How to help protect water?</vt:lpstr>
      <vt:lpstr>How to help protect water?</vt:lpstr>
      <vt:lpstr>How to help protect water?</vt:lpstr>
      <vt:lpstr>How to help protect water?</vt:lpstr>
      <vt:lpstr>Water state in Bulgaria </vt:lpstr>
      <vt:lpstr>Used materials</vt:lpstr>
      <vt:lpstr>Thank you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
  <cp:lastModifiedBy>pc</cp:lastModifiedBy>
  <cp:revision>158</cp:revision>
  <dcterms:created xsi:type="dcterms:W3CDTF">2022-10-21T10:09:32Z</dcterms:created>
  <dcterms:modified xsi:type="dcterms:W3CDTF">2024-07-05T20:23:49Z</dcterms:modified>
</cp:coreProperties>
</file>