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8288000" cy="10287000"/>
  <p:notesSz cx="6858000" cy="9144000"/>
  <p:embeddedFontLst>
    <p:embeddedFont>
      <p:font typeface="Montserrat Light" panose="020B0604020202020204" charset="-94"/>
      <p:regular r:id="rId14"/>
      <p:italic r:id="rId15"/>
    </p:embeddedFont>
    <p:embeddedFont>
      <p:font typeface="League Spartan" panose="020B0604020202020204" charset="0"/>
      <p:regular r:id="rId16"/>
    </p:embeddedFont>
    <p:embeddedFont>
      <p:font typeface="Montserrat Classic" panose="020B0604020202020204" charset="-94"/>
      <p:regular r:id="rId17"/>
    </p:embeddedFont>
    <p:embeddedFont>
      <p:font typeface="Calibri" panose="020F0502020204030204" pitchFamily="34" charset="0"/>
      <p:regular r:id="rId18"/>
      <p:bold r:id="rId19"/>
      <p:italic r:id="rId20"/>
      <p:boldItalic r:id="rId21"/>
    </p:embeddedFont>
    <p:embeddedFont>
      <p:font typeface="Arsenica Antiqua" panose="020B0604020202020204" charset="0"/>
      <p:regular r:id="rId22"/>
    </p:embeddedFont>
    <p:embeddedFont>
      <p:font typeface="Montserrat Classic Bold" panose="020B0604020202020204" charset="-94"/>
      <p:regular r:id="rId23"/>
    </p:embeddedFont>
    <p:embeddedFont>
      <p:font typeface="Montserrat Light Bold" panose="020B0604020202020204" charset="-94"/>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B472C4-DA4A-D9B5-B57E-D871DC6CC2E3}" v="2" dt="2023-05-02T12:45:27.5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3" d="100"/>
          <a:sy n="43" d="100"/>
        </p:scale>
        <p:origin x="66" y="17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Светлозара Стоянова Тинчева" userId="S::stincheva@sugizmirliev.eu::5e10b970-022b-4f85-b579-4371c7d799c6" providerId="AD" clId="Web-{19B472C4-DA4A-D9B5-B57E-D871DC6CC2E3}"/>
    <pc:docChg chg="modSld">
      <pc:chgData name="Светлозара Стоянова Тинчева" userId="S::stincheva@sugizmirliev.eu::5e10b970-022b-4f85-b579-4371c7d799c6" providerId="AD" clId="Web-{19B472C4-DA4A-D9B5-B57E-D871DC6CC2E3}" dt="2023-05-02T12:45:27.590" v="1" actId="1076"/>
      <pc:docMkLst>
        <pc:docMk/>
      </pc:docMkLst>
      <pc:sldChg chg="modSp">
        <pc:chgData name="Светлозара Стоянова Тинчева" userId="S::stincheva@sugizmirliev.eu::5e10b970-022b-4f85-b579-4371c7d799c6" providerId="AD" clId="Web-{19B472C4-DA4A-D9B5-B57E-D871DC6CC2E3}" dt="2023-05-02T12:45:27.590" v="1" actId="1076"/>
        <pc:sldMkLst>
          <pc:docMk/>
          <pc:sldMk cId="0" sldId="256"/>
        </pc:sldMkLst>
        <pc:picChg chg="mod">
          <ac:chgData name="Светлозара Стоянова Тинчева" userId="S::stincheva@sugizmirliev.eu::5e10b970-022b-4f85-b579-4371c7d799c6" providerId="AD" clId="Web-{19B472C4-DA4A-D9B5-B57E-D871DC6CC2E3}" dt="2023-05-02T12:45:27.590" v="1" actId="1076"/>
          <ac:picMkLst>
            <pc:docMk/>
            <pc:sldMk cId="0" sldId="256"/>
            <ac:picMk id="2" creationId="{00000000-0000-0000-0000-00000000000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hyperlink" Target="https://www.frontiersin.org/articles/10.3389/fenvs.2020.00034/full#B63" TargetMode="External"/><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jpeg"/><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4"/>
          <a:srcRect l="12499" t="18780" r="15784" b="27432"/>
          <a:stretch>
            <a:fillRect/>
          </a:stretch>
        </p:blipFill>
        <p:spPr>
          <a:xfrm>
            <a:off x="0" y="91440"/>
            <a:ext cx="18288000" cy="10287000"/>
          </a:xfrm>
          <a:prstGeom prst="rect">
            <a:avLst/>
          </a:prstGeom>
        </p:spPr>
      </p:pic>
      <p:grpSp>
        <p:nvGrpSpPr>
          <p:cNvPr id="10" name="Gruppo 9"/>
          <p:cNvGrpSpPr/>
          <p:nvPr/>
        </p:nvGrpSpPr>
        <p:grpSpPr>
          <a:xfrm>
            <a:off x="3887877" y="3329960"/>
            <a:ext cx="10512245" cy="3314708"/>
            <a:chOff x="3887877" y="3329960"/>
            <a:chExt cx="10512245" cy="3314708"/>
          </a:xfrm>
        </p:grpSpPr>
        <p:grpSp>
          <p:nvGrpSpPr>
            <p:cNvPr id="3" name="Group 3"/>
            <p:cNvGrpSpPr/>
            <p:nvPr/>
          </p:nvGrpSpPr>
          <p:grpSpPr>
            <a:xfrm>
              <a:off x="3887877" y="3329960"/>
              <a:ext cx="10512245" cy="3314708"/>
              <a:chOff x="0" y="0"/>
              <a:chExt cx="3509252" cy="1106533"/>
            </a:xfrm>
          </p:grpSpPr>
          <p:sp>
            <p:nvSpPr>
              <p:cNvPr id="4" name="Freeform 4"/>
              <p:cNvSpPr/>
              <p:nvPr/>
            </p:nvSpPr>
            <p:spPr>
              <a:xfrm>
                <a:off x="0" y="0"/>
                <a:ext cx="3509252" cy="1106533"/>
              </a:xfrm>
              <a:custGeom>
                <a:avLst/>
                <a:gdLst/>
                <a:ahLst/>
                <a:cxnLst/>
                <a:rect l="l" t="t" r="r" b="b"/>
                <a:pathLst>
                  <a:path w="3509252" h="1106533">
                    <a:moveTo>
                      <a:pt x="0" y="0"/>
                    </a:moveTo>
                    <a:lnTo>
                      <a:pt x="3509252" y="0"/>
                    </a:lnTo>
                    <a:lnTo>
                      <a:pt x="3509252" y="1106533"/>
                    </a:lnTo>
                    <a:lnTo>
                      <a:pt x="0" y="1106533"/>
                    </a:lnTo>
                    <a:close/>
                  </a:path>
                </a:pathLst>
              </a:custGeom>
              <a:solidFill>
                <a:srgbClr val="2F5666"/>
              </a:solidFill>
            </p:spPr>
          </p:sp>
        </p:grpSp>
        <p:grpSp>
          <p:nvGrpSpPr>
            <p:cNvPr id="5" name="Group 5"/>
            <p:cNvGrpSpPr/>
            <p:nvPr/>
          </p:nvGrpSpPr>
          <p:grpSpPr>
            <a:xfrm>
              <a:off x="4123848" y="3576154"/>
              <a:ext cx="10040304" cy="2822319"/>
              <a:chOff x="0" y="0"/>
              <a:chExt cx="12152389" cy="3416024"/>
            </a:xfrm>
          </p:grpSpPr>
          <p:sp>
            <p:nvSpPr>
              <p:cNvPr id="6" name="Freeform 6"/>
              <p:cNvSpPr/>
              <p:nvPr/>
            </p:nvSpPr>
            <p:spPr>
              <a:xfrm>
                <a:off x="0" y="0"/>
                <a:ext cx="12152389" cy="3416024"/>
              </a:xfrm>
              <a:custGeom>
                <a:avLst/>
                <a:gdLst/>
                <a:ahLst/>
                <a:cxnLst/>
                <a:rect l="l" t="t" r="r" b="b"/>
                <a:pathLst>
                  <a:path w="12152389" h="3416024">
                    <a:moveTo>
                      <a:pt x="12152389" y="279400"/>
                    </a:moveTo>
                    <a:lnTo>
                      <a:pt x="12152389" y="0"/>
                    </a:lnTo>
                    <a:lnTo>
                      <a:pt x="0" y="0"/>
                    </a:lnTo>
                    <a:lnTo>
                      <a:pt x="0" y="3416024"/>
                    </a:lnTo>
                    <a:lnTo>
                      <a:pt x="12152389" y="3416024"/>
                    </a:lnTo>
                    <a:lnTo>
                      <a:pt x="12152389" y="279400"/>
                    </a:lnTo>
                    <a:close/>
                    <a:moveTo>
                      <a:pt x="12073649" y="279400"/>
                    </a:moveTo>
                    <a:lnTo>
                      <a:pt x="12073649" y="3337284"/>
                    </a:lnTo>
                    <a:lnTo>
                      <a:pt x="78740" y="3337284"/>
                    </a:lnTo>
                    <a:lnTo>
                      <a:pt x="78740" y="78740"/>
                    </a:lnTo>
                    <a:lnTo>
                      <a:pt x="12073649" y="78740"/>
                    </a:lnTo>
                    <a:lnTo>
                      <a:pt x="12073649" y="279400"/>
                    </a:lnTo>
                    <a:close/>
                  </a:path>
                </a:pathLst>
              </a:custGeom>
              <a:solidFill>
                <a:srgbClr val="FFFFFF"/>
              </a:solidFill>
            </p:spPr>
          </p:sp>
        </p:grpSp>
        <p:sp>
          <p:nvSpPr>
            <p:cNvPr id="7" name="TextBox 7"/>
            <p:cNvSpPr txBox="1"/>
            <p:nvPr/>
          </p:nvSpPr>
          <p:spPr>
            <a:xfrm>
              <a:off x="4375960" y="4095391"/>
              <a:ext cx="9536080" cy="1048109"/>
            </a:xfrm>
            <a:prstGeom prst="rect">
              <a:avLst/>
            </a:prstGeom>
          </p:spPr>
          <p:txBody>
            <a:bodyPr lIns="0" tIns="0" rIns="0" bIns="0" rtlCol="0" anchor="t">
              <a:spAutoFit/>
            </a:bodyPr>
            <a:lstStyle/>
            <a:p>
              <a:pPr algn="ctr">
                <a:lnSpc>
                  <a:spcPts val="8578"/>
                </a:lnSpc>
              </a:pPr>
              <a:r>
                <a:rPr lang="en-US" sz="6127" dirty="0">
                  <a:solidFill>
                    <a:srgbClr val="FFFFFF"/>
                  </a:solidFill>
                  <a:latin typeface="League Spartan"/>
                </a:rPr>
                <a:t>WATER POLLUTION</a:t>
              </a:r>
            </a:p>
          </p:txBody>
        </p:sp>
        <p:sp>
          <p:nvSpPr>
            <p:cNvPr id="8" name="TextBox 8"/>
            <p:cNvSpPr txBox="1"/>
            <p:nvPr/>
          </p:nvSpPr>
          <p:spPr>
            <a:xfrm>
              <a:off x="6259595" y="5153959"/>
              <a:ext cx="5768809" cy="962028"/>
            </a:xfrm>
            <a:prstGeom prst="rect">
              <a:avLst/>
            </a:prstGeom>
          </p:spPr>
          <p:txBody>
            <a:bodyPr lIns="0" tIns="0" rIns="0" bIns="0" rtlCol="0" anchor="t">
              <a:spAutoFit/>
            </a:bodyPr>
            <a:lstStyle/>
            <a:p>
              <a:pPr algn="ctr">
                <a:lnSpc>
                  <a:spcPts val="6824"/>
                </a:lnSpc>
              </a:pPr>
              <a:r>
                <a:rPr lang="en-US" sz="4874">
                  <a:solidFill>
                    <a:srgbClr val="FFFFFF"/>
                  </a:solidFill>
                  <a:latin typeface="Arsenica Antiqua"/>
                </a:rPr>
                <a:t>In Italy</a:t>
              </a:r>
            </a:p>
          </p:txBody>
        </p:sp>
      </p:grpSp>
      <p:sp>
        <p:nvSpPr>
          <p:cNvPr id="9" name="TextBox 9"/>
          <p:cNvSpPr txBox="1"/>
          <p:nvPr/>
        </p:nvSpPr>
        <p:spPr>
          <a:xfrm>
            <a:off x="2956848" y="7568159"/>
            <a:ext cx="12148023" cy="866712"/>
          </a:xfrm>
          <a:prstGeom prst="rect">
            <a:avLst/>
          </a:prstGeom>
        </p:spPr>
        <p:txBody>
          <a:bodyPr lIns="0" tIns="0" rIns="0" bIns="0" rtlCol="0" anchor="t">
            <a:spAutoFit/>
          </a:bodyPr>
          <a:lstStyle/>
          <a:p>
            <a:pPr algn="ctr">
              <a:lnSpc>
                <a:spcPts val="7038"/>
              </a:lnSpc>
            </a:pPr>
            <a:r>
              <a:rPr lang="en-US" sz="5027" dirty="0">
                <a:solidFill>
                  <a:srgbClr val="FFFFFF"/>
                </a:solidFill>
                <a:effectLst>
                  <a:outerShdw blurRad="38100" dist="38100" dir="2700000" algn="tl">
                    <a:srgbClr val="000000">
                      <a:alpha val="43137"/>
                    </a:srgbClr>
                  </a:outerShdw>
                </a:effectLst>
                <a:latin typeface="League Spartan"/>
              </a:rPr>
              <a:t>I.S. ETTORE MAJORANA BARI</a:t>
            </a:r>
          </a:p>
        </p:txBody>
      </p:sp>
      <p:pic>
        <p:nvPicPr>
          <p:cNvPr id="12" name="easy-lifestyle-13776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839200" y="4838700"/>
            <a:ext cx="609600" cy="609600"/>
          </a:xfrm>
          <a:prstGeom prst="rect">
            <a:avLst/>
          </a:prstGeom>
        </p:spPr>
      </p:pic>
      <p:pic>
        <p:nvPicPr>
          <p:cNvPr id="20" name="Resim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1081" y="253417"/>
            <a:ext cx="3825970" cy="1550565"/>
          </a:xfrm>
          <a:prstGeom prst="rect">
            <a:avLst/>
          </a:prstGeom>
        </p:spPr>
      </p:pic>
      <p:pic>
        <p:nvPicPr>
          <p:cNvPr id="21" name="Picture 4"/>
          <p:cNvPicPr>
            <a:picLocks noChangeAspect="1"/>
          </p:cNvPicPr>
          <p:nvPr/>
        </p:nvPicPr>
        <p:blipFill>
          <a:blip r:embed="rId7"/>
          <a:srcRect/>
          <a:stretch>
            <a:fillRect/>
          </a:stretch>
        </p:blipFill>
        <p:spPr>
          <a:xfrm>
            <a:off x="16996332" y="227032"/>
            <a:ext cx="1167577" cy="1649434"/>
          </a:xfrm>
          <a:prstGeom prst="rect">
            <a:avLst/>
          </a:prstGeom>
        </p:spPr>
      </p:pic>
      <p:pic>
        <p:nvPicPr>
          <p:cNvPr id="22" name="Picture 5"/>
          <p:cNvPicPr>
            <a:picLocks noChangeAspect="1"/>
          </p:cNvPicPr>
          <p:nvPr/>
        </p:nvPicPr>
        <p:blipFill>
          <a:blip r:embed="rId8"/>
          <a:srcRect/>
          <a:stretch>
            <a:fillRect/>
          </a:stretch>
        </p:blipFill>
        <p:spPr>
          <a:xfrm>
            <a:off x="12094238" y="8832034"/>
            <a:ext cx="6021266" cy="1264466"/>
          </a:xfrm>
          <a:prstGeom prst="rect">
            <a:avLst/>
          </a:prstGeom>
        </p:spPr>
      </p:pic>
    </p:spTree>
  </p:cSld>
  <p:clrMapOvr>
    <a:masterClrMapping/>
  </p:clrMapOvr>
  <p:transition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par>
                          <p:cTn id="7" fill="hold">
                            <p:stCondLst>
                              <p:cond delay="0"/>
                            </p:stCondLst>
                            <p:childTnLst>
                              <p:par>
                                <p:cTn id="8" presetID="31" presetClass="entr" presetSubtype="0" fill="hold" nodeType="after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p:cTn id="10" dur="1000" fill="hold"/>
                                        <p:tgtEl>
                                          <p:spTgt spid="10"/>
                                        </p:tgtEl>
                                        <p:attrNameLst>
                                          <p:attrName>ppt_w</p:attrName>
                                        </p:attrNameLst>
                                      </p:cBhvr>
                                      <p:tavLst>
                                        <p:tav tm="0">
                                          <p:val>
                                            <p:fltVal val="0"/>
                                          </p:val>
                                        </p:tav>
                                        <p:tav tm="100000">
                                          <p:val>
                                            <p:strVal val="#ppt_w"/>
                                          </p:val>
                                        </p:tav>
                                      </p:tavLst>
                                    </p:anim>
                                    <p:anim calcmode="lin" valueType="num">
                                      <p:cBhvr>
                                        <p:cTn id="11" dur="1000" fill="hold"/>
                                        <p:tgtEl>
                                          <p:spTgt spid="10"/>
                                        </p:tgtEl>
                                        <p:attrNameLst>
                                          <p:attrName>ppt_h</p:attrName>
                                        </p:attrNameLst>
                                      </p:cBhvr>
                                      <p:tavLst>
                                        <p:tav tm="0">
                                          <p:val>
                                            <p:fltVal val="0"/>
                                          </p:val>
                                        </p:tav>
                                        <p:tav tm="100000">
                                          <p:val>
                                            <p:strVal val="#ppt_h"/>
                                          </p:val>
                                        </p:tav>
                                      </p:tavLst>
                                    </p:anim>
                                    <p:anim calcmode="lin" valueType="num">
                                      <p:cBhvr>
                                        <p:cTn id="12" dur="1000" fill="hold"/>
                                        <p:tgtEl>
                                          <p:spTgt spid="10"/>
                                        </p:tgtEl>
                                        <p:attrNameLst>
                                          <p:attrName>style.rotation</p:attrName>
                                        </p:attrNameLst>
                                      </p:cBhvr>
                                      <p:tavLst>
                                        <p:tav tm="0">
                                          <p:val>
                                            <p:fltVal val="90"/>
                                          </p:val>
                                        </p:tav>
                                        <p:tav tm="100000">
                                          <p:val>
                                            <p:fltVal val="0"/>
                                          </p:val>
                                        </p:tav>
                                      </p:tavLst>
                                    </p:anim>
                                    <p:animEffect transition="in" filter="fade">
                                      <p:cBhvr>
                                        <p:cTn id="13" dur="1000"/>
                                        <p:tgtEl>
                                          <p:spTgt spid="10"/>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0" repeatCount="indefinite" fill="hold" display="0">
                  <p:stCondLst>
                    <p:cond delay="indefinite"/>
                  </p:stCondLst>
                  <p:endCondLst>
                    <p:cond evt="onStopAudio" delay="0">
                      <p:tgtEl>
                        <p:sldTgt/>
                      </p:tgtEl>
                    </p:cond>
                  </p:endCondLst>
                </p:cTn>
                <p:tgtEl>
                  <p:spTgt spid="12"/>
                </p:tgtEl>
              </p:cMediaNode>
            </p:audio>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7733" b="7733"/>
          <a:stretch>
            <a:fillRect/>
          </a:stretch>
        </p:blipFill>
        <p:spPr>
          <a:xfrm>
            <a:off x="0" y="0"/>
            <a:ext cx="18288000" cy="10287000"/>
          </a:xfrm>
          <a:prstGeom prst="rect">
            <a:avLst/>
          </a:prstGeom>
        </p:spPr>
      </p:pic>
      <p:grpSp>
        <p:nvGrpSpPr>
          <p:cNvPr id="3" name="Group 3"/>
          <p:cNvGrpSpPr/>
          <p:nvPr/>
        </p:nvGrpSpPr>
        <p:grpSpPr>
          <a:xfrm>
            <a:off x="559648" y="6704453"/>
            <a:ext cx="17348993" cy="2249047"/>
            <a:chOff x="0" y="0"/>
            <a:chExt cx="8535718" cy="1106533"/>
          </a:xfrm>
        </p:grpSpPr>
        <p:sp>
          <p:nvSpPr>
            <p:cNvPr id="4" name="Freeform 4"/>
            <p:cNvSpPr/>
            <p:nvPr/>
          </p:nvSpPr>
          <p:spPr>
            <a:xfrm>
              <a:off x="0" y="0"/>
              <a:ext cx="8535718" cy="1106533"/>
            </a:xfrm>
            <a:custGeom>
              <a:avLst/>
              <a:gdLst/>
              <a:ahLst/>
              <a:cxnLst/>
              <a:rect l="l" t="t" r="r" b="b"/>
              <a:pathLst>
                <a:path w="8535718" h="1106533">
                  <a:moveTo>
                    <a:pt x="0" y="0"/>
                  </a:moveTo>
                  <a:lnTo>
                    <a:pt x="8535718" y="0"/>
                  </a:lnTo>
                  <a:lnTo>
                    <a:pt x="8535718" y="1106533"/>
                  </a:lnTo>
                  <a:lnTo>
                    <a:pt x="0" y="1106533"/>
                  </a:lnTo>
                  <a:close/>
                </a:path>
              </a:pathLst>
            </a:custGeom>
            <a:solidFill>
              <a:srgbClr val="4092A9"/>
            </a:solidFill>
          </p:spPr>
        </p:sp>
      </p:grpSp>
      <p:sp>
        <p:nvSpPr>
          <p:cNvPr id="5" name="TextBox 5"/>
          <p:cNvSpPr txBox="1"/>
          <p:nvPr/>
        </p:nvSpPr>
        <p:spPr>
          <a:xfrm>
            <a:off x="1028700" y="6968125"/>
            <a:ext cx="16507648" cy="1617347"/>
          </a:xfrm>
          <a:prstGeom prst="rect">
            <a:avLst/>
          </a:prstGeom>
        </p:spPr>
        <p:txBody>
          <a:bodyPr lIns="0" tIns="0" rIns="0" bIns="0" rtlCol="0" anchor="t">
            <a:spAutoFit/>
          </a:bodyPr>
          <a:lstStyle/>
          <a:p>
            <a:pPr algn="just">
              <a:lnSpc>
                <a:spcPts val="4304"/>
              </a:lnSpc>
            </a:pPr>
            <a:r>
              <a:rPr lang="en-US" sz="3074" dirty="0">
                <a:solidFill>
                  <a:srgbClr val="FFFFFF"/>
                </a:solidFill>
                <a:latin typeface="Montserrat Light"/>
              </a:rPr>
              <a:t>Some major bodies of water in Italy are the Po River, Arno River, Tiber River, Lake Garda and Lake Maggiore. The bodies of water that border the country include the Mediterranean Sea, Ionian Sea, </a:t>
            </a:r>
            <a:r>
              <a:rPr lang="en-US" sz="3074" dirty="0" err="1">
                <a:solidFill>
                  <a:srgbClr val="FFFFFF"/>
                </a:solidFill>
                <a:latin typeface="Montserrat Light"/>
              </a:rPr>
              <a:t>Ligurian</a:t>
            </a:r>
            <a:r>
              <a:rPr lang="en-US" sz="3074" dirty="0">
                <a:solidFill>
                  <a:srgbClr val="FFFFFF"/>
                </a:solidFill>
                <a:latin typeface="Montserrat Light"/>
              </a:rPr>
              <a:t> Sea, Adriatic Sea and Tyrrhenian Sea.</a:t>
            </a:r>
          </a:p>
        </p:txBody>
      </p:sp>
      <p:sp>
        <p:nvSpPr>
          <p:cNvPr id="6" name="TextBox 3"/>
          <p:cNvSpPr txBox="1"/>
          <p:nvPr/>
        </p:nvSpPr>
        <p:spPr>
          <a:xfrm>
            <a:off x="570182" y="311819"/>
            <a:ext cx="8009246" cy="716881"/>
          </a:xfrm>
          <a:prstGeom prst="rect">
            <a:avLst/>
          </a:prstGeom>
        </p:spPr>
        <p:txBody>
          <a:bodyPr lIns="0" tIns="0" rIns="0" bIns="0" rtlCol="0" anchor="t">
            <a:spAutoFit/>
          </a:bodyPr>
          <a:lstStyle/>
          <a:p>
            <a:pPr algn="ctr">
              <a:lnSpc>
                <a:spcPts val="5820"/>
              </a:lnSpc>
            </a:pPr>
            <a:r>
              <a:rPr lang="en-US" sz="4157" dirty="0">
                <a:solidFill>
                  <a:srgbClr val="2F5666"/>
                </a:solidFill>
                <a:latin typeface="League Spartan"/>
              </a:rPr>
              <a:t>MAJOR BODIES OF WATER </a:t>
            </a:r>
          </a:p>
        </p:txBody>
      </p:sp>
    </p:spTree>
  </p:cSld>
  <p:clrMapOvr>
    <a:masterClrMapping/>
  </p:clrMapOvr>
  <p:transition advTm="10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1000" fill="hold"/>
                                        <p:tgtEl>
                                          <p:spTgt spid="6"/>
                                        </p:tgtEl>
                                        <p:attrNameLst>
                                          <p:attrName>ppt_w</p:attrName>
                                        </p:attrNameLst>
                                      </p:cBhvr>
                                      <p:tavLst>
                                        <p:tav tm="0">
                                          <p:val>
                                            <p:fltVal val="0"/>
                                          </p:val>
                                        </p:tav>
                                        <p:tav tm="100000">
                                          <p:val>
                                            <p:strVal val="#ppt_w"/>
                                          </p:val>
                                        </p:tav>
                                      </p:tavLst>
                                    </p:anim>
                                    <p:anim calcmode="lin" valueType="num">
                                      <p:cBhvr>
                                        <p:cTn id="12" dur="1000" fill="hold"/>
                                        <p:tgtEl>
                                          <p:spTgt spid="6"/>
                                        </p:tgtEl>
                                        <p:attrNameLst>
                                          <p:attrName>ppt_h</p:attrName>
                                        </p:attrNameLst>
                                      </p:cBhvr>
                                      <p:tavLst>
                                        <p:tav tm="0">
                                          <p:val>
                                            <p:fltVal val="0"/>
                                          </p:val>
                                        </p:tav>
                                        <p:tav tm="100000">
                                          <p:val>
                                            <p:strVal val="#ppt_h"/>
                                          </p:val>
                                        </p:tav>
                                      </p:tavLst>
                                    </p:anim>
                                    <p:anim calcmode="lin" valueType="num">
                                      <p:cBhvr>
                                        <p:cTn id="13" dur="1000" fill="hold"/>
                                        <p:tgtEl>
                                          <p:spTgt spid="6"/>
                                        </p:tgtEl>
                                        <p:attrNameLst>
                                          <p:attrName>style.rotation</p:attrName>
                                        </p:attrNameLst>
                                      </p:cBhvr>
                                      <p:tavLst>
                                        <p:tav tm="0">
                                          <p:val>
                                            <p:fltVal val="90"/>
                                          </p:val>
                                        </p:tav>
                                        <p:tav tm="100000">
                                          <p:val>
                                            <p:fltVal val="0"/>
                                          </p:val>
                                        </p:tav>
                                      </p:tavLst>
                                    </p:anim>
                                    <p:animEffect transition="in" filter="fade">
                                      <p:cBhvr>
                                        <p:cTn id="14" dur="1000"/>
                                        <p:tgtEl>
                                          <p:spTgt spid="6"/>
                                        </p:tgtEl>
                                      </p:cBhvr>
                                    </p:animEffect>
                                  </p:childTnLst>
                                </p:cTn>
                              </p:par>
                            </p:childTnLst>
                          </p:cTn>
                        </p:par>
                        <p:par>
                          <p:cTn id="15" fill="hold">
                            <p:stCondLst>
                              <p:cond delay="1500"/>
                            </p:stCondLst>
                            <p:childTnLst>
                              <p:par>
                                <p:cTn id="16" presetID="31"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1000" fill="hold"/>
                                        <p:tgtEl>
                                          <p:spTgt spid="3"/>
                                        </p:tgtEl>
                                        <p:attrNameLst>
                                          <p:attrName>ppt_w</p:attrName>
                                        </p:attrNameLst>
                                      </p:cBhvr>
                                      <p:tavLst>
                                        <p:tav tm="0">
                                          <p:val>
                                            <p:fltVal val="0"/>
                                          </p:val>
                                        </p:tav>
                                        <p:tav tm="100000">
                                          <p:val>
                                            <p:strVal val="#ppt_w"/>
                                          </p:val>
                                        </p:tav>
                                      </p:tavLst>
                                    </p:anim>
                                    <p:anim calcmode="lin" valueType="num">
                                      <p:cBhvr>
                                        <p:cTn id="19" dur="1000" fill="hold"/>
                                        <p:tgtEl>
                                          <p:spTgt spid="3"/>
                                        </p:tgtEl>
                                        <p:attrNameLst>
                                          <p:attrName>ppt_h</p:attrName>
                                        </p:attrNameLst>
                                      </p:cBhvr>
                                      <p:tavLst>
                                        <p:tav tm="0">
                                          <p:val>
                                            <p:fltVal val="0"/>
                                          </p:val>
                                        </p:tav>
                                        <p:tav tm="100000">
                                          <p:val>
                                            <p:strVal val="#ppt_h"/>
                                          </p:val>
                                        </p:tav>
                                      </p:tavLst>
                                    </p:anim>
                                    <p:anim calcmode="lin" valueType="num">
                                      <p:cBhvr>
                                        <p:cTn id="20" dur="1000" fill="hold"/>
                                        <p:tgtEl>
                                          <p:spTgt spid="3"/>
                                        </p:tgtEl>
                                        <p:attrNameLst>
                                          <p:attrName>style.rotation</p:attrName>
                                        </p:attrNameLst>
                                      </p:cBhvr>
                                      <p:tavLst>
                                        <p:tav tm="0">
                                          <p:val>
                                            <p:fltVal val="90"/>
                                          </p:val>
                                        </p:tav>
                                        <p:tav tm="100000">
                                          <p:val>
                                            <p:fltVal val="0"/>
                                          </p:val>
                                        </p:tav>
                                      </p:tavLst>
                                    </p:anim>
                                    <p:animEffect transition="in" filter="fade">
                                      <p:cBhvr>
                                        <p:cTn id="21" dur="1000"/>
                                        <p:tgtEl>
                                          <p:spTgt spid="3"/>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1000" fill="hold"/>
                                        <p:tgtEl>
                                          <p:spTgt spid="5"/>
                                        </p:tgtEl>
                                        <p:attrNameLst>
                                          <p:attrName>ppt_w</p:attrName>
                                        </p:attrNameLst>
                                      </p:cBhvr>
                                      <p:tavLst>
                                        <p:tav tm="0">
                                          <p:val>
                                            <p:fltVal val="0"/>
                                          </p:val>
                                        </p:tav>
                                        <p:tav tm="100000">
                                          <p:val>
                                            <p:strVal val="#ppt_w"/>
                                          </p:val>
                                        </p:tav>
                                      </p:tavLst>
                                    </p:anim>
                                    <p:anim calcmode="lin" valueType="num">
                                      <p:cBhvr>
                                        <p:cTn id="25" dur="1000" fill="hold"/>
                                        <p:tgtEl>
                                          <p:spTgt spid="5"/>
                                        </p:tgtEl>
                                        <p:attrNameLst>
                                          <p:attrName>ppt_h</p:attrName>
                                        </p:attrNameLst>
                                      </p:cBhvr>
                                      <p:tavLst>
                                        <p:tav tm="0">
                                          <p:val>
                                            <p:fltVal val="0"/>
                                          </p:val>
                                        </p:tav>
                                        <p:tav tm="100000">
                                          <p:val>
                                            <p:strVal val="#ppt_h"/>
                                          </p:val>
                                        </p:tav>
                                      </p:tavLst>
                                    </p:anim>
                                    <p:anim calcmode="lin" valueType="num">
                                      <p:cBhvr>
                                        <p:cTn id="26" dur="1000" fill="hold"/>
                                        <p:tgtEl>
                                          <p:spTgt spid="5"/>
                                        </p:tgtEl>
                                        <p:attrNameLst>
                                          <p:attrName>style.rotation</p:attrName>
                                        </p:attrNameLst>
                                      </p:cBhvr>
                                      <p:tavLst>
                                        <p:tav tm="0">
                                          <p:val>
                                            <p:fltVal val="90"/>
                                          </p:val>
                                        </p:tav>
                                        <p:tav tm="100000">
                                          <p:val>
                                            <p:fltVal val="0"/>
                                          </p:val>
                                        </p:tav>
                                      </p:tavLst>
                                    </p:anim>
                                    <p:animEffect transition="in" filter="fade">
                                      <p:cBhvr>
                                        <p:cTn id="2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53D57"/>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50000"/>
          </a:blip>
          <a:srcRect t="6985" b="6985"/>
          <a:stretch>
            <a:fillRect/>
          </a:stretch>
        </p:blipFill>
        <p:spPr>
          <a:xfrm>
            <a:off x="9144000" y="-295918"/>
            <a:ext cx="9436877" cy="5439418"/>
          </a:xfrm>
          <a:prstGeom prst="rect">
            <a:avLst/>
          </a:prstGeom>
        </p:spPr>
      </p:pic>
      <p:sp>
        <p:nvSpPr>
          <p:cNvPr id="3" name="AutoShape 3"/>
          <p:cNvSpPr/>
          <p:nvPr/>
        </p:nvSpPr>
        <p:spPr>
          <a:xfrm>
            <a:off x="-304800" y="-228600"/>
            <a:ext cx="9448800" cy="5372100"/>
          </a:xfrm>
          <a:prstGeom prst="rect">
            <a:avLst/>
          </a:prstGeom>
          <a:solidFill>
            <a:srgbClr val="F8FBFD"/>
          </a:solidFill>
        </p:spPr>
      </p:sp>
      <p:sp>
        <p:nvSpPr>
          <p:cNvPr id="4" name="AutoShape 4"/>
          <p:cNvSpPr/>
          <p:nvPr/>
        </p:nvSpPr>
        <p:spPr>
          <a:xfrm>
            <a:off x="9144000" y="5143500"/>
            <a:ext cx="9372600" cy="5410200"/>
          </a:xfrm>
          <a:prstGeom prst="rect">
            <a:avLst/>
          </a:prstGeom>
          <a:solidFill>
            <a:srgbClr val="F8FBFD"/>
          </a:solidFill>
        </p:spPr>
      </p:sp>
      <p:grpSp>
        <p:nvGrpSpPr>
          <p:cNvPr id="5" name="Group 5"/>
          <p:cNvGrpSpPr/>
          <p:nvPr/>
        </p:nvGrpSpPr>
        <p:grpSpPr>
          <a:xfrm>
            <a:off x="9417703" y="5591175"/>
            <a:ext cx="7841597" cy="4248150"/>
            <a:chOff x="0" y="0"/>
            <a:chExt cx="10455462" cy="5664200"/>
          </a:xfrm>
        </p:grpSpPr>
        <p:sp>
          <p:nvSpPr>
            <p:cNvPr id="6" name="TextBox 6"/>
            <p:cNvSpPr txBox="1"/>
            <p:nvPr/>
          </p:nvSpPr>
          <p:spPr>
            <a:xfrm>
              <a:off x="0" y="-9525"/>
              <a:ext cx="10455462" cy="708025"/>
            </a:xfrm>
            <a:prstGeom prst="rect">
              <a:avLst/>
            </a:prstGeom>
          </p:spPr>
          <p:txBody>
            <a:bodyPr lIns="0" tIns="0" rIns="0" bIns="0" rtlCol="0" anchor="t">
              <a:spAutoFit/>
            </a:bodyPr>
            <a:lstStyle/>
            <a:p>
              <a:pPr algn="ctr">
                <a:lnSpc>
                  <a:spcPts val="4200"/>
                </a:lnSpc>
              </a:pPr>
              <a:r>
                <a:rPr lang="en-US" sz="3500" spc="259" dirty="0">
                  <a:solidFill>
                    <a:srgbClr val="053D57"/>
                  </a:solidFill>
                  <a:latin typeface="Montserrat Classic Bold"/>
                </a:rPr>
                <a:t>Government actions</a:t>
              </a:r>
            </a:p>
          </p:txBody>
        </p:sp>
        <p:sp>
          <p:nvSpPr>
            <p:cNvPr id="7" name="TextBox 7"/>
            <p:cNvSpPr txBox="1"/>
            <p:nvPr/>
          </p:nvSpPr>
          <p:spPr>
            <a:xfrm>
              <a:off x="0" y="1158875"/>
              <a:ext cx="10455462" cy="4505325"/>
            </a:xfrm>
            <a:prstGeom prst="rect">
              <a:avLst/>
            </a:prstGeom>
          </p:spPr>
          <p:txBody>
            <a:bodyPr lIns="0" tIns="0" rIns="0" bIns="0" rtlCol="0" anchor="t">
              <a:spAutoFit/>
            </a:bodyPr>
            <a:lstStyle/>
            <a:p>
              <a:pPr>
                <a:lnSpc>
                  <a:spcPts val="4500"/>
                </a:lnSpc>
              </a:pPr>
              <a:r>
                <a:rPr lang="en-US" sz="3000" spc="30" dirty="0">
                  <a:solidFill>
                    <a:srgbClr val="053D57"/>
                  </a:solidFill>
                  <a:latin typeface="Montserrat Light"/>
                </a:rPr>
                <a:t>Consequently, the Italian Government adopted a national program (D.M. 471/99), to protect human health and terrestrial and marine environment from hazardous substances released in the most impacted areas. </a:t>
              </a:r>
            </a:p>
          </p:txBody>
        </p:sp>
      </p:grpSp>
      <p:sp>
        <p:nvSpPr>
          <p:cNvPr id="8" name="AutoShape 8"/>
          <p:cNvSpPr/>
          <p:nvPr/>
        </p:nvSpPr>
        <p:spPr>
          <a:xfrm>
            <a:off x="16362507" y="2423791"/>
            <a:ext cx="4436739" cy="173843"/>
          </a:xfrm>
          <a:prstGeom prst="rect">
            <a:avLst/>
          </a:prstGeom>
          <a:solidFill>
            <a:srgbClr val="F8FBFD"/>
          </a:solidFill>
        </p:spPr>
      </p:sp>
      <p:sp>
        <p:nvSpPr>
          <p:cNvPr id="9" name="AutoShape 9"/>
          <p:cNvSpPr/>
          <p:nvPr/>
        </p:nvSpPr>
        <p:spPr>
          <a:xfrm>
            <a:off x="-2511246" y="7628329"/>
            <a:ext cx="4436739" cy="173843"/>
          </a:xfrm>
          <a:prstGeom prst="rect">
            <a:avLst/>
          </a:prstGeom>
          <a:solidFill>
            <a:srgbClr val="F8FBFD"/>
          </a:solidFill>
        </p:spPr>
      </p:sp>
      <p:grpSp>
        <p:nvGrpSpPr>
          <p:cNvPr id="10" name="Group 10"/>
          <p:cNvGrpSpPr/>
          <p:nvPr/>
        </p:nvGrpSpPr>
        <p:grpSpPr>
          <a:xfrm>
            <a:off x="498802" y="299716"/>
            <a:ext cx="7841597" cy="4248150"/>
            <a:chOff x="0" y="0"/>
            <a:chExt cx="10455462" cy="5664200"/>
          </a:xfrm>
        </p:grpSpPr>
        <p:sp>
          <p:nvSpPr>
            <p:cNvPr id="11" name="TextBox 11"/>
            <p:cNvSpPr txBox="1"/>
            <p:nvPr/>
          </p:nvSpPr>
          <p:spPr>
            <a:xfrm>
              <a:off x="0" y="-9525"/>
              <a:ext cx="10455462" cy="708025"/>
            </a:xfrm>
            <a:prstGeom prst="rect">
              <a:avLst/>
            </a:prstGeom>
          </p:spPr>
          <p:txBody>
            <a:bodyPr lIns="0" tIns="0" rIns="0" bIns="0" rtlCol="0" anchor="t">
              <a:spAutoFit/>
            </a:bodyPr>
            <a:lstStyle/>
            <a:p>
              <a:pPr algn="ctr">
                <a:lnSpc>
                  <a:spcPts val="4200"/>
                </a:lnSpc>
              </a:pPr>
              <a:r>
                <a:rPr lang="en-US" sz="3500" spc="259" dirty="0">
                  <a:solidFill>
                    <a:srgbClr val="053D57"/>
                  </a:solidFill>
                  <a:latin typeface="Montserrat Classic Bold"/>
                </a:rPr>
                <a:t>Italian waters conditions</a:t>
              </a:r>
            </a:p>
          </p:txBody>
        </p:sp>
        <p:sp>
          <p:nvSpPr>
            <p:cNvPr id="12" name="TextBox 12"/>
            <p:cNvSpPr txBox="1"/>
            <p:nvPr/>
          </p:nvSpPr>
          <p:spPr>
            <a:xfrm>
              <a:off x="0" y="1158875"/>
              <a:ext cx="10455462" cy="4505325"/>
            </a:xfrm>
            <a:prstGeom prst="rect">
              <a:avLst/>
            </a:prstGeom>
          </p:spPr>
          <p:txBody>
            <a:bodyPr lIns="0" tIns="0" rIns="0" bIns="0" rtlCol="0" anchor="t">
              <a:spAutoFit/>
            </a:bodyPr>
            <a:lstStyle/>
            <a:p>
              <a:pPr>
                <a:lnSpc>
                  <a:spcPts val="4500"/>
                </a:lnSpc>
              </a:pPr>
              <a:r>
                <a:rPr lang="en-US" sz="3000" spc="30" dirty="0">
                  <a:solidFill>
                    <a:srgbClr val="053D57"/>
                  </a:solidFill>
                  <a:latin typeface="Montserrat Light"/>
                </a:rPr>
                <a:t> In the last century, part of the Italian territory has been subjected to a strong impact due to the increasing presence of several industrial, mining, and agricultural activities, which gradually determined its environmental decay.</a:t>
              </a:r>
            </a:p>
          </p:txBody>
        </p:sp>
      </p:grpSp>
      <p:pic>
        <p:nvPicPr>
          <p:cNvPr id="13" name="Picture 13"/>
          <p:cNvPicPr>
            <a:picLocks noChangeAspect="1"/>
          </p:cNvPicPr>
          <p:nvPr/>
        </p:nvPicPr>
        <p:blipFill>
          <a:blip r:embed="rId3">
            <a:alphaModFix amt="50000"/>
          </a:blip>
          <a:srcRect t="737" b="737"/>
          <a:stretch>
            <a:fillRect/>
          </a:stretch>
        </p:blipFill>
        <p:spPr>
          <a:xfrm>
            <a:off x="-304800" y="5143500"/>
            <a:ext cx="9436877" cy="5439418"/>
          </a:xfrm>
          <a:prstGeom prst="rect">
            <a:avLst/>
          </a:prstGeom>
        </p:spPr>
      </p:pic>
    </p:spTree>
  </p:cSld>
  <p:clrMapOvr>
    <a:masterClrMapping/>
  </p:clrMapOvr>
  <p:transition advTm="1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randombar(horizontal)">
                                      <p:cBhvr>
                                        <p:cTn id="10" dur="500"/>
                                        <p:tgtEl>
                                          <p:spTgt spid="13"/>
                                        </p:tgtEl>
                                      </p:cBhvr>
                                    </p:animEffect>
                                  </p:childTnLst>
                                </p:cTn>
                              </p:par>
                            </p:childTnLst>
                          </p:cTn>
                        </p:par>
                        <p:par>
                          <p:cTn id="11" fill="hold">
                            <p:stCondLst>
                              <p:cond delay="500"/>
                            </p:stCondLst>
                            <p:childTnLst>
                              <p:par>
                                <p:cTn id="12" presetID="31" presetClass="entr" presetSubtype="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1000" fill="hold"/>
                                        <p:tgtEl>
                                          <p:spTgt spid="10"/>
                                        </p:tgtEl>
                                        <p:attrNameLst>
                                          <p:attrName>ppt_w</p:attrName>
                                        </p:attrNameLst>
                                      </p:cBhvr>
                                      <p:tavLst>
                                        <p:tav tm="0">
                                          <p:val>
                                            <p:fltVal val="0"/>
                                          </p:val>
                                        </p:tav>
                                        <p:tav tm="100000">
                                          <p:val>
                                            <p:strVal val="#ppt_w"/>
                                          </p:val>
                                        </p:tav>
                                      </p:tavLst>
                                    </p:anim>
                                    <p:anim calcmode="lin" valueType="num">
                                      <p:cBhvr>
                                        <p:cTn id="15" dur="1000" fill="hold"/>
                                        <p:tgtEl>
                                          <p:spTgt spid="10"/>
                                        </p:tgtEl>
                                        <p:attrNameLst>
                                          <p:attrName>ppt_h</p:attrName>
                                        </p:attrNameLst>
                                      </p:cBhvr>
                                      <p:tavLst>
                                        <p:tav tm="0">
                                          <p:val>
                                            <p:fltVal val="0"/>
                                          </p:val>
                                        </p:tav>
                                        <p:tav tm="100000">
                                          <p:val>
                                            <p:strVal val="#ppt_h"/>
                                          </p:val>
                                        </p:tav>
                                      </p:tavLst>
                                    </p:anim>
                                    <p:anim calcmode="lin" valueType="num">
                                      <p:cBhvr>
                                        <p:cTn id="16" dur="1000" fill="hold"/>
                                        <p:tgtEl>
                                          <p:spTgt spid="10"/>
                                        </p:tgtEl>
                                        <p:attrNameLst>
                                          <p:attrName>style.rotation</p:attrName>
                                        </p:attrNameLst>
                                      </p:cBhvr>
                                      <p:tavLst>
                                        <p:tav tm="0">
                                          <p:val>
                                            <p:fltVal val="90"/>
                                          </p:val>
                                        </p:tav>
                                        <p:tav tm="100000">
                                          <p:val>
                                            <p:fltVal val="0"/>
                                          </p:val>
                                        </p:tav>
                                      </p:tavLst>
                                    </p:anim>
                                    <p:animEffect transition="in" filter="fade">
                                      <p:cBhvr>
                                        <p:cTn id="17" dur="1000"/>
                                        <p:tgtEl>
                                          <p:spTgt spid="10"/>
                                        </p:tgtEl>
                                      </p:cBhvr>
                                    </p:animEffect>
                                  </p:childTnLst>
                                </p:cTn>
                              </p:par>
                            </p:childTnLst>
                          </p:cTn>
                        </p:par>
                        <p:par>
                          <p:cTn id="18" fill="hold">
                            <p:stCondLst>
                              <p:cond delay="1500"/>
                            </p:stCondLst>
                            <p:childTnLst>
                              <p:par>
                                <p:cTn id="19" presetID="31"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fltVal val="0"/>
                                          </p:val>
                                        </p:tav>
                                        <p:tav tm="100000">
                                          <p:val>
                                            <p:strVal val="#ppt_w"/>
                                          </p:val>
                                        </p:tav>
                                      </p:tavLst>
                                    </p:anim>
                                    <p:anim calcmode="lin" valueType="num">
                                      <p:cBhvr>
                                        <p:cTn id="22" dur="1000" fill="hold"/>
                                        <p:tgtEl>
                                          <p:spTgt spid="5"/>
                                        </p:tgtEl>
                                        <p:attrNameLst>
                                          <p:attrName>ppt_h</p:attrName>
                                        </p:attrNameLst>
                                      </p:cBhvr>
                                      <p:tavLst>
                                        <p:tav tm="0">
                                          <p:val>
                                            <p:fltVal val="0"/>
                                          </p:val>
                                        </p:tav>
                                        <p:tav tm="100000">
                                          <p:val>
                                            <p:strVal val="#ppt_h"/>
                                          </p:val>
                                        </p:tav>
                                      </p:tavLst>
                                    </p:anim>
                                    <p:anim calcmode="lin" valueType="num">
                                      <p:cBhvr>
                                        <p:cTn id="23" dur="1000" fill="hold"/>
                                        <p:tgtEl>
                                          <p:spTgt spid="5"/>
                                        </p:tgtEl>
                                        <p:attrNameLst>
                                          <p:attrName>style.rotation</p:attrName>
                                        </p:attrNameLst>
                                      </p:cBhvr>
                                      <p:tavLst>
                                        <p:tav tm="0">
                                          <p:val>
                                            <p:fltVal val="90"/>
                                          </p:val>
                                        </p:tav>
                                        <p:tav tm="100000">
                                          <p:val>
                                            <p:fltVal val="0"/>
                                          </p:val>
                                        </p:tav>
                                      </p:tavLst>
                                    </p:anim>
                                    <p:animEffect transition="in" filter="fade">
                                      <p:cBhvr>
                                        <p:cTn id="2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53D57"/>
        </a:solidFill>
        <a:effectLst/>
      </p:bgPr>
    </p:bg>
    <p:spTree>
      <p:nvGrpSpPr>
        <p:cNvPr id="1" name=""/>
        <p:cNvGrpSpPr/>
        <p:nvPr/>
      </p:nvGrpSpPr>
      <p:grpSpPr>
        <a:xfrm>
          <a:off x="0" y="0"/>
          <a:ext cx="0" cy="0"/>
          <a:chOff x="0" y="0"/>
          <a:chExt cx="0" cy="0"/>
        </a:xfrm>
      </p:grpSpPr>
      <p:grpSp>
        <p:nvGrpSpPr>
          <p:cNvPr id="2" name="Group 2"/>
          <p:cNvGrpSpPr/>
          <p:nvPr/>
        </p:nvGrpSpPr>
        <p:grpSpPr>
          <a:xfrm>
            <a:off x="-184204" y="-240882"/>
            <a:ext cx="18656408" cy="10768764"/>
            <a:chOff x="0" y="0"/>
            <a:chExt cx="24875211" cy="14358352"/>
          </a:xfrm>
        </p:grpSpPr>
        <p:pic>
          <p:nvPicPr>
            <p:cNvPr id="3" name="Picture 3"/>
            <p:cNvPicPr>
              <a:picLocks noChangeAspect="1"/>
            </p:cNvPicPr>
            <p:nvPr/>
          </p:nvPicPr>
          <p:blipFill>
            <a:blip r:embed="rId2">
              <a:alphaModFix amt="50000"/>
            </a:blip>
            <a:srcRect t="6641" b="6641"/>
            <a:stretch>
              <a:fillRect/>
            </a:stretch>
          </p:blipFill>
          <p:spPr>
            <a:xfrm>
              <a:off x="0" y="0"/>
              <a:ext cx="12437605" cy="7179176"/>
            </a:xfrm>
            <a:prstGeom prst="rect">
              <a:avLst/>
            </a:prstGeom>
          </p:spPr>
        </p:pic>
        <p:pic>
          <p:nvPicPr>
            <p:cNvPr id="4" name="Picture 4"/>
            <p:cNvPicPr>
              <a:picLocks noChangeAspect="1"/>
            </p:cNvPicPr>
            <p:nvPr/>
          </p:nvPicPr>
          <p:blipFill>
            <a:blip r:embed="rId3">
              <a:alphaModFix amt="50000"/>
            </a:blip>
            <a:srcRect t="6629" b="6629"/>
            <a:stretch>
              <a:fillRect/>
            </a:stretch>
          </p:blipFill>
          <p:spPr>
            <a:xfrm>
              <a:off x="12437605" y="0"/>
              <a:ext cx="12437605" cy="7179176"/>
            </a:xfrm>
            <a:prstGeom prst="rect">
              <a:avLst/>
            </a:prstGeom>
          </p:spPr>
        </p:pic>
        <p:pic>
          <p:nvPicPr>
            <p:cNvPr id="5" name="Picture 5"/>
            <p:cNvPicPr>
              <a:picLocks noChangeAspect="1"/>
            </p:cNvPicPr>
            <p:nvPr/>
          </p:nvPicPr>
          <p:blipFill>
            <a:blip r:embed="rId4">
              <a:alphaModFix amt="50000"/>
            </a:blip>
            <a:srcRect l="1274" r="1274"/>
            <a:stretch>
              <a:fillRect/>
            </a:stretch>
          </p:blipFill>
          <p:spPr>
            <a:xfrm>
              <a:off x="0" y="7179176"/>
              <a:ext cx="12437605" cy="7179176"/>
            </a:xfrm>
            <a:prstGeom prst="rect">
              <a:avLst/>
            </a:prstGeom>
          </p:spPr>
        </p:pic>
        <p:pic>
          <p:nvPicPr>
            <p:cNvPr id="6" name="Picture 6"/>
            <p:cNvPicPr>
              <a:picLocks noChangeAspect="1"/>
            </p:cNvPicPr>
            <p:nvPr/>
          </p:nvPicPr>
          <p:blipFill>
            <a:blip r:embed="rId5">
              <a:alphaModFix amt="50000"/>
            </a:blip>
            <a:srcRect t="11518" b="11518"/>
            <a:stretch>
              <a:fillRect/>
            </a:stretch>
          </p:blipFill>
          <p:spPr>
            <a:xfrm>
              <a:off x="12437605" y="7179176"/>
              <a:ext cx="12437605" cy="7179176"/>
            </a:xfrm>
            <a:prstGeom prst="rect">
              <a:avLst/>
            </a:prstGeom>
          </p:spPr>
        </p:pic>
      </p:grpSp>
      <p:grpSp>
        <p:nvGrpSpPr>
          <p:cNvPr id="7" name="Group 7"/>
          <p:cNvGrpSpPr/>
          <p:nvPr/>
        </p:nvGrpSpPr>
        <p:grpSpPr>
          <a:xfrm>
            <a:off x="3437521" y="2402053"/>
            <a:ext cx="11412958" cy="5482894"/>
            <a:chOff x="0" y="0"/>
            <a:chExt cx="15217277" cy="7310525"/>
          </a:xfrm>
        </p:grpSpPr>
        <p:sp>
          <p:nvSpPr>
            <p:cNvPr id="8" name="AutoShape 8"/>
            <p:cNvSpPr/>
            <p:nvPr/>
          </p:nvSpPr>
          <p:spPr>
            <a:xfrm>
              <a:off x="0" y="0"/>
              <a:ext cx="15217277" cy="7310525"/>
            </a:xfrm>
            <a:prstGeom prst="rect">
              <a:avLst/>
            </a:prstGeom>
            <a:solidFill>
              <a:srgbClr val="F8FBFD">
                <a:alpha val="89804"/>
              </a:srgbClr>
            </a:solidFill>
          </p:spPr>
        </p:sp>
        <p:sp>
          <p:nvSpPr>
            <p:cNvPr id="9" name="TextBox 9"/>
            <p:cNvSpPr txBox="1"/>
            <p:nvPr/>
          </p:nvSpPr>
          <p:spPr>
            <a:xfrm>
              <a:off x="960098" y="916102"/>
              <a:ext cx="13297081" cy="708025"/>
            </a:xfrm>
            <a:prstGeom prst="rect">
              <a:avLst/>
            </a:prstGeom>
          </p:spPr>
          <p:txBody>
            <a:bodyPr lIns="0" tIns="0" rIns="0" bIns="0" rtlCol="0" anchor="t">
              <a:spAutoFit/>
            </a:bodyPr>
            <a:lstStyle/>
            <a:p>
              <a:pPr algn="ctr">
                <a:lnSpc>
                  <a:spcPts val="4200"/>
                </a:lnSpc>
              </a:pPr>
              <a:r>
                <a:rPr lang="en-US" sz="3500" spc="259" dirty="0">
                  <a:solidFill>
                    <a:srgbClr val="053D57"/>
                  </a:solidFill>
                  <a:latin typeface="Montserrat Classic Bold"/>
                </a:rPr>
                <a:t>CONTAMINANTS</a:t>
              </a:r>
            </a:p>
          </p:txBody>
        </p:sp>
        <p:sp>
          <p:nvSpPr>
            <p:cNvPr id="10" name="TextBox 10"/>
            <p:cNvSpPr txBox="1"/>
            <p:nvPr/>
          </p:nvSpPr>
          <p:spPr>
            <a:xfrm>
              <a:off x="1112498" y="1879572"/>
              <a:ext cx="12992281" cy="4505325"/>
            </a:xfrm>
            <a:prstGeom prst="rect">
              <a:avLst/>
            </a:prstGeom>
          </p:spPr>
          <p:txBody>
            <a:bodyPr lIns="0" tIns="0" rIns="0" bIns="0" rtlCol="0" anchor="t">
              <a:spAutoFit/>
            </a:bodyPr>
            <a:lstStyle/>
            <a:p>
              <a:pPr algn="just">
                <a:lnSpc>
                  <a:spcPts val="4500"/>
                </a:lnSpc>
              </a:pPr>
              <a:r>
                <a:rPr lang="en-US" sz="3000" spc="30" dirty="0">
                  <a:solidFill>
                    <a:srgbClr val="053D57"/>
                  </a:solidFill>
                  <a:latin typeface="Montserrat Light"/>
                </a:rPr>
                <a:t>The main contaminants are metals and trace elements, heavy hydrocarbons, polycyclic aromatic hydrocarbons (PAHs), </a:t>
              </a:r>
              <a:r>
                <a:rPr lang="en-US" sz="3000" spc="30" dirty="0" err="1">
                  <a:solidFill>
                    <a:srgbClr val="053D57"/>
                  </a:solidFill>
                  <a:latin typeface="Montserrat Light"/>
                </a:rPr>
                <a:t>polychlorobiphenyls</a:t>
              </a:r>
              <a:r>
                <a:rPr lang="en-US" sz="3000" spc="30" dirty="0">
                  <a:solidFill>
                    <a:srgbClr val="053D57"/>
                  </a:solidFill>
                  <a:latin typeface="Montserrat Light"/>
                </a:rPr>
                <a:t> (PCBs), organochlorine pesticides, dioxins and furans, chlorinated organic solvents, and organotin compounds (TBTs). </a:t>
              </a:r>
            </a:p>
          </p:txBody>
        </p:sp>
      </p:grpSp>
    </p:spTree>
  </p:cSld>
  <p:clrMapOvr>
    <a:masterClrMapping/>
  </p:clrMapOvr>
  <p:transition advTm="7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000" fill="hold"/>
                                        <p:tgtEl>
                                          <p:spTgt spid="7"/>
                                        </p:tgtEl>
                                        <p:attrNameLst>
                                          <p:attrName>ppt_w</p:attrName>
                                        </p:attrNameLst>
                                      </p:cBhvr>
                                      <p:tavLst>
                                        <p:tav tm="0">
                                          <p:val>
                                            <p:fltVal val="0"/>
                                          </p:val>
                                        </p:tav>
                                        <p:tav tm="100000">
                                          <p:val>
                                            <p:strVal val="#ppt_w"/>
                                          </p:val>
                                        </p:tav>
                                      </p:tavLst>
                                    </p:anim>
                                    <p:anim calcmode="lin" valueType="num">
                                      <p:cBhvr>
                                        <p:cTn id="12" dur="1000" fill="hold"/>
                                        <p:tgtEl>
                                          <p:spTgt spid="7"/>
                                        </p:tgtEl>
                                        <p:attrNameLst>
                                          <p:attrName>ppt_h</p:attrName>
                                        </p:attrNameLst>
                                      </p:cBhvr>
                                      <p:tavLst>
                                        <p:tav tm="0">
                                          <p:val>
                                            <p:fltVal val="0"/>
                                          </p:val>
                                        </p:tav>
                                        <p:tav tm="100000">
                                          <p:val>
                                            <p:strVal val="#ppt_h"/>
                                          </p:val>
                                        </p:tav>
                                      </p:tavLst>
                                    </p:anim>
                                    <p:anim calcmode="lin" valueType="num">
                                      <p:cBhvr>
                                        <p:cTn id="13" dur="1000" fill="hold"/>
                                        <p:tgtEl>
                                          <p:spTgt spid="7"/>
                                        </p:tgtEl>
                                        <p:attrNameLst>
                                          <p:attrName>style.rotation</p:attrName>
                                        </p:attrNameLst>
                                      </p:cBhvr>
                                      <p:tavLst>
                                        <p:tav tm="0">
                                          <p:val>
                                            <p:fltVal val="90"/>
                                          </p:val>
                                        </p:tav>
                                        <p:tav tm="100000">
                                          <p:val>
                                            <p:fltVal val="0"/>
                                          </p:val>
                                        </p:tav>
                                      </p:tavLst>
                                    </p:anim>
                                    <p:animEffect transition="in" filter="fade">
                                      <p:cBhvr>
                                        <p:cTn id="1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7786" b="7786"/>
          <a:stretch>
            <a:fillRect/>
          </a:stretch>
        </p:blipFill>
        <p:spPr>
          <a:xfrm>
            <a:off x="-6858000" y="-114300"/>
            <a:ext cx="18288000" cy="10287000"/>
          </a:xfrm>
          <a:prstGeom prst="rect">
            <a:avLst/>
          </a:prstGeom>
        </p:spPr>
      </p:pic>
      <p:sp>
        <p:nvSpPr>
          <p:cNvPr id="3" name="AutoShape 3"/>
          <p:cNvSpPr/>
          <p:nvPr/>
        </p:nvSpPr>
        <p:spPr>
          <a:xfrm>
            <a:off x="9011982" y="-401130"/>
            <a:ext cx="9289170" cy="11089261"/>
          </a:xfrm>
          <a:prstGeom prst="rect">
            <a:avLst/>
          </a:prstGeom>
          <a:solidFill>
            <a:srgbClr val="F8FBFD"/>
          </a:solidFill>
        </p:spPr>
      </p:sp>
      <p:sp>
        <p:nvSpPr>
          <p:cNvPr id="4" name="AutoShape 4"/>
          <p:cNvSpPr/>
          <p:nvPr/>
        </p:nvSpPr>
        <p:spPr>
          <a:xfrm>
            <a:off x="17259300" y="9084457"/>
            <a:ext cx="4436739" cy="173843"/>
          </a:xfrm>
          <a:prstGeom prst="rect">
            <a:avLst/>
          </a:prstGeom>
          <a:solidFill>
            <a:srgbClr val="053D57"/>
          </a:solidFill>
        </p:spPr>
      </p:sp>
      <p:sp>
        <p:nvSpPr>
          <p:cNvPr id="5" name="AutoShape 5"/>
          <p:cNvSpPr/>
          <p:nvPr/>
        </p:nvSpPr>
        <p:spPr>
          <a:xfrm>
            <a:off x="-3408039" y="1028700"/>
            <a:ext cx="4436739" cy="173843"/>
          </a:xfrm>
          <a:prstGeom prst="rect">
            <a:avLst/>
          </a:prstGeom>
          <a:solidFill>
            <a:srgbClr val="F8FBFD"/>
          </a:solidFill>
        </p:spPr>
      </p:sp>
      <p:grpSp>
        <p:nvGrpSpPr>
          <p:cNvPr id="6" name="Group 6"/>
          <p:cNvGrpSpPr/>
          <p:nvPr/>
        </p:nvGrpSpPr>
        <p:grpSpPr>
          <a:xfrm>
            <a:off x="9656772" y="2479485"/>
            <a:ext cx="7999591" cy="6208395"/>
            <a:chOff x="0" y="0"/>
            <a:chExt cx="10666121" cy="8277860"/>
          </a:xfrm>
        </p:grpSpPr>
        <p:sp>
          <p:nvSpPr>
            <p:cNvPr id="7" name="TextBox 7"/>
            <p:cNvSpPr txBox="1"/>
            <p:nvPr/>
          </p:nvSpPr>
          <p:spPr>
            <a:xfrm>
              <a:off x="0" y="724535"/>
              <a:ext cx="10637831" cy="7553325"/>
            </a:xfrm>
            <a:prstGeom prst="rect">
              <a:avLst/>
            </a:prstGeom>
          </p:spPr>
          <p:txBody>
            <a:bodyPr lIns="0" tIns="0" rIns="0" bIns="0" rtlCol="0" anchor="t">
              <a:spAutoFit/>
            </a:bodyPr>
            <a:lstStyle/>
            <a:p>
              <a:pPr algn="just">
                <a:lnSpc>
                  <a:spcPts val="4500"/>
                </a:lnSpc>
              </a:pPr>
              <a:r>
                <a:rPr lang="en-US" sz="3000" spc="30" dirty="0">
                  <a:solidFill>
                    <a:srgbClr val="053D57"/>
                  </a:solidFill>
                  <a:latin typeface="Montserrat Light"/>
                </a:rPr>
                <a:t>In addition to the chemical contamination, some sites underwent also physical changes, like as strong modification of the coastline due to the construction of industrial and harbor facilities, which influenced water circulation, sediment transport, and deposition as well as contaminant distribution (</a:t>
              </a:r>
              <a:r>
                <a:rPr lang="en-US" sz="3000" spc="30" dirty="0">
                  <a:solidFill>
                    <a:srgbClr val="053D57"/>
                  </a:solidFill>
                  <a:latin typeface="Montserrat Light"/>
                  <a:hlinkClick r:id="rId3" tooltip="https://www.frontiersin.org/articles/10.3389/fenvs.2020.00034/full#B63"/>
                </a:rPr>
                <a:t>Romano et al., 2009a</a:t>
              </a:r>
              <a:r>
                <a:rPr lang="en-US" sz="3000" spc="30" dirty="0">
                  <a:solidFill>
                    <a:srgbClr val="053D57"/>
                  </a:solidFill>
                  <a:latin typeface="Montserrat Light"/>
                </a:rPr>
                <a:t>).</a:t>
              </a:r>
            </a:p>
            <a:p>
              <a:pPr algn="just">
                <a:lnSpc>
                  <a:spcPts val="4500"/>
                </a:lnSpc>
              </a:pPr>
              <a:endParaRPr lang="en-US" sz="3000" spc="30" dirty="0">
                <a:solidFill>
                  <a:srgbClr val="053D57"/>
                </a:solidFill>
                <a:latin typeface="Montserrat Light"/>
              </a:endParaRPr>
            </a:p>
          </p:txBody>
        </p:sp>
        <p:sp>
          <p:nvSpPr>
            <p:cNvPr id="8" name="TextBox 8"/>
            <p:cNvSpPr txBox="1"/>
            <p:nvPr/>
          </p:nvSpPr>
          <p:spPr>
            <a:xfrm>
              <a:off x="0" y="-95250"/>
              <a:ext cx="10666121" cy="702310"/>
            </a:xfrm>
            <a:prstGeom prst="rect">
              <a:avLst/>
            </a:prstGeom>
          </p:spPr>
          <p:txBody>
            <a:bodyPr lIns="0" tIns="0" rIns="0" bIns="0" rtlCol="0" anchor="t">
              <a:spAutoFit/>
            </a:bodyPr>
            <a:lstStyle/>
            <a:p>
              <a:pPr>
                <a:lnSpc>
                  <a:spcPts val="4590"/>
                </a:lnSpc>
              </a:pPr>
              <a:r>
                <a:rPr lang="en-US" sz="3000" spc="330" dirty="0">
                  <a:solidFill>
                    <a:srgbClr val="053D57"/>
                  </a:solidFill>
                  <a:latin typeface="Montserrat Classic Bold"/>
                </a:rPr>
                <a:t>CONTAMINANTS</a:t>
              </a:r>
            </a:p>
          </p:txBody>
        </p:sp>
      </p:grpSp>
    </p:spTree>
  </p:cSld>
  <p:clrMapOvr>
    <a:masterClrMapping/>
  </p:clrMapOvr>
  <p:transition advTm="10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1000" fill="hold"/>
                                        <p:tgtEl>
                                          <p:spTgt spid="6"/>
                                        </p:tgtEl>
                                        <p:attrNameLst>
                                          <p:attrName>ppt_w</p:attrName>
                                        </p:attrNameLst>
                                      </p:cBhvr>
                                      <p:tavLst>
                                        <p:tav tm="0">
                                          <p:val>
                                            <p:fltVal val="0"/>
                                          </p:val>
                                        </p:tav>
                                        <p:tav tm="100000">
                                          <p:val>
                                            <p:strVal val="#ppt_w"/>
                                          </p:val>
                                        </p:tav>
                                      </p:tavLst>
                                    </p:anim>
                                    <p:anim calcmode="lin" valueType="num">
                                      <p:cBhvr>
                                        <p:cTn id="12" dur="1000" fill="hold"/>
                                        <p:tgtEl>
                                          <p:spTgt spid="6"/>
                                        </p:tgtEl>
                                        <p:attrNameLst>
                                          <p:attrName>ppt_h</p:attrName>
                                        </p:attrNameLst>
                                      </p:cBhvr>
                                      <p:tavLst>
                                        <p:tav tm="0">
                                          <p:val>
                                            <p:fltVal val="0"/>
                                          </p:val>
                                        </p:tav>
                                        <p:tav tm="100000">
                                          <p:val>
                                            <p:strVal val="#ppt_h"/>
                                          </p:val>
                                        </p:tav>
                                      </p:tavLst>
                                    </p:anim>
                                    <p:anim calcmode="lin" valueType="num">
                                      <p:cBhvr>
                                        <p:cTn id="13" dur="1000" fill="hold"/>
                                        <p:tgtEl>
                                          <p:spTgt spid="6"/>
                                        </p:tgtEl>
                                        <p:attrNameLst>
                                          <p:attrName>style.rotation</p:attrName>
                                        </p:attrNameLst>
                                      </p:cBhvr>
                                      <p:tavLst>
                                        <p:tav tm="0">
                                          <p:val>
                                            <p:fltVal val="90"/>
                                          </p:val>
                                        </p:tav>
                                        <p:tav tm="100000">
                                          <p:val>
                                            <p:fltVal val="0"/>
                                          </p:val>
                                        </p:tav>
                                      </p:tavLst>
                                    </p:anim>
                                    <p:animEffect transition="in" filter="fade">
                                      <p:cBhvr>
                                        <p:cTn id="1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23192" r="23192"/>
          <a:stretch>
            <a:fillRect/>
          </a:stretch>
        </p:blipFill>
        <p:spPr>
          <a:xfrm>
            <a:off x="0" y="1028700"/>
            <a:ext cx="8824519" cy="8229600"/>
          </a:xfrm>
          <a:prstGeom prst="rect">
            <a:avLst/>
          </a:prstGeom>
        </p:spPr>
      </p:pic>
      <p:grpSp>
        <p:nvGrpSpPr>
          <p:cNvPr id="11" name="Gruppo 10"/>
          <p:cNvGrpSpPr/>
          <p:nvPr/>
        </p:nvGrpSpPr>
        <p:grpSpPr>
          <a:xfrm>
            <a:off x="8824519" y="1028700"/>
            <a:ext cx="8622969" cy="8229600"/>
            <a:chOff x="8824519" y="1028700"/>
            <a:chExt cx="8622969" cy="8229600"/>
          </a:xfrm>
        </p:grpSpPr>
        <p:grpSp>
          <p:nvGrpSpPr>
            <p:cNvPr id="10" name="Gruppo 9"/>
            <p:cNvGrpSpPr/>
            <p:nvPr/>
          </p:nvGrpSpPr>
          <p:grpSpPr>
            <a:xfrm>
              <a:off x="8824519" y="1028700"/>
              <a:ext cx="8622969" cy="8229600"/>
              <a:chOff x="8824519" y="1028700"/>
              <a:chExt cx="8622969" cy="8229600"/>
            </a:xfrm>
          </p:grpSpPr>
          <p:grpSp>
            <p:nvGrpSpPr>
              <p:cNvPr id="3" name="Group 3"/>
              <p:cNvGrpSpPr/>
              <p:nvPr/>
            </p:nvGrpSpPr>
            <p:grpSpPr>
              <a:xfrm>
                <a:off x="8824519" y="1028700"/>
                <a:ext cx="8622969" cy="8229600"/>
                <a:chOff x="0" y="0"/>
                <a:chExt cx="2878564" cy="2747247"/>
              </a:xfrm>
            </p:grpSpPr>
            <p:sp>
              <p:nvSpPr>
                <p:cNvPr id="4" name="Freeform 4"/>
                <p:cNvSpPr/>
                <p:nvPr/>
              </p:nvSpPr>
              <p:spPr>
                <a:xfrm>
                  <a:off x="0" y="0"/>
                  <a:ext cx="2878564" cy="2747247"/>
                </a:xfrm>
                <a:custGeom>
                  <a:avLst/>
                  <a:gdLst/>
                  <a:ahLst/>
                  <a:cxnLst/>
                  <a:rect l="l" t="t" r="r" b="b"/>
                  <a:pathLst>
                    <a:path w="2878564" h="2747247">
                      <a:moveTo>
                        <a:pt x="0" y="0"/>
                      </a:moveTo>
                      <a:lnTo>
                        <a:pt x="2878564" y="0"/>
                      </a:lnTo>
                      <a:lnTo>
                        <a:pt x="2878564" y="2747247"/>
                      </a:lnTo>
                      <a:lnTo>
                        <a:pt x="0" y="2747247"/>
                      </a:lnTo>
                      <a:close/>
                    </a:path>
                  </a:pathLst>
                </a:custGeom>
                <a:solidFill>
                  <a:srgbClr val="4A97B9"/>
                </a:solidFill>
              </p:spPr>
            </p:sp>
          </p:grpSp>
          <p:sp>
            <p:nvSpPr>
              <p:cNvPr id="7" name="TextBox 7"/>
              <p:cNvSpPr txBox="1"/>
              <p:nvPr/>
            </p:nvSpPr>
            <p:spPr>
              <a:xfrm>
                <a:off x="9455820" y="1677787"/>
                <a:ext cx="7411803" cy="1676688"/>
              </a:xfrm>
              <a:prstGeom prst="rect">
                <a:avLst/>
              </a:prstGeom>
            </p:spPr>
            <p:txBody>
              <a:bodyPr lIns="0" tIns="0" rIns="0" bIns="0" rtlCol="0" anchor="t">
                <a:spAutoFit/>
              </a:bodyPr>
              <a:lstStyle/>
              <a:p>
                <a:pPr>
                  <a:lnSpc>
                    <a:spcPts val="5040"/>
                  </a:lnSpc>
                </a:pPr>
                <a:r>
                  <a:rPr lang="en-US" sz="3600" dirty="0">
                    <a:solidFill>
                      <a:srgbClr val="FFFFFF"/>
                    </a:solidFill>
                    <a:latin typeface="Montserrat Classic Bold"/>
                  </a:rPr>
                  <a:t>Environmental issues in Italy</a:t>
                </a:r>
              </a:p>
              <a:p>
                <a:pPr>
                  <a:lnSpc>
                    <a:spcPts val="8578"/>
                  </a:lnSpc>
                </a:pPr>
                <a:endParaRPr lang="en-US" sz="3600" dirty="0">
                  <a:solidFill>
                    <a:srgbClr val="FFFFFF"/>
                  </a:solidFill>
                  <a:latin typeface="Montserrat Classic Bold"/>
                </a:endParaRPr>
              </a:p>
            </p:txBody>
          </p:sp>
        </p:grpSp>
        <p:sp>
          <p:nvSpPr>
            <p:cNvPr id="8" name="TextBox 8"/>
            <p:cNvSpPr txBox="1"/>
            <p:nvPr/>
          </p:nvSpPr>
          <p:spPr>
            <a:xfrm>
              <a:off x="9471857" y="2347595"/>
              <a:ext cx="7411803" cy="6401435"/>
            </a:xfrm>
            <a:prstGeom prst="rect">
              <a:avLst/>
            </a:prstGeom>
          </p:spPr>
          <p:txBody>
            <a:bodyPr lIns="0" tIns="0" rIns="0" bIns="0" rtlCol="0" anchor="t">
              <a:spAutoFit/>
            </a:bodyPr>
            <a:lstStyle/>
            <a:p>
              <a:pPr algn="just">
                <a:lnSpc>
                  <a:spcPts val="3640"/>
                </a:lnSpc>
              </a:pPr>
              <a:r>
                <a:rPr lang="en-US" sz="2600" dirty="0">
                  <a:solidFill>
                    <a:srgbClr val="FFFFFF"/>
                  </a:solidFill>
                  <a:latin typeface="Montserrat Light Bold"/>
                </a:rPr>
                <a:t>INTENSIVE FARMING </a:t>
              </a:r>
              <a:r>
                <a:rPr lang="en-US" sz="2600" dirty="0">
                  <a:solidFill>
                    <a:srgbClr val="FFFFFF"/>
                  </a:solidFill>
                  <a:latin typeface="Montserrat Light"/>
                </a:rPr>
                <a:t>is a system of agricultural intensification and mechanization that aims to maximize yields from available land through various means, such as the use of pesticides and chemical fertilizers. Intensive farming practices produce cheaper food relative to the size of the land. </a:t>
              </a:r>
            </a:p>
            <a:p>
              <a:pPr algn="just">
                <a:lnSpc>
                  <a:spcPts val="3640"/>
                </a:lnSpc>
              </a:pPr>
              <a:r>
                <a:rPr lang="en-US" sz="2600" dirty="0">
                  <a:solidFill>
                    <a:srgbClr val="FFFFFF"/>
                  </a:solidFill>
                  <a:latin typeface="Montserrat Light"/>
                </a:rPr>
                <a:t>Deforestation is only one of the consequences of intensive farming.</a:t>
              </a:r>
            </a:p>
            <a:p>
              <a:pPr algn="just">
                <a:lnSpc>
                  <a:spcPts val="3640"/>
                </a:lnSpc>
              </a:pPr>
              <a:r>
                <a:rPr lang="en-US" sz="2600" dirty="0">
                  <a:solidFill>
                    <a:srgbClr val="FFFFFF"/>
                  </a:solidFill>
                  <a:latin typeface="Montserrat Light"/>
                </a:rPr>
                <a:t>Pesticides and fertilizers pollute not only the soil but also groundwater. More and more towns in Italy are losing access to clean water.</a:t>
              </a:r>
            </a:p>
            <a:p>
              <a:pPr algn="just">
                <a:lnSpc>
                  <a:spcPts val="3640"/>
                </a:lnSpc>
              </a:pPr>
              <a:endParaRPr lang="en-US" sz="2600" dirty="0">
                <a:solidFill>
                  <a:srgbClr val="FFFFFF"/>
                </a:solidFill>
                <a:latin typeface="Montserrat Light"/>
              </a:endParaRPr>
            </a:p>
          </p:txBody>
        </p:sp>
      </p:grpSp>
    </p:spTree>
  </p:cSld>
  <p:clrMapOvr>
    <a:masterClrMapping/>
  </p:clrMapOvr>
  <p:transition advTm="1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1000" fill="hold"/>
                                        <p:tgtEl>
                                          <p:spTgt spid="11"/>
                                        </p:tgtEl>
                                        <p:attrNameLst>
                                          <p:attrName>ppt_w</p:attrName>
                                        </p:attrNameLst>
                                      </p:cBhvr>
                                      <p:tavLst>
                                        <p:tav tm="0">
                                          <p:val>
                                            <p:fltVal val="0"/>
                                          </p:val>
                                        </p:tav>
                                        <p:tav tm="100000">
                                          <p:val>
                                            <p:strVal val="#ppt_w"/>
                                          </p:val>
                                        </p:tav>
                                      </p:tavLst>
                                    </p:anim>
                                    <p:anim calcmode="lin" valueType="num">
                                      <p:cBhvr>
                                        <p:cTn id="12" dur="1000" fill="hold"/>
                                        <p:tgtEl>
                                          <p:spTgt spid="11"/>
                                        </p:tgtEl>
                                        <p:attrNameLst>
                                          <p:attrName>ppt_h</p:attrName>
                                        </p:attrNameLst>
                                      </p:cBhvr>
                                      <p:tavLst>
                                        <p:tav tm="0">
                                          <p:val>
                                            <p:fltVal val="0"/>
                                          </p:val>
                                        </p:tav>
                                        <p:tav tm="100000">
                                          <p:val>
                                            <p:strVal val="#ppt_h"/>
                                          </p:val>
                                        </p:tav>
                                      </p:tavLst>
                                    </p:anim>
                                    <p:anim calcmode="lin" valueType="num">
                                      <p:cBhvr>
                                        <p:cTn id="13" dur="1000" fill="hold"/>
                                        <p:tgtEl>
                                          <p:spTgt spid="11"/>
                                        </p:tgtEl>
                                        <p:attrNameLst>
                                          <p:attrName>style.rotation</p:attrName>
                                        </p:attrNameLst>
                                      </p:cBhvr>
                                      <p:tavLst>
                                        <p:tav tm="0">
                                          <p:val>
                                            <p:fltVal val="90"/>
                                          </p:val>
                                        </p:tav>
                                        <p:tav tm="100000">
                                          <p:val>
                                            <p:fltVal val="0"/>
                                          </p:val>
                                        </p:tav>
                                      </p:tavLst>
                                    </p:anim>
                                    <p:animEffect transition="in" filter="fade">
                                      <p:cBhvr>
                                        <p:cTn id="14"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1260032" y="1274894"/>
            <a:ext cx="7883968" cy="7667630"/>
            <a:chOff x="0" y="0"/>
            <a:chExt cx="9542445" cy="9280598"/>
          </a:xfrm>
        </p:grpSpPr>
        <p:sp>
          <p:nvSpPr>
            <p:cNvPr id="5" name="Freeform 5"/>
            <p:cNvSpPr/>
            <p:nvPr/>
          </p:nvSpPr>
          <p:spPr>
            <a:xfrm>
              <a:off x="0" y="0"/>
              <a:ext cx="9542445" cy="9280598"/>
            </a:xfrm>
            <a:custGeom>
              <a:avLst/>
              <a:gdLst/>
              <a:ahLst/>
              <a:cxnLst/>
              <a:rect l="l" t="t" r="r" b="b"/>
              <a:pathLst>
                <a:path w="9542445" h="9280598">
                  <a:moveTo>
                    <a:pt x="9542445" y="279400"/>
                  </a:moveTo>
                  <a:lnTo>
                    <a:pt x="9542445" y="0"/>
                  </a:lnTo>
                  <a:lnTo>
                    <a:pt x="0" y="0"/>
                  </a:lnTo>
                  <a:lnTo>
                    <a:pt x="0" y="9280598"/>
                  </a:lnTo>
                  <a:lnTo>
                    <a:pt x="9542445" y="9280598"/>
                  </a:lnTo>
                  <a:lnTo>
                    <a:pt x="9542445" y="279400"/>
                  </a:lnTo>
                  <a:close/>
                  <a:moveTo>
                    <a:pt x="9463705" y="279400"/>
                  </a:moveTo>
                  <a:lnTo>
                    <a:pt x="9463705" y="9201858"/>
                  </a:lnTo>
                  <a:lnTo>
                    <a:pt x="78740" y="9201858"/>
                  </a:lnTo>
                  <a:lnTo>
                    <a:pt x="78740" y="78740"/>
                  </a:lnTo>
                  <a:lnTo>
                    <a:pt x="9463705" y="78740"/>
                  </a:lnTo>
                  <a:lnTo>
                    <a:pt x="9463705" y="279400"/>
                  </a:lnTo>
                  <a:close/>
                </a:path>
              </a:pathLst>
            </a:custGeom>
            <a:solidFill>
              <a:srgbClr val="FFFFFF"/>
            </a:solidFill>
          </p:spPr>
        </p:sp>
      </p:grpSp>
      <p:grpSp>
        <p:nvGrpSpPr>
          <p:cNvPr id="9" name="Gruppo 8"/>
          <p:cNvGrpSpPr/>
          <p:nvPr/>
        </p:nvGrpSpPr>
        <p:grpSpPr>
          <a:xfrm>
            <a:off x="1028700" y="1028700"/>
            <a:ext cx="8434781" cy="8229600"/>
            <a:chOff x="1028700" y="1028700"/>
            <a:chExt cx="8434781" cy="8229600"/>
          </a:xfrm>
        </p:grpSpPr>
        <p:grpSp>
          <p:nvGrpSpPr>
            <p:cNvPr id="2" name="Group 2"/>
            <p:cNvGrpSpPr/>
            <p:nvPr/>
          </p:nvGrpSpPr>
          <p:grpSpPr>
            <a:xfrm>
              <a:off x="1028700" y="1028700"/>
              <a:ext cx="8434781" cy="8229600"/>
              <a:chOff x="0" y="0"/>
              <a:chExt cx="2815742" cy="2747247"/>
            </a:xfrm>
          </p:grpSpPr>
          <p:sp>
            <p:nvSpPr>
              <p:cNvPr id="3" name="Freeform 3"/>
              <p:cNvSpPr/>
              <p:nvPr/>
            </p:nvSpPr>
            <p:spPr>
              <a:xfrm>
                <a:off x="0" y="0"/>
                <a:ext cx="2815742" cy="2747247"/>
              </a:xfrm>
              <a:custGeom>
                <a:avLst/>
                <a:gdLst/>
                <a:ahLst/>
                <a:cxnLst/>
                <a:rect l="l" t="t" r="r" b="b"/>
                <a:pathLst>
                  <a:path w="2815742" h="2747247">
                    <a:moveTo>
                      <a:pt x="0" y="0"/>
                    </a:moveTo>
                    <a:lnTo>
                      <a:pt x="2815742" y="0"/>
                    </a:lnTo>
                    <a:lnTo>
                      <a:pt x="2815742" y="2747247"/>
                    </a:lnTo>
                    <a:lnTo>
                      <a:pt x="0" y="2747247"/>
                    </a:lnTo>
                    <a:close/>
                  </a:path>
                </a:pathLst>
              </a:custGeom>
              <a:solidFill>
                <a:srgbClr val="2A363F"/>
              </a:solidFill>
            </p:spPr>
          </p:sp>
        </p:grpSp>
        <p:sp>
          <p:nvSpPr>
            <p:cNvPr id="6" name="TextBox 6"/>
            <p:cNvSpPr txBox="1"/>
            <p:nvPr/>
          </p:nvSpPr>
          <p:spPr>
            <a:xfrm>
              <a:off x="1597386" y="1649389"/>
              <a:ext cx="7245098" cy="622935"/>
            </a:xfrm>
            <a:prstGeom prst="rect">
              <a:avLst/>
            </a:prstGeom>
          </p:spPr>
          <p:txBody>
            <a:bodyPr lIns="0" tIns="0" rIns="0" bIns="0" rtlCol="0" anchor="t">
              <a:spAutoFit/>
            </a:bodyPr>
            <a:lstStyle/>
            <a:p>
              <a:pPr>
                <a:lnSpc>
                  <a:spcPts val="5040"/>
                </a:lnSpc>
              </a:pPr>
              <a:r>
                <a:rPr lang="en-US" sz="3600" dirty="0">
                  <a:solidFill>
                    <a:srgbClr val="FFFFFF"/>
                  </a:solidFill>
                  <a:latin typeface="Montserrat Classic"/>
                </a:rPr>
                <a:t>Environmental issues in Italy</a:t>
              </a:r>
            </a:p>
          </p:txBody>
        </p:sp>
        <p:sp>
          <p:nvSpPr>
            <p:cNvPr id="7" name="TextBox 7"/>
            <p:cNvSpPr txBox="1"/>
            <p:nvPr/>
          </p:nvSpPr>
          <p:spPr>
            <a:xfrm>
              <a:off x="1597386" y="2485523"/>
              <a:ext cx="7046945" cy="6630670"/>
            </a:xfrm>
            <a:prstGeom prst="rect">
              <a:avLst/>
            </a:prstGeom>
          </p:spPr>
          <p:txBody>
            <a:bodyPr lIns="0" tIns="0" rIns="0" bIns="0" rtlCol="0" anchor="t">
              <a:spAutoFit/>
            </a:bodyPr>
            <a:lstStyle/>
            <a:p>
              <a:pPr algn="just">
                <a:lnSpc>
                  <a:spcPts val="3080"/>
                </a:lnSpc>
              </a:pPr>
              <a:r>
                <a:rPr lang="en-US" sz="2200" dirty="0">
                  <a:solidFill>
                    <a:srgbClr val="FFFFFF"/>
                  </a:solidFill>
                  <a:latin typeface="Montserrat Light Bold"/>
                </a:rPr>
                <a:t>QUARRIES AND LANDFILLS</a:t>
              </a:r>
            </a:p>
            <a:p>
              <a:pPr algn="just">
                <a:lnSpc>
                  <a:spcPts val="3080"/>
                </a:lnSpc>
              </a:pPr>
              <a:r>
                <a:rPr lang="en-US" sz="2200" dirty="0">
                  <a:solidFill>
                    <a:srgbClr val="FFFFFF"/>
                  </a:solidFill>
                  <a:latin typeface="Montserrat Light"/>
                </a:rPr>
                <a:t>Italy is rich in quarries from which building materials are extracted. There is, of course, a limit to excavation. The limit is when the bulldozers reach the water supply. At that point, by law, it is no longer possible to continue. </a:t>
              </a:r>
            </a:p>
            <a:p>
              <a:pPr algn="just">
                <a:lnSpc>
                  <a:spcPts val="3080"/>
                </a:lnSpc>
              </a:pPr>
              <a:r>
                <a:rPr lang="en-US" sz="2200" dirty="0">
                  <a:solidFill>
                    <a:srgbClr val="FFFFFF"/>
                  </a:solidFill>
                  <a:latin typeface="Montserrat Light"/>
                </a:rPr>
                <a:t>So how can you continue to make money? By filling the quarry with waste, brilliant!</a:t>
              </a:r>
            </a:p>
            <a:p>
              <a:pPr algn="just">
                <a:lnSpc>
                  <a:spcPts val="3080"/>
                </a:lnSpc>
              </a:pPr>
              <a:endParaRPr lang="en-US" sz="2200" dirty="0">
                <a:solidFill>
                  <a:srgbClr val="FFFFFF"/>
                </a:solidFill>
                <a:latin typeface="Montserrat Light"/>
              </a:endParaRPr>
            </a:p>
            <a:p>
              <a:pPr algn="just">
                <a:lnSpc>
                  <a:spcPts val="3080"/>
                </a:lnSpc>
              </a:pPr>
              <a:r>
                <a:rPr lang="en-US" sz="2200" dirty="0">
                  <a:solidFill>
                    <a:srgbClr val="FFFFFF"/>
                  </a:solidFill>
                  <a:latin typeface="Montserrat Light"/>
                </a:rPr>
                <a:t>Most times the bulldozers stop too late, or the tarps that are employed at landfills to prevent toxic waste work poorly. The result is that more and more municipalities end up with polluted, undrinkable water. And of course, the crops that are located near the numerous landfills are irrigated with polluted water. </a:t>
              </a:r>
            </a:p>
            <a:p>
              <a:pPr algn="just">
                <a:lnSpc>
                  <a:spcPts val="3080"/>
                </a:lnSpc>
              </a:pPr>
              <a:endParaRPr lang="en-US" sz="2200" dirty="0">
                <a:solidFill>
                  <a:srgbClr val="FFFFFF"/>
                </a:solidFill>
                <a:latin typeface="Montserrat Light"/>
              </a:endParaRPr>
            </a:p>
          </p:txBody>
        </p:sp>
      </p:grpSp>
      <p:pic>
        <p:nvPicPr>
          <p:cNvPr id="8" name="Picture 8"/>
          <p:cNvPicPr>
            <a:picLocks noChangeAspect="1"/>
          </p:cNvPicPr>
          <p:nvPr/>
        </p:nvPicPr>
        <p:blipFill>
          <a:blip r:embed="rId2"/>
          <a:srcRect l="11205" r="11205"/>
          <a:stretch>
            <a:fillRect/>
          </a:stretch>
        </p:blipFill>
        <p:spPr>
          <a:xfrm>
            <a:off x="9463481" y="693428"/>
            <a:ext cx="8824519" cy="8530081"/>
          </a:xfrm>
          <a:prstGeom prst="rect">
            <a:avLst/>
          </a:prstGeom>
        </p:spPr>
      </p:pic>
    </p:spTree>
  </p:cSld>
  <p:clrMapOvr>
    <a:masterClrMapping/>
  </p:clrMapOvr>
  <p:transition advTm="1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000" fill="hold"/>
                                        <p:tgtEl>
                                          <p:spTgt spid="9"/>
                                        </p:tgtEl>
                                        <p:attrNameLst>
                                          <p:attrName>ppt_w</p:attrName>
                                        </p:attrNameLst>
                                      </p:cBhvr>
                                      <p:tavLst>
                                        <p:tav tm="0">
                                          <p:val>
                                            <p:fltVal val="0"/>
                                          </p:val>
                                        </p:tav>
                                        <p:tav tm="100000">
                                          <p:val>
                                            <p:strVal val="#ppt_w"/>
                                          </p:val>
                                        </p:tav>
                                      </p:tavLst>
                                    </p:anim>
                                    <p:anim calcmode="lin" valueType="num">
                                      <p:cBhvr>
                                        <p:cTn id="12" dur="1000" fill="hold"/>
                                        <p:tgtEl>
                                          <p:spTgt spid="9"/>
                                        </p:tgtEl>
                                        <p:attrNameLst>
                                          <p:attrName>ppt_h</p:attrName>
                                        </p:attrNameLst>
                                      </p:cBhvr>
                                      <p:tavLst>
                                        <p:tav tm="0">
                                          <p:val>
                                            <p:fltVal val="0"/>
                                          </p:val>
                                        </p:tav>
                                        <p:tav tm="100000">
                                          <p:val>
                                            <p:strVal val="#ppt_h"/>
                                          </p:val>
                                        </p:tav>
                                      </p:tavLst>
                                    </p:anim>
                                    <p:anim calcmode="lin" valueType="num">
                                      <p:cBhvr>
                                        <p:cTn id="13" dur="1000" fill="hold"/>
                                        <p:tgtEl>
                                          <p:spTgt spid="9"/>
                                        </p:tgtEl>
                                        <p:attrNameLst>
                                          <p:attrName>style.rotation</p:attrName>
                                        </p:attrNameLst>
                                      </p:cBhvr>
                                      <p:tavLst>
                                        <p:tav tm="0">
                                          <p:val>
                                            <p:fltVal val="90"/>
                                          </p:val>
                                        </p:tav>
                                        <p:tav tm="100000">
                                          <p:val>
                                            <p:fltVal val="0"/>
                                          </p:val>
                                        </p:tav>
                                      </p:tavLst>
                                    </p:anim>
                                    <p:animEffect transition="in" filter="fade">
                                      <p:cBhvr>
                                        <p:cTn id="1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r="3906" b="2427"/>
          <a:stretch>
            <a:fillRect/>
          </a:stretch>
        </p:blipFill>
        <p:spPr>
          <a:xfrm>
            <a:off x="0" y="0"/>
            <a:ext cx="18288000" cy="10287000"/>
          </a:xfrm>
          <a:prstGeom prst="rect">
            <a:avLst/>
          </a:prstGeom>
        </p:spPr>
      </p:pic>
      <p:sp>
        <p:nvSpPr>
          <p:cNvPr id="3" name="TextBox 3"/>
          <p:cNvSpPr txBox="1"/>
          <p:nvPr/>
        </p:nvSpPr>
        <p:spPr>
          <a:xfrm>
            <a:off x="570182" y="311819"/>
            <a:ext cx="8009246" cy="716881"/>
          </a:xfrm>
          <a:prstGeom prst="rect">
            <a:avLst/>
          </a:prstGeom>
        </p:spPr>
        <p:txBody>
          <a:bodyPr lIns="0" tIns="0" rIns="0" bIns="0" rtlCol="0" anchor="t">
            <a:spAutoFit/>
          </a:bodyPr>
          <a:lstStyle/>
          <a:p>
            <a:pPr algn="ctr">
              <a:lnSpc>
                <a:spcPts val="5820"/>
              </a:lnSpc>
            </a:pPr>
            <a:r>
              <a:rPr lang="en-US" sz="4157" dirty="0">
                <a:solidFill>
                  <a:srgbClr val="2F5666"/>
                </a:solidFill>
                <a:latin typeface="League Spartan"/>
              </a:rPr>
              <a:t>THE WATER FOOTPRINT</a:t>
            </a:r>
          </a:p>
        </p:txBody>
      </p:sp>
      <p:grpSp>
        <p:nvGrpSpPr>
          <p:cNvPr id="7" name="Gruppo 6"/>
          <p:cNvGrpSpPr/>
          <p:nvPr/>
        </p:nvGrpSpPr>
        <p:grpSpPr>
          <a:xfrm>
            <a:off x="469503" y="7521369"/>
            <a:ext cx="17348993" cy="3237040"/>
            <a:chOff x="469503" y="7521369"/>
            <a:chExt cx="17348993" cy="3237040"/>
          </a:xfrm>
        </p:grpSpPr>
        <p:grpSp>
          <p:nvGrpSpPr>
            <p:cNvPr id="4" name="Group 4"/>
            <p:cNvGrpSpPr/>
            <p:nvPr/>
          </p:nvGrpSpPr>
          <p:grpSpPr>
            <a:xfrm>
              <a:off x="469503" y="7578519"/>
              <a:ext cx="17348993" cy="2249047"/>
              <a:chOff x="0" y="0"/>
              <a:chExt cx="8535718" cy="1106533"/>
            </a:xfrm>
          </p:grpSpPr>
          <p:sp>
            <p:nvSpPr>
              <p:cNvPr id="5" name="Freeform 5"/>
              <p:cNvSpPr/>
              <p:nvPr/>
            </p:nvSpPr>
            <p:spPr>
              <a:xfrm>
                <a:off x="0" y="0"/>
                <a:ext cx="8535718" cy="1106533"/>
              </a:xfrm>
              <a:custGeom>
                <a:avLst/>
                <a:gdLst/>
                <a:ahLst/>
                <a:cxnLst/>
                <a:rect l="l" t="t" r="r" b="b"/>
                <a:pathLst>
                  <a:path w="8535718" h="1106533">
                    <a:moveTo>
                      <a:pt x="0" y="0"/>
                    </a:moveTo>
                    <a:lnTo>
                      <a:pt x="8535718" y="0"/>
                    </a:lnTo>
                    <a:lnTo>
                      <a:pt x="8535718" y="1106533"/>
                    </a:lnTo>
                    <a:lnTo>
                      <a:pt x="0" y="1106533"/>
                    </a:lnTo>
                    <a:close/>
                  </a:path>
                </a:pathLst>
              </a:custGeom>
              <a:solidFill>
                <a:srgbClr val="2F5666"/>
              </a:solidFill>
            </p:spPr>
          </p:sp>
        </p:grpSp>
        <p:sp>
          <p:nvSpPr>
            <p:cNvPr id="6" name="TextBox 6"/>
            <p:cNvSpPr txBox="1"/>
            <p:nvPr/>
          </p:nvSpPr>
          <p:spPr>
            <a:xfrm>
              <a:off x="570182" y="7521369"/>
              <a:ext cx="16689118" cy="3237040"/>
            </a:xfrm>
            <a:prstGeom prst="rect">
              <a:avLst/>
            </a:prstGeom>
          </p:spPr>
          <p:txBody>
            <a:bodyPr lIns="0" tIns="0" rIns="0" bIns="0" rtlCol="0" anchor="t">
              <a:spAutoFit/>
            </a:bodyPr>
            <a:lstStyle/>
            <a:p>
              <a:pPr>
                <a:lnSpc>
                  <a:spcPts val="4280"/>
                </a:lnSpc>
                <a:spcBef>
                  <a:spcPct val="0"/>
                </a:spcBef>
              </a:pPr>
              <a:r>
                <a:rPr lang="en-US" sz="3057" dirty="0">
                  <a:solidFill>
                    <a:srgbClr val="FFFFFF"/>
                  </a:solidFill>
                  <a:latin typeface="Montserrat Light"/>
                </a:rPr>
                <a:t>The water footprint measures the amount of water used to produce each of the goods and services we use. </a:t>
              </a:r>
            </a:p>
            <a:p>
              <a:pPr>
                <a:lnSpc>
                  <a:spcPts val="4280"/>
                </a:lnSpc>
                <a:spcBef>
                  <a:spcPct val="0"/>
                </a:spcBef>
              </a:pPr>
              <a:r>
                <a:rPr lang="en-US" sz="3057" dirty="0">
                  <a:solidFill>
                    <a:srgbClr val="FFFFFF"/>
                  </a:solidFill>
                  <a:latin typeface="Montserrat Light"/>
                </a:rPr>
                <a:t>The water footprint can also tell us how much water is being consumed by a particular country in a specific river basin or from an aquifer.</a:t>
              </a:r>
            </a:p>
            <a:p>
              <a:pPr>
                <a:lnSpc>
                  <a:spcPts val="4280"/>
                </a:lnSpc>
                <a:spcBef>
                  <a:spcPct val="0"/>
                </a:spcBef>
              </a:pPr>
              <a:endParaRPr lang="en-US" sz="3057" dirty="0">
                <a:solidFill>
                  <a:srgbClr val="FFFFFF"/>
                </a:solidFill>
                <a:latin typeface="Montserrat Light"/>
              </a:endParaRPr>
            </a:p>
            <a:p>
              <a:pPr>
                <a:lnSpc>
                  <a:spcPts val="4280"/>
                </a:lnSpc>
                <a:spcBef>
                  <a:spcPct val="0"/>
                </a:spcBef>
              </a:pPr>
              <a:r>
                <a:rPr lang="en-US" sz="3057" dirty="0">
                  <a:solidFill>
                    <a:srgbClr val="FFFFFF"/>
                  </a:solidFill>
                  <a:latin typeface="League Spartan"/>
                </a:rPr>
                <a:t>  </a:t>
              </a:r>
            </a:p>
          </p:txBody>
        </p:sp>
      </p:grpSp>
    </p:spTree>
  </p:cSld>
  <p:clrMapOvr>
    <a:masterClrMapping/>
  </p:clrMapOvr>
  <p:transition advTm="10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fltVal val="0"/>
                                          </p:val>
                                        </p:tav>
                                        <p:tav tm="100000">
                                          <p:val>
                                            <p:strVal val="#ppt_w"/>
                                          </p:val>
                                        </p:tav>
                                      </p:tavLst>
                                    </p:anim>
                                    <p:anim calcmode="lin" valueType="num">
                                      <p:cBhvr>
                                        <p:cTn id="12" dur="1000" fill="hold"/>
                                        <p:tgtEl>
                                          <p:spTgt spid="3"/>
                                        </p:tgtEl>
                                        <p:attrNameLst>
                                          <p:attrName>ppt_h</p:attrName>
                                        </p:attrNameLst>
                                      </p:cBhvr>
                                      <p:tavLst>
                                        <p:tav tm="0">
                                          <p:val>
                                            <p:fltVal val="0"/>
                                          </p:val>
                                        </p:tav>
                                        <p:tav tm="100000">
                                          <p:val>
                                            <p:strVal val="#ppt_h"/>
                                          </p:val>
                                        </p:tav>
                                      </p:tavLst>
                                    </p:anim>
                                    <p:anim calcmode="lin" valueType="num">
                                      <p:cBhvr>
                                        <p:cTn id="13" dur="1000" fill="hold"/>
                                        <p:tgtEl>
                                          <p:spTgt spid="3"/>
                                        </p:tgtEl>
                                        <p:attrNameLst>
                                          <p:attrName>style.rotation</p:attrName>
                                        </p:attrNameLst>
                                      </p:cBhvr>
                                      <p:tavLst>
                                        <p:tav tm="0">
                                          <p:val>
                                            <p:fltVal val="90"/>
                                          </p:val>
                                        </p:tav>
                                        <p:tav tm="100000">
                                          <p:val>
                                            <p:fltVal val="0"/>
                                          </p:val>
                                        </p:tav>
                                      </p:tavLst>
                                    </p:anim>
                                    <p:animEffect transition="in" filter="fade">
                                      <p:cBhvr>
                                        <p:cTn id="14" dur="1000"/>
                                        <p:tgtEl>
                                          <p:spTgt spid="3"/>
                                        </p:tgtEl>
                                      </p:cBhvr>
                                    </p:animEffect>
                                  </p:childTnLst>
                                </p:cTn>
                              </p:par>
                            </p:childTnLst>
                          </p:cTn>
                        </p:par>
                        <p:par>
                          <p:cTn id="15" fill="hold">
                            <p:stCondLst>
                              <p:cond delay="1500"/>
                            </p:stCondLst>
                            <p:childTnLst>
                              <p:par>
                                <p:cTn id="16" presetID="31" presetClass="entr" presetSubtype="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1000" fill="hold"/>
                                        <p:tgtEl>
                                          <p:spTgt spid="7"/>
                                        </p:tgtEl>
                                        <p:attrNameLst>
                                          <p:attrName>ppt_w</p:attrName>
                                        </p:attrNameLst>
                                      </p:cBhvr>
                                      <p:tavLst>
                                        <p:tav tm="0">
                                          <p:val>
                                            <p:fltVal val="0"/>
                                          </p:val>
                                        </p:tav>
                                        <p:tav tm="100000">
                                          <p:val>
                                            <p:strVal val="#ppt_w"/>
                                          </p:val>
                                        </p:tav>
                                      </p:tavLst>
                                    </p:anim>
                                    <p:anim calcmode="lin" valueType="num">
                                      <p:cBhvr>
                                        <p:cTn id="19" dur="1000" fill="hold"/>
                                        <p:tgtEl>
                                          <p:spTgt spid="7"/>
                                        </p:tgtEl>
                                        <p:attrNameLst>
                                          <p:attrName>ppt_h</p:attrName>
                                        </p:attrNameLst>
                                      </p:cBhvr>
                                      <p:tavLst>
                                        <p:tav tm="0">
                                          <p:val>
                                            <p:fltVal val="0"/>
                                          </p:val>
                                        </p:tav>
                                        <p:tav tm="100000">
                                          <p:val>
                                            <p:strVal val="#ppt_h"/>
                                          </p:val>
                                        </p:tav>
                                      </p:tavLst>
                                    </p:anim>
                                    <p:anim calcmode="lin" valueType="num">
                                      <p:cBhvr>
                                        <p:cTn id="20" dur="1000" fill="hold"/>
                                        <p:tgtEl>
                                          <p:spTgt spid="7"/>
                                        </p:tgtEl>
                                        <p:attrNameLst>
                                          <p:attrName>style.rotation</p:attrName>
                                        </p:attrNameLst>
                                      </p:cBhvr>
                                      <p:tavLst>
                                        <p:tav tm="0">
                                          <p:val>
                                            <p:fltVal val="90"/>
                                          </p:val>
                                        </p:tav>
                                        <p:tav tm="100000">
                                          <p:val>
                                            <p:fltVal val="0"/>
                                          </p:val>
                                        </p:tav>
                                      </p:tavLst>
                                    </p:anim>
                                    <p:animEffect transition="in" filter="fade">
                                      <p:cBhvr>
                                        <p:cTn id="2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53D57"/>
        </a:solidFill>
        <a:effectLst/>
      </p:bgPr>
    </p:bg>
    <p:spTree>
      <p:nvGrpSpPr>
        <p:cNvPr id="1" name=""/>
        <p:cNvGrpSpPr/>
        <p:nvPr/>
      </p:nvGrpSpPr>
      <p:grpSpPr>
        <a:xfrm>
          <a:off x="0" y="0"/>
          <a:ext cx="0" cy="0"/>
          <a:chOff x="0" y="0"/>
          <a:chExt cx="0" cy="0"/>
        </a:xfrm>
      </p:grpSpPr>
      <p:grpSp>
        <p:nvGrpSpPr>
          <p:cNvPr id="24" name="Gruppo 23"/>
          <p:cNvGrpSpPr/>
          <p:nvPr/>
        </p:nvGrpSpPr>
        <p:grpSpPr>
          <a:xfrm>
            <a:off x="11893561" y="1923144"/>
            <a:ext cx="5175239" cy="7881788"/>
            <a:chOff x="10439400" y="1923144"/>
            <a:chExt cx="5175239" cy="7881788"/>
          </a:xfrm>
        </p:grpSpPr>
        <p:sp>
          <p:nvSpPr>
            <p:cNvPr id="22" name="Ritardo 21"/>
            <p:cNvSpPr/>
            <p:nvPr/>
          </p:nvSpPr>
          <p:spPr>
            <a:xfrm>
              <a:off x="10439400" y="2587287"/>
              <a:ext cx="5175239" cy="7142412"/>
            </a:xfrm>
            <a:prstGeom prst="flowChartDelay">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4" name="Group 14"/>
            <p:cNvGrpSpPr/>
            <p:nvPr/>
          </p:nvGrpSpPr>
          <p:grpSpPr>
            <a:xfrm>
              <a:off x="10706758" y="1923144"/>
              <a:ext cx="3868381" cy="7881788"/>
              <a:chOff x="0" y="0"/>
              <a:chExt cx="5157842" cy="10509050"/>
            </a:xfrm>
          </p:grpSpPr>
          <p:grpSp>
            <p:nvGrpSpPr>
              <p:cNvPr id="15" name="Group 15"/>
              <p:cNvGrpSpPr/>
              <p:nvPr/>
            </p:nvGrpSpPr>
            <p:grpSpPr>
              <a:xfrm>
                <a:off x="127000" y="0"/>
                <a:ext cx="5030842" cy="10509050"/>
                <a:chOff x="0" y="0"/>
                <a:chExt cx="660400" cy="1379526"/>
              </a:xfrm>
            </p:grpSpPr>
            <p:sp>
              <p:nvSpPr>
                <p:cNvPr id="16" name="Freeform 16"/>
                <p:cNvSpPr/>
                <p:nvPr/>
              </p:nvSpPr>
              <p:spPr>
                <a:xfrm>
                  <a:off x="0" y="0"/>
                  <a:ext cx="660400" cy="1379526"/>
                </a:xfrm>
                <a:custGeom>
                  <a:avLst/>
                  <a:gdLst/>
                  <a:ahLst/>
                  <a:cxnLst/>
                  <a:rect l="l" t="t" r="r" b="b"/>
                  <a:pathLst>
                    <a:path w="660400" h="1379526">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41091"/>
                      </a:cubicBezTo>
                      <a:lnTo>
                        <a:pt x="660400" y="1379526"/>
                      </a:lnTo>
                      <a:lnTo>
                        <a:pt x="0" y="1379526"/>
                      </a:lnTo>
                      <a:lnTo>
                        <a:pt x="0" y="341861"/>
                      </a:lnTo>
                      <a:cubicBezTo>
                        <a:pt x="1782" y="185660"/>
                        <a:pt x="93019" y="64045"/>
                        <a:pt x="220252" y="19070"/>
                      </a:cubicBezTo>
                      <a:close/>
                    </a:path>
                  </a:pathLst>
                </a:custGeom>
              </p:spPr>
            </p:sp>
            <p:sp>
              <p:nvSpPr>
                <p:cNvPr id="17" name="TextBox 17"/>
                <p:cNvSpPr txBox="1"/>
                <p:nvPr/>
              </p:nvSpPr>
              <p:spPr>
                <a:xfrm>
                  <a:off x="0" y="88900"/>
                  <a:ext cx="660400" cy="723900"/>
                </a:xfrm>
                <a:prstGeom prst="rect">
                  <a:avLst/>
                </a:prstGeom>
              </p:spPr>
              <p:txBody>
                <a:bodyPr lIns="50800" tIns="50800" rIns="50800" bIns="50800" rtlCol="0" anchor="ctr"/>
                <a:lstStyle/>
                <a:p>
                  <a:pPr algn="ctr">
                    <a:lnSpc>
                      <a:spcPts val="2659"/>
                    </a:lnSpc>
                    <a:spcBef>
                      <a:spcPct val="0"/>
                    </a:spcBef>
                  </a:pPr>
                  <a:endParaRPr/>
                </a:p>
              </p:txBody>
            </p:sp>
          </p:grpSp>
          <p:pic>
            <p:nvPicPr>
              <p:cNvPr id="18" name="Picture 18"/>
              <p:cNvPicPr>
                <a:picLocks noChangeAspect="1"/>
              </p:cNvPicPr>
              <p:nvPr/>
            </p:nvPicPr>
            <p:blipFill rotWithShape="1">
              <a:blip r:embed="rId2"/>
              <a:srcRect l="66495" t="3932" b="331"/>
              <a:stretch/>
            </p:blipFill>
            <p:spPr>
              <a:xfrm>
                <a:off x="0" y="1330579"/>
                <a:ext cx="5030842" cy="8449629"/>
              </a:xfrm>
              <a:prstGeom prst="rect">
                <a:avLst/>
              </a:prstGeom>
            </p:spPr>
          </p:pic>
        </p:grpSp>
      </p:grpSp>
      <p:sp>
        <p:nvSpPr>
          <p:cNvPr id="2" name="AutoShape 2"/>
          <p:cNvSpPr/>
          <p:nvPr/>
        </p:nvSpPr>
        <p:spPr>
          <a:xfrm>
            <a:off x="17259300" y="1137994"/>
            <a:ext cx="4436739" cy="173843"/>
          </a:xfrm>
          <a:prstGeom prst="rect">
            <a:avLst/>
          </a:prstGeom>
          <a:solidFill>
            <a:srgbClr val="F8FBFD"/>
          </a:solidFill>
        </p:spPr>
      </p:sp>
      <p:sp>
        <p:nvSpPr>
          <p:cNvPr id="3" name="AutoShape 3"/>
          <p:cNvSpPr/>
          <p:nvPr/>
        </p:nvSpPr>
        <p:spPr>
          <a:xfrm>
            <a:off x="-3408039" y="1137994"/>
            <a:ext cx="4436739" cy="173843"/>
          </a:xfrm>
          <a:prstGeom prst="rect">
            <a:avLst/>
          </a:prstGeom>
          <a:solidFill>
            <a:srgbClr val="F8FBFD"/>
          </a:solidFill>
        </p:spPr>
      </p:sp>
      <p:grpSp>
        <p:nvGrpSpPr>
          <p:cNvPr id="25" name="Gruppo 24"/>
          <p:cNvGrpSpPr/>
          <p:nvPr/>
        </p:nvGrpSpPr>
        <p:grpSpPr>
          <a:xfrm>
            <a:off x="1993921" y="2608955"/>
            <a:ext cx="5175239" cy="7884446"/>
            <a:chOff x="539760" y="2608955"/>
            <a:chExt cx="5175239" cy="7884446"/>
          </a:xfrm>
        </p:grpSpPr>
        <p:sp>
          <p:nvSpPr>
            <p:cNvPr id="20" name="Ritardo 19"/>
            <p:cNvSpPr/>
            <p:nvPr/>
          </p:nvSpPr>
          <p:spPr>
            <a:xfrm>
              <a:off x="539760" y="2608955"/>
              <a:ext cx="5175239" cy="7142412"/>
            </a:xfrm>
            <a:prstGeom prst="flowChartDelay">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4" name="Group 4"/>
            <p:cNvGrpSpPr/>
            <p:nvPr/>
          </p:nvGrpSpPr>
          <p:grpSpPr>
            <a:xfrm>
              <a:off x="756086" y="2611613"/>
              <a:ext cx="3773131" cy="7881788"/>
              <a:chOff x="0" y="0"/>
              <a:chExt cx="5030842" cy="10509050"/>
            </a:xfrm>
          </p:grpSpPr>
          <p:grpSp>
            <p:nvGrpSpPr>
              <p:cNvPr id="5" name="Group 5"/>
              <p:cNvGrpSpPr/>
              <p:nvPr/>
            </p:nvGrpSpPr>
            <p:grpSpPr>
              <a:xfrm>
                <a:off x="0" y="0"/>
                <a:ext cx="5030842" cy="10509050"/>
                <a:chOff x="0" y="0"/>
                <a:chExt cx="660400" cy="1379526"/>
              </a:xfrm>
            </p:grpSpPr>
            <p:sp>
              <p:nvSpPr>
                <p:cNvPr id="6" name="Freeform 6"/>
                <p:cNvSpPr/>
                <p:nvPr/>
              </p:nvSpPr>
              <p:spPr>
                <a:xfrm>
                  <a:off x="0" y="0"/>
                  <a:ext cx="660400" cy="1379526"/>
                </a:xfrm>
                <a:custGeom>
                  <a:avLst/>
                  <a:gdLst/>
                  <a:ahLst/>
                  <a:cxnLst/>
                  <a:rect l="l" t="t" r="r" b="b"/>
                  <a:pathLst>
                    <a:path w="660400" h="1379526">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41091"/>
                      </a:cubicBezTo>
                      <a:lnTo>
                        <a:pt x="660400" y="1379526"/>
                      </a:lnTo>
                      <a:lnTo>
                        <a:pt x="0" y="1379526"/>
                      </a:lnTo>
                      <a:lnTo>
                        <a:pt x="0" y="341861"/>
                      </a:lnTo>
                      <a:cubicBezTo>
                        <a:pt x="1782" y="185660"/>
                        <a:pt x="93019" y="64045"/>
                        <a:pt x="220252" y="19070"/>
                      </a:cubicBezTo>
                      <a:close/>
                    </a:path>
                  </a:pathLst>
                </a:custGeom>
              </p:spPr>
            </p:sp>
            <p:sp>
              <p:nvSpPr>
                <p:cNvPr id="7" name="TextBox 7"/>
                <p:cNvSpPr txBox="1"/>
                <p:nvPr/>
              </p:nvSpPr>
              <p:spPr>
                <a:xfrm>
                  <a:off x="0" y="88900"/>
                  <a:ext cx="660400" cy="723900"/>
                </a:xfrm>
                <a:prstGeom prst="rect">
                  <a:avLst/>
                </a:prstGeom>
              </p:spPr>
              <p:txBody>
                <a:bodyPr lIns="50800" tIns="50800" rIns="50800" bIns="50800" rtlCol="0" anchor="ctr"/>
                <a:lstStyle/>
                <a:p>
                  <a:pPr algn="ctr">
                    <a:lnSpc>
                      <a:spcPts val="2659"/>
                    </a:lnSpc>
                    <a:spcBef>
                      <a:spcPct val="0"/>
                    </a:spcBef>
                  </a:pPr>
                  <a:endParaRPr/>
                </a:p>
              </p:txBody>
            </p:sp>
          </p:grpSp>
          <p:pic>
            <p:nvPicPr>
              <p:cNvPr id="8" name="Picture 8"/>
              <p:cNvPicPr>
                <a:picLocks noChangeAspect="1"/>
              </p:cNvPicPr>
              <p:nvPr/>
            </p:nvPicPr>
            <p:blipFill>
              <a:blip r:embed="rId2"/>
              <a:srcRect r="71486"/>
              <a:stretch>
                <a:fillRect/>
              </a:stretch>
            </p:blipFill>
            <p:spPr>
              <a:xfrm>
                <a:off x="442692" y="0"/>
                <a:ext cx="4588150" cy="9458347"/>
              </a:xfrm>
              <a:prstGeom prst="rect">
                <a:avLst/>
              </a:prstGeom>
            </p:spPr>
          </p:pic>
        </p:grpSp>
      </p:grpSp>
      <p:grpSp>
        <p:nvGrpSpPr>
          <p:cNvPr id="10" name="Group 10"/>
          <p:cNvGrpSpPr/>
          <p:nvPr/>
        </p:nvGrpSpPr>
        <p:grpSpPr>
          <a:xfrm>
            <a:off x="6396986" y="2358390"/>
            <a:ext cx="3773132" cy="7881788"/>
            <a:chOff x="0" y="0"/>
            <a:chExt cx="660400" cy="1379526"/>
          </a:xfrm>
        </p:grpSpPr>
        <p:sp>
          <p:nvSpPr>
            <p:cNvPr id="11" name="Freeform 11"/>
            <p:cNvSpPr/>
            <p:nvPr/>
          </p:nvSpPr>
          <p:spPr>
            <a:xfrm>
              <a:off x="0" y="0"/>
              <a:ext cx="660400" cy="1379526"/>
            </a:xfrm>
            <a:custGeom>
              <a:avLst/>
              <a:gdLst/>
              <a:ahLst/>
              <a:cxnLst/>
              <a:rect l="l" t="t" r="r" b="b"/>
              <a:pathLst>
                <a:path w="660400" h="1379526">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41091"/>
                  </a:cubicBezTo>
                  <a:lnTo>
                    <a:pt x="660400" y="1379526"/>
                  </a:lnTo>
                  <a:lnTo>
                    <a:pt x="0" y="1379526"/>
                  </a:lnTo>
                  <a:lnTo>
                    <a:pt x="0" y="341861"/>
                  </a:lnTo>
                  <a:cubicBezTo>
                    <a:pt x="1782" y="185660"/>
                    <a:pt x="93019" y="64045"/>
                    <a:pt x="220252" y="19070"/>
                  </a:cubicBezTo>
                  <a:close/>
                </a:path>
              </a:pathLst>
            </a:custGeom>
          </p:spPr>
        </p:sp>
        <p:sp>
          <p:nvSpPr>
            <p:cNvPr id="12" name="TextBox 12"/>
            <p:cNvSpPr txBox="1"/>
            <p:nvPr/>
          </p:nvSpPr>
          <p:spPr>
            <a:xfrm>
              <a:off x="0" y="88900"/>
              <a:ext cx="660400" cy="723900"/>
            </a:xfrm>
            <a:prstGeom prst="rect">
              <a:avLst/>
            </a:prstGeom>
          </p:spPr>
          <p:txBody>
            <a:bodyPr lIns="50800" tIns="50800" rIns="50800" bIns="50800" rtlCol="0" anchor="ctr"/>
            <a:lstStyle/>
            <a:p>
              <a:pPr algn="ctr">
                <a:lnSpc>
                  <a:spcPts val="2659"/>
                </a:lnSpc>
                <a:spcBef>
                  <a:spcPct val="0"/>
                </a:spcBef>
              </a:pPr>
              <a:endParaRPr/>
            </a:p>
          </p:txBody>
        </p:sp>
      </p:grpSp>
      <p:grpSp>
        <p:nvGrpSpPr>
          <p:cNvPr id="23" name="Gruppo 22"/>
          <p:cNvGrpSpPr/>
          <p:nvPr/>
        </p:nvGrpSpPr>
        <p:grpSpPr>
          <a:xfrm>
            <a:off x="6916992" y="2616948"/>
            <a:ext cx="5175239" cy="7158744"/>
            <a:chOff x="5462831" y="2616948"/>
            <a:chExt cx="5175239" cy="7158744"/>
          </a:xfrm>
        </p:grpSpPr>
        <p:sp>
          <p:nvSpPr>
            <p:cNvPr id="21" name="Ritardo 20"/>
            <p:cNvSpPr/>
            <p:nvPr/>
          </p:nvSpPr>
          <p:spPr>
            <a:xfrm>
              <a:off x="5462831" y="2633280"/>
              <a:ext cx="5175239" cy="7142412"/>
            </a:xfrm>
            <a:prstGeom prst="flowChartDelay">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3" name="Picture 13"/>
            <p:cNvPicPr>
              <a:picLocks noChangeAspect="1"/>
            </p:cNvPicPr>
            <p:nvPr/>
          </p:nvPicPr>
          <p:blipFill>
            <a:blip r:embed="rId2"/>
            <a:srcRect l="30991" r="36776"/>
            <a:stretch>
              <a:fillRect/>
            </a:stretch>
          </p:blipFill>
          <p:spPr>
            <a:xfrm>
              <a:off x="5661501" y="2616948"/>
              <a:ext cx="3889936" cy="7093761"/>
            </a:xfrm>
            <a:prstGeom prst="rect">
              <a:avLst/>
            </a:prstGeom>
          </p:spPr>
        </p:pic>
      </p:grpSp>
      <p:sp>
        <p:nvSpPr>
          <p:cNvPr id="19" name="TextBox 19"/>
          <p:cNvSpPr txBox="1"/>
          <p:nvPr/>
        </p:nvSpPr>
        <p:spPr>
          <a:xfrm>
            <a:off x="1689415" y="704850"/>
            <a:ext cx="14909170" cy="973455"/>
          </a:xfrm>
          <a:prstGeom prst="rect">
            <a:avLst/>
          </a:prstGeom>
        </p:spPr>
        <p:txBody>
          <a:bodyPr lIns="0" tIns="0" rIns="0" bIns="0" rtlCol="0" anchor="t">
            <a:spAutoFit/>
          </a:bodyPr>
          <a:lstStyle/>
          <a:p>
            <a:pPr algn="ctr">
              <a:lnSpc>
                <a:spcPts val="7860"/>
              </a:lnSpc>
            </a:pPr>
            <a:r>
              <a:rPr lang="en-US" sz="6000" spc="174" dirty="0">
                <a:solidFill>
                  <a:srgbClr val="F8FBFD"/>
                </a:solidFill>
                <a:latin typeface="Montserrat Classic Bold"/>
              </a:rPr>
              <a:t>THE WATER FOOTPRINT</a:t>
            </a:r>
          </a:p>
        </p:txBody>
      </p:sp>
    </p:spTree>
  </p:cSld>
  <p:clrMapOvr>
    <a:masterClrMapping/>
  </p:clrMapOvr>
  <p:transition advTm="1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fltVal val="0"/>
                                          </p:val>
                                        </p:tav>
                                        <p:tav tm="100000">
                                          <p:val>
                                            <p:strVal val="#ppt_w"/>
                                          </p:val>
                                        </p:tav>
                                      </p:tavLst>
                                    </p:anim>
                                    <p:anim calcmode="lin" valueType="num">
                                      <p:cBhvr>
                                        <p:cTn id="8" dur="1000" fill="hold"/>
                                        <p:tgtEl>
                                          <p:spTgt spid="19"/>
                                        </p:tgtEl>
                                        <p:attrNameLst>
                                          <p:attrName>ppt_h</p:attrName>
                                        </p:attrNameLst>
                                      </p:cBhvr>
                                      <p:tavLst>
                                        <p:tav tm="0">
                                          <p:val>
                                            <p:fltVal val="0"/>
                                          </p:val>
                                        </p:tav>
                                        <p:tav tm="100000">
                                          <p:val>
                                            <p:strVal val="#ppt_h"/>
                                          </p:val>
                                        </p:tav>
                                      </p:tavLst>
                                    </p:anim>
                                    <p:anim calcmode="lin" valueType="num">
                                      <p:cBhvr>
                                        <p:cTn id="9" dur="1000" fill="hold"/>
                                        <p:tgtEl>
                                          <p:spTgt spid="19"/>
                                        </p:tgtEl>
                                        <p:attrNameLst>
                                          <p:attrName>style.rotation</p:attrName>
                                        </p:attrNameLst>
                                      </p:cBhvr>
                                      <p:tavLst>
                                        <p:tav tm="0">
                                          <p:val>
                                            <p:fltVal val="90"/>
                                          </p:val>
                                        </p:tav>
                                        <p:tav tm="100000">
                                          <p:val>
                                            <p:fltVal val="0"/>
                                          </p:val>
                                        </p:tav>
                                      </p:tavLst>
                                    </p:anim>
                                    <p:animEffect transition="in" filter="fade">
                                      <p:cBhvr>
                                        <p:cTn id="10" dur="1000"/>
                                        <p:tgtEl>
                                          <p:spTgt spid="19"/>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1000"/>
                                        <p:tgtEl>
                                          <p:spTgt spid="25"/>
                                        </p:tgtEl>
                                      </p:cBhvr>
                                    </p:animEffect>
                                    <p:anim calcmode="lin" valueType="num">
                                      <p:cBhvr>
                                        <p:cTn id="15" dur="1000" fill="hold"/>
                                        <p:tgtEl>
                                          <p:spTgt spid="25"/>
                                        </p:tgtEl>
                                        <p:attrNameLst>
                                          <p:attrName>ppt_x</p:attrName>
                                        </p:attrNameLst>
                                      </p:cBhvr>
                                      <p:tavLst>
                                        <p:tav tm="0">
                                          <p:val>
                                            <p:strVal val="#ppt_x"/>
                                          </p:val>
                                        </p:tav>
                                        <p:tav tm="100000">
                                          <p:val>
                                            <p:strVal val="#ppt_x"/>
                                          </p:val>
                                        </p:tav>
                                      </p:tavLst>
                                    </p:anim>
                                    <p:anim calcmode="lin" valueType="num">
                                      <p:cBhvr>
                                        <p:cTn id="16" dur="1000" fill="hold"/>
                                        <p:tgtEl>
                                          <p:spTgt spid="25"/>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42" presetClass="entr" presetSubtype="0"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1000"/>
                                        <p:tgtEl>
                                          <p:spTgt spid="23"/>
                                        </p:tgtEl>
                                      </p:cBhvr>
                                    </p:animEffect>
                                    <p:anim calcmode="lin" valueType="num">
                                      <p:cBhvr>
                                        <p:cTn id="21" dur="1000" fill="hold"/>
                                        <p:tgtEl>
                                          <p:spTgt spid="23"/>
                                        </p:tgtEl>
                                        <p:attrNameLst>
                                          <p:attrName>ppt_x</p:attrName>
                                        </p:attrNameLst>
                                      </p:cBhvr>
                                      <p:tavLst>
                                        <p:tav tm="0">
                                          <p:val>
                                            <p:strVal val="#ppt_x"/>
                                          </p:val>
                                        </p:tav>
                                        <p:tav tm="100000">
                                          <p:val>
                                            <p:strVal val="#ppt_x"/>
                                          </p:val>
                                        </p:tav>
                                      </p:tavLst>
                                    </p:anim>
                                    <p:anim calcmode="lin" valueType="num">
                                      <p:cBhvr>
                                        <p:cTn id="22" dur="1000" fill="hold"/>
                                        <p:tgtEl>
                                          <p:spTgt spid="23"/>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42" presetClass="entr" presetSubtype="0"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1000"/>
                                        <p:tgtEl>
                                          <p:spTgt spid="24"/>
                                        </p:tgtEl>
                                      </p:cBhvr>
                                    </p:animEffect>
                                    <p:anim calcmode="lin" valueType="num">
                                      <p:cBhvr>
                                        <p:cTn id="27" dur="1000" fill="hold"/>
                                        <p:tgtEl>
                                          <p:spTgt spid="24"/>
                                        </p:tgtEl>
                                        <p:attrNameLst>
                                          <p:attrName>ppt_x</p:attrName>
                                        </p:attrNameLst>
                                      </p:cBhvr>
                                      <p:tavLst>
                                        <p:tav tm="0">
                                          <p:val>
                                            <p:strVal val="#ppt_x"/>
                                          </p:val>
                                        </p:tav>
                                        <p:tav tm="100000">
                                          <p:val>
                                            <p:strVal val="#ppt_x"/>
                                          </p:val>
                                        </p:tav>
                                      </p:tavLst>
                                    </p:anim>
                                    <p:anim calcmode="lin" valueType="num">
                                      <p:cBhvr>
                                        <p:cTn id="28"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rotWithShape="1">
          <a:blip r:embed="rId2"/>
          <a:srcRect l="-3174" t="18358" r="48015" b="36336"/>
          <a:stretch/>
        </p:blipFill>
        <p:spPr>
          <a:xfrm>
            <a:off x="-1447800" y="-800100"/>
            <a:ext cx="19735800" cy="11087100"/>
          </a:xfrm>
          <a:prstGeom prst="rect">
            <a:avLst/>
          </a:prstGeom>
        </p:spPr>
      </p:pic>
      <p:pic>
        <p:nvPicPr>
          <p:cNvPr id="5" name="Picture 5"/>
          <p:cNvPicPr>
            <a:picLocks noChangeAspect="1"/>
          </p:cNvPicPr>
          <p:nvPr/>
        </p:nvPicPr>
        <p:blipFill>
          <a:blip r:embed="rId3"/>
          <a:srcRect/>
          <a:stretch>
            <a:fillRect/>
          </a:stretch>
        </p:blipFill>
        <p:spPr>
          <a:xfrm>
            <a:off x="1028700" y="998041"/>
            <a:ext cx="10375776" cy="8036140"/>
          </a:xfrm>
          <a:prstGeom prst="rect">
            <a:avLst/>
          </a:prstGeom>
        </p:spPr>
      </p:pic>
      <p:grpSp>
        <p:nvGrpSpPr>
          <p:cNvPr id="7" name="Gruppo 6"/>
          <p:cNvGrpSpPr/>
          <p:nvPr/>
        </p:nvGrpSpPr>
        <p:grpSpPr>
          <a:xfrm>
            <a:off x="12297416" y="998041"/>
            <a:ext cx="4961884" cy="8036140"/>
            <a:chOff x="12297416" y="998041"/>
            <a:chExt cx="4961884" cy="8036140"/>
          </a:xfrm>
        </p:grpSpPr>
        <p:grpSp>
          <p:nvGrpSpPr>
            <p:cNvPr id="3" name="Group 3"/>
            <p:cNvGrpSpPr/>
            <p:nvPr/>
          </p:nvGrpSpPr>
          <p:grpSpPr>
            <a:xfrm>
              <a:off x="12297416" y="998041"/>
              <a:ext cx="4961884" cy="8036140"/>
              <a:chOff x="0" y="0"/>
              <a:chExt cx="2441251" cy="3953787"/>
            </a:xfrm>
          </p:grpSpPr>
          <p:sp>
            <p:nvSpPr>
              <p:cNvPr id="4" name="Freeform 4"/>
              <p:cNvSpPr/>
              <p:nvPr/>
            </p:nvSpPr>
            <p:spPr>
              <a:xfrm>
                <a:off x="0" y="0"/>
                <a:ext cx="2441251" cy="3953787"/>
              </a:xfrm>
              <a:custGeom>
                <a:avLst/>
                <a:gdLst/>
                <a:ahLst/>
                <a:cxnLst/>
                <a:rect l="l" t="t" r="r" b="b"/>
                <a:pathLst>
                  <a:path w="2441251" h="3953787">
                    <a:moveTo>
                      <a:pt x="0" y="0"/>
                    </a:moveTo>
                    <a:lnTo>
                      <a:pt x="2441251" y="0"/>
                    </a:lnTo>
                    <a:lnTo>
                      <a:pt x="2441251" y="3953787"/>
                    </a:lnTo>
                    <a:lnTo>
                      <a:pt x="0" y="3953787"/>
                    </a:lnTo>
                    <a:close/>
                  </a:path>
                </a:pathLst>
              </a:custGeom>
              <a:solidFill>
                <a:srgbClr val="4092A9"/>
              </a:solidFill>
            </p:spPr>
          </p:sp>
        </p:grpSp>
        <p:sp>
          <p:nvSpPr>
            <p:cNvPr id="6" name="TextBox 6"/>
            <p:cNvSpPr txBox="1"/>
            <p:nvPr/>
          </p:nvSpPr>
          <p:spPr>
            <a:xfrm>
              <a:off x="12768419" y="1602099"/>
              <a:ext cx="4019878" cy="6985000"/>
            </a:xfrm>
            <a:prstGeom prst="rect">
              <a:avLst/>
            </a:prstGeom>
          </p:spPr>
          <p:txBody>
            <a:bodyPr lIns="0" tIns="0" rIns="0" bIns="0" rtlCol="0" anchor="t">
              <a:spAutoFit/>
            </a:bodyPr>
            <a:lstStyle/>
            <a:p>
              <a:pPr>
                <a:lnSpc>
                  <a:spcPts val="3499"/>
                </a:lnSpc>
              </a:pPr>
              <a:r>
                <a:rPr lang="en-US" sz="2499" dirty="0">
                  <a:solidFill>
                    <a:srgbClr val="FFFFFF"/>
                  </a:solidFill>
                  <a:latin typeface="Montserrat Light"/>
                </a:rPr>
                <a:t>After more than 60 years of intensive agriculture and land use change, the exploitation and the pollution of water resulted in a decline of Italian freshwater habitats and a loss of ecosystem services. </a:t>
              </a:r>
            </a:p>
            <a:p>
              <a:pPr>
                <a:lnSpc>
                  <a:spcPts val="3499"/>
                </a:lnSpc>
              </a:pPr>
              <a:r>
                <a:rPr lang="en-US" sz="2499" dirty="0">
                  <a:solidFill>
                    <a:srgbClr val="FFFFFF"/>
                  </a:solidFill>
                  <a:latin typeface="Montserrat Light"/>
                </a:rPr>
                <a:t>This is particularly evident in those regions, such as those in the Po river watershed, where economy is stronger and water has to be shared between different users.</a:t>
              </a:r>
            </a:p>
          </p:txBody>
        </p:sp>
      </p:grpSp>
    </p:spTree>
  </p:cSld>
  <p:clrMapOvr>
    <a:masterClrMapping/>
  </p:clrMapOvr>
  <p:transition advTm="1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31"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 calcmode="lin" valueType="num">
                                      <p:cBhvr>
                                        <p:cTn id="19" dur="1000" fill="hold"/>
                                        <p:tgtEl>
                                          <p:spTgt spid="7"/>
                                        </p:tgtEl>
                                        <p:attrNameLst>
                                          <p:attrName>style.rotation</p:attrName>
                                        </p:attrNameLst>
                                      </p:cBhvr>
                                      <p:tavLst>
                                        <p:tav tm="0">
                                          <p:val>
                                            <p:fltVal val="90"/>
                                          </p:val>
                                        </p:tav>
                                        <p:tav tm="100000">
                                          <p:val>
                                            <p:fltVal val="0"/>
                                          </p:val>
                                        </p:tav>
                                      </p:tavLst>
                                    </p:anim>
                                    <p:animEffect transition="in" filter="fade">
                                      <p:cBhvr>
                                        <p:cTn id="2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7865" b="7865"/>
          <a:stretch>
            <a:fillRect/>
          </a:stretch>
        </p:blipFill>
        <p:spPr>
          <a:xfrm>
            <a:off x="0" y="0"/>
            <a:ext cx="18288000" cy="10287000"/>
          </a:xfrm>
          <a:prstGeom prst="rect">
            <a:avLst/>
          </a:prstGeom>
        </p:spPr>
      </p:pic>
      <p:grpSp>
        <p:nvGrpSpPr>
          <p:cNvPr id="3" name="Group 3"/>
          <p:cNvGrpSpPr/>
          <p:nvPr/>
        </p:nvGrpSpPr>
        <p:grpSpPr>
          <a:xfrm>
            <a:off x="741363" y="1990881"/>
            <a:ext cx="3989781" cy="5589038"/>
            <a:chOff x="0" y="0"/>
            <a:chExt cx="1962975" cy="2749811"/>
          </a:xfrm>
        </p:grpSpPr>
        <p:sp>
          <p:nvSpPr>
            <p:cNvPr id="4" name="Freeform 4"/>
            <p:cNvSpPr/>
            <p:nvPr/>
          </p:nvSpPr>
          <p:spPr>
            <a:xfrm>
              <a:off x="0" y="0"/>
              <a:ext cx="1962975" cy="2749811"/>
            </a:xfrm>
            <a:custGeom>
              <a:avLst/>
              <a:gdLst/>
              <a:ahLst/>
              <a:cxnLst/>
              <a:rect l="l" t="t" r="r" b="b"/>
              <a:pathLst>
                <a:path w="1962975" h="2749811">
                  <a:moveTo>
                    <a:pt x="0" y="0"/>
                  </a:moveTo>
                  <a:lnTo>
                    <a:pt x="1962975" y="0"/>
                  </a:lnTo>
                  <a:lnTo>
                    <a:pt x="1962975" y="2749811"/>
                  </a:lnTo>
                  <a:lnTo>
                    <a:pt x="0" y="2749811"/>
                  </a:lnTo>
                  <a:close/>
                </a:path>
              </a:pathLst>
            </a:custGeom>
            <a:solidFill>
              <a:srgbClr val="31525E"/>
            </a:solidFill>
          </p:spPr>
        </p:sp>
      </p:grpSp>
      <p:pic>
        <p:nvPicPr>
          <p:cNvPr id="5" name="Picture 5"/>
          <p:cNvPicPr>
            <a:picLocks noChangeAspect="1"/>
          </p:cNvPicPr>
          <p:nvPr/>
        </p:nvPicPr>
        <p:blipFill>
          <a:blip r:embed="rId3"/>
          <a:srcRect/>
          <a:stretch>
            <a:fillRect/>
          </a:stretch>
        </p:blipFill>
        <p:spPr>
          <a:xfrm>
            <a:off x="5803850" y="658226"/>
            <a:ext cx="11455450" cy="8882568"/>
          </a:xfrm>
          <a:prstGeom prst="rect">
            <a:avLst/>
          </a:prstGeom>
        </p:spPr>
      </p:pic>
      <p:sp>
        <p:nvSpPr>
          <p:cNvPr id="6" name="TextBox 6"/>
          <p:cNvSpPr txBox="1"/>
          <p:nvPr/>
        </p:nvSpPr>
        <p:spPr>
          <a:xfrm>
            <a:off x="1028700" y="2628940"/>
            <a:ext cx="3415108" cy="4265295"/>
          </a:xfrm>
          <a:prstGeom prst="rect">
            <a:avLst/>
          </a:prstGeom>
        </p:spPr>
        <p:txBody>
          <a:bodyPr lIns="0" tIns="0" rIns="0" bIns="0" rtlCol="0" anchor="t">
            <a:spAutoFit/>
          </a:bodyPr>
          <a:lstStyle/>
          <a:p>
            <a:pPr algn="ctr">
              <a:lnSpc>
                <a:spcPts val="3779"/>
              </a:lnSpc>
            </a:pPr>
            <a:r>
              <a:rPr lang="en-US" sz="2699" dirty="0">
                <a:solidFill>
                  <a:srgbClr val="FFFFFF"/>
                </a:solidFill>
                <a:latin typeface="Montserrat Light"/>
              </a:rPr>
              <a:t>Affecting both the quality and the quantity of Italian freshwater resources, agriculture appears to be a major threat for future national water security.</a:t>
            </a:r>
          </a:p>
        </p:txBody>
      </p:sp>
    </p:spTree>
  </p:cSld>
  <p:clrMapOvr>
    <a:masterClrMapping/>
  </p:clrMapOvr>
  <p:transition advTm="10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1000" fill="hold"/>
                                        <p:tgtEl>
                                          <p:spTgt spid="6"/>
                                        </p:tgtEl>
                                        <p:attrNameLst>
                                          <p:attrName>ppt_w</p:attrName>
                                        </p:attrNameLst>
                                      </p:cBhvr>
                                      <p:tavLst>
                                        <p:tav tm="0">
                                          <p:val>
                                            <p:fltVal val="0"/>
                                          </p:val>
                                        </p:tav>
                                        <p:tav tm="100000">
                                          <p:val>
                                            <p:strVal val="#ppt_w"/>
                                          </p:val>
                                        </p:tav>
                                      </p:tavLst>
                                    </p:anim>
                                    <p:anim calcmode="lin" valueType="num">
                                      <p:cBhvr>
                                        <p:cTn id="12" dur="1000" fill="hold"/>
                                        <p:tgtEl>
                                          <p:spTgt spid="6"/>
                                        </p:tgtEl>
                                        <p:attrNameLst>
                                          <p:attrName>ppt_h</p:attrName>
                                        </p:attrNameLst>
                                      </p:cBhvr>
                                      <p:tavLst>
                                        <p:tav tm="0">
                                          <p:val>
                                            <p:fltVal val="0"/>
                                          </p:val>
                                        </p:tav>
                                        <p:tav tm="100000">
                                          <p:val>
                                            <p:strVal val="#ppt_h"/>
                                          </p:val>
                                        </p:tav>
                                      </p:tavLst>
                                    </p:anim>
                                    <p:anim calcmode="lin" valueType="num">
                                      <p:cBhvr>
                                        <p:cTn id="13" dur="1000" fill="hold"/>
                                        <p:tgtEl>
                                          <p:spTgt spid="6"/>
                                        </p:tgtEl>
                                        <p:attrNameLst>
                                          <p:attrName>style.rotation</p:attrName>
                                        </p:attrNameLst>
                                      </p:cBhvr>
                                      <p:tavLst>
                                        <p:tav tm="0">
                                          <p:val>
                                            <p:fltVal val="90"/>
                                          </p:val>
                                        </p:tav>
                                        <p:tav tm="100000">
                                          <p:val>
                                            <p:fltVal val="0"/>
                                          </p:val>
                                        </p:tav>
                                      </p:tavLst>
                                    </p:anim>
                                    <p:animEffect transition="in" filter="fade">
                                      <p:cBhvr>
                                        <p:cTn id="14" dur="1000"/>
                                        <p:tgtEl>
                                          <p:spTgt spid="6"/>
                                        </p:tgtEl>
                                      </p:cBhvr>
                                    </p:animEffect>
                                  </p:childTnLst>
                                </p:cTn>
                              </p:par>
                              <p:par>
                                <p:cTn id="15" presetID="3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1000" fill="hold"/>
                                        <p:tgtEl>
                                          <p:spTgt spid="3"/>
                                        </p:tgtEl>
                                        <p:attrNameLst>
                                          <p:attrName>ppt_w</p:attrName>
                                        </p:attrNameLst>
                                      </p:cBhvr>
                                      <p:tavLst>
                                        <p:tav tm="0">
                                          <p:val>
                                            <p:fltVal val="0"/>
                                          </p:val>
                                        </p:tav>
                                        <p:tav tm="100000">
                                          <p:val>
                                            <p:strVal val="#ppt_w"/>
                                          </p:val>
                                        </p:tav>
                                      </p:tavLst>
                                    </p:anim>
                                    <p:anim calcmode="lin" valueType="num">
                                      <p:cBhvr>
                                        <p:cTn id="18" dur="1000" fill="hold"/>
                                        <p:tgtEl>
                                          <p:spTgt spid="3"/>
                                        </p:tgtEl>
                                        <p:attrNameLst>
                                          <p:attrName>ppt_h</p:attrName>
                                        </p:attrNameLst>
                                      </p:cBhvr>
                                      <p:tavLst>
                                        <p:tav tm="0">
                                          <p:val>
                                            <p:fltVal val="0"/>
                                          </p:val>
                                        </p:tav>
                                        <p:tav tm="100000">
                                          <p:val>
                                            <p:strVal val="#ppt_h"/>
                                          </p:val>
                                        </p:tav>
                                      </p:tavLst>
                                    </p:anim>
                                    <p:anim calcmode="lin" valueType="num">
                                      <p:cBhvr>
                                        <p:cTn id="19" dur="1000" fill="hold"/>
                                        <p:tgtEl>
                                          <p:spTgt spid="3"/>
                                        </p:tgtEl>
                                        <p:attrNameLst>
                                          <p:attrName>style.rotation</p:attrName>
                                        </p:attrNameLst>
                                      </p:cBhvr>
                                      <p:tavLst>
                                        <p:tav tm="0">
                                          <p:val>
                                            <p:fltVal val="90"/>
                                          </p:val>
                                        </p:tav>
                                        <p:tav tm="100000">
                                          <p:val>
                                            <p:fltVal val="0"/>
                                          </p:val>
                                        </p:tav>
                                      </p:tavLst>
                                    </p:anim>
                                    <p:animEffect transition="in" filter="fade">
                                      <p:cBhvr>
                                        <p:cTn id="2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28906" b="28906"/>
          <a:stretch>
            <a:fillRect/>
          </a:stretch>
        </p:blipFill>
        <p:spPr>
          <a:xfrm>
            <a:off x="0" y="0"/>
            <a:ext cx="18288000" cy="10287000"/>
          </a:xfrm>
          <a:prstGeom prst="rect">
            <a:avLst/>
          </a:prstGeom>
        </p:spPr>
      </p:pic>
      <p:grpSp>
        <p:nvGrpSpPr>
          <p:cNvPr id="8" name="Gruppo 7"/>
          <p:cNvGrpSpPr/>
          <p:nvPr/>
        </p:nvGrpSpPr>
        <p:grpSpPr>
          <a:xfrm>
            <a:off x="1028700" y="227032"/>
            <a:ext cx="17135209" cy="9832936"/>
            <a:chOff x="1028700" y="227032"/>
            <a:chExt cx="17135209" cy="9832936"/>
          </a:xfrm>
        </p:grpSpPr>
        <p:sp>
          <p:nvSpPr>
            <p:cNvPr id="3" name="AutoShape 3"/>
            <p:cNvSpPr/>
            <p:nvPr/>
          </p:nvSpPr>
          <p:spPr>
            <a:xfrm>
              <a:off x="1028700" y="1028700"/>
              <a:ext cx="16230600" cy="8229600"/>
            </a:xfrm>
            <a:prstGeom prst="rect">
              <a:avLst/>
            </a:prstGeom>
            <a:solidFill>
              <a:srgbClr val="053D57">
                <a:alpha val="89804"/>
              </a:srgbClr>
            </a:solidFill>
          </p:spPr>
        </p:sp>
        <p:pic>
          <p:nvPicPr>
            <p:cNvPr id="4" name="Picture 4"/>
            <p:cNvPicPr>
              <a:picLocks noChangeAspect="1"/>
            </p:cNvPicPr>
            <p:nvPr/>
          </p:nvPicPr>
          <p:blipFill>
            <a:blip r:embed="rId3"/>
            <a:srcRect/>
            <a:stretch>
              <a:fillRect/>
            </a:stretch>
          </p:blipFill>
          <p:spPr>
            <a:xfrm>
              <a:off x="16996332" y="227032"/>
              <a:ext cx="1167577" cy="1649434"/>
            </a:xfrm>
            <a:prstGeom prst="rect">
              <a:avLst/>
            </a:prstGeom>
          </p:spPr>
        </p:pic>
        <p:pic>
          <p:nvPicPr>
            <p:cNvPr id="5" name="Picture 5"/>
            <p:cNvPicPr>
              <a:picLocks noChangeAspect="1"/>
            </p:cNvPicPr>
            <p:nvPr/>
          </p:nvPicPr>
          <p:blipFill>
            <a:blip r:embed="rId4"/>
            <a:srcRect/>
            <a:stretch>
              <a:fillRect/>
            </a:stretch>
          </p:blipFill>
          <p:spPr>
            <a:xfrm>
              <a:off x="12268200" y="8832034"/>
              <a:ext cx="5847304" cy="1227934"/>
            </a:xfrm>
            <a:prstGeom prst="rect">
              <a:avLst/>
            </a:prstGeom>
          </p:spPr>
        </p:pic>
        <p:sp>
          <p:nvSpPr>
            <p:cNvPr id="6" name="TextBox 6"/>
            <p:cNvSpPr txBox="1"/>
            <p:nvPr/>
          </p:nvSpPr>
          <p:spPr>
            <a:xfrm>
              <a:off x="1176781" y="3232633"/>
              <a:ext cx="15676286" cy="1402012"/>
            </a:xfrm>
            <a:prstGeom prst="rect">
              <a:avLst/>
            </a:prstGeom>
          </p:spPr>
          <p:txBody>
            <a:bodyPr lIns="0" tIns="0" rIns="0" bIns="0" rtlCol="0" anchor="t">
              <a:spAutoFit/>
            </a:bodyPr>
            <a:lstStyle/>
            <a:p>
              <a:pPr algn="ctr">
                <a:lnSpc>
                  <a:spcPts val="5673"/>
                </a:lnSpc>
              </a:pPr>
              <a:r>
                <a:rPr lang="en-US" sz="4052" dirty="0">
                  <a:solidFill>
                    <a:srgbClr val="FFFFFF"/>
                  </a:solidFill>
                  <a:latin typeface="League Spartan"/>
                </a:rPr>
                <a:t>Erasmus+ ALARM RINGS FOR ALL OF US: SAVE WATER!"</a:t>
              </a:r>
            </a:p>
            <a:p>
              <a:pPr algn="ctr">
                <a:lnSpc>
                  <a:spcPts val="5673"/>
                </a:lnSpc>
              </a:pPr>
              <a:r>
                <a:rPr lang="en-US" sz="4052" dirty="0">
                  <a:solidFill>
                    <a:srgbClr val="FFFFFF"/>
                  </a:solidFill>
                  <a:latin typeface="League Spartan"/>
                </a:rPr>
                <a:t>1-BG01-KA220-SCH-000085699</a:t>
              </a:r>
            </a:p>
          </p:txBody>
        </p:sp>
        <p:sp>
          <p:nvSpPr>
            <p:cNvPr id="7" name="TextBox 7"/>
            <p:cNvSpPr txBox="1"/>
            <p:nvPr/>
          </p:nvSpPr>
          <p:spPr>
            <a:xfrm>
              <a:off x="6027562" y="5262602"/>
              <a:ext cx="9346105" cy="2901932"/>
            </a:xfrm>
            <a:prstGeom prst="rect">
              <a:avLst/>
            </a:prstGeom>
          </p:spPr>
          <p:txBody>
            <a:bodyPr lIns="0" tIns="0" rIns="0" bIns="0" rtlCol="0" anchor="t">
              <a:spAutoFit/>
            </a:bodyPr>
            <a:lstStyle/>
            <a:p>
              <a:pPr algn="ctr">
                <a:lnSpc>
                  <a:spcPts val="3837"/>
                </a:lnSpc>
                <a:spcBef>
                  <a:spcPct val="0"/>
                </a:spcBef>
              </a:pPr>
              <a:r>
                <a:rPr lang="en-US" sz="2740" dirty="0">
                  <a:solidFill>
                    <a:srgbClr val="FFFFFF"/>
                  </a:solidFill>
                  <a:latin typeface="League Spartan"/>
                </a:rPr>
                <a:t> The European Commission's support for the production of this publication does not constitute an endorsement of the contents, which reflect the views only of the authors, and the Commission cannot be held responsible for any use which may be made of the information contained therein.</a:t>
              </a:r>
            </a:p>
          </p:txBody>
        </p:sp>
      </p:grpSp>
      <p:pic>
        <p:nvPicPr>
          <p:cNvPr id="10" name="Resim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1081" y="253417"/>
            <a:ext cx="3825970" cy="1550565"/>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1000" fill="hold"/>
                                        <p:tgtEl>
                                          <p:spTgt spid="8"/>
                                        </p:tgtEl>
                                        <p:attrNameLst>
                                          <p:attrName>ppt_w</p:attrName>
                                        </p:attrNameLst>
                                      </p:cBhvr>
                                      <p:tavLst>
                                        <p:tav tm="0">
                                          <p:val>
                                            <p:fltVal val="0"/>
                                          </p:val>
                                        </p:tav>
                                        <p:tav tm="100000">
                                          <p:val>
                                            <p:strVal val="#ppt_w"/>
                                          </p:val>
                                        </p:tav>
                                      </p:tavLst>
                                    </p:anim>
                                    <p:anim calcmode="lin" valueType="num">
                                      <p:cBhvr>
                                        <p:cTn id="12" dur="1000" fill="hold"/>
                                        <p:tgtEl>
                                          <p:spTgt spid="8"/>
                                        </p:tgtEl>
                                        <p:attrNameLst>
                                          <p:attrName>ppt_h</p:attrName>
                                        </p:attrNameLst>
                                      </p:cBhvr>
                                      <p:tavLst>
                                        <p:tav tm="0">
                                          <p:val>
                                            <p:fltVal val="0"/>
                                          </p:val>
                                        </p:tav>
                                        <p:tav tm="100000">
                                          <p:val>
                                            <p:strVal val="#ppt_h"/>
                                          </p:val>
                                        </p:tav>
                                      </p:tavLst>
                                    </p:anim>
                                    <p:anim calcmode="lin" valueType="num">
                                      <p:cBhvr>
                                        <p:cTn id="13" dur="1000" fill="hold"/>
                                        <p:tgtEl>
                                          <p:spTgt spid="8"/>
                                        </p:tgtEl>
                                        <p:attrNameLst>
                                          <p:attrName>style.rotation</p:attrName>
                                        </p:attrNameLst>
                                      </p:cBhvr>
                                      <p:tavLst>
                                        <p:tav tm="0">
                                          <p:val>
                                            <p:fltVal val="90"/>
                                          </p:val>
                                        </p:tav>
                                        <p:tav tm="100000">
                                          <p:val>
                                            <p:fltVal val="0"/>
                                          </p:val>
                                        </p:tav>
                                      </p:tavLst>
                                    </p:anim>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TotalTime>
  <Words>659</Words>
  <Application>Microsoft Office PowerPoint</Application>
  <PresentationFormat>Özel</PresentationFormat>
  <Paragraphs>35</Paragraphs>
  <Slides>12</Slides>
  <Notes>0</Notes>
  <HiddenSlides>0</HiddenSlides>
  <MMClips>1</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12</vt:i4>
      </vt:variant>
    </vt:vector>
  </HeadingPairs>
  <TitlesOfParts>
    <vt:vector size="21" baseType="lpstr">
      <vt:lpstr>Arial</vt:lpstr>
      <vt:lpstr>Montserrat Light</vt:lpstr>
      <vt:lpstr>League Spartan</vt:lpstr>
      <vt:lpstr>Montserrat Classic</vt:lpstr>
      <vt:lpstr>Calibri</vt:lpstr>
      <vt:lpstr>Arsenica Antiqua</vt:lpstr>
      <vt:lpstr>Montserrat Classic Bold</vt:lpstr>
      <vt:lpstr>Montserrat Light Bold</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Illustration Sales Report Business Presentation</dc:title>
  <dc:creator>Zina</dc:creator>
  <cp:lastModifiedBy>pc</cp:lastModifiedBy>
  <cp:revision>11</cp:revision>
  <dcterms:created xsi:type="dcterms:W3CDTF">2006-08-16T00:00:00Z</dcterms:created>
  <dcterms:modified xsi:type="dcterms:W3CDTF">2024-07-06T05:39:44Z</dcterms:modified>
  <dc:identifier>DAFgiXzL6qg</dc:identifier>
</cp:coreProperties>
</file>