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Garet ExtraBold" panose="020B0604020202020204" charset="-94"/>
      <p:regular r:id="rId18"/>
    </p:embeddedFont>
    <p:embeddedFont>
      <p:font typeface="Calibri" panose="020F0502020204030204" pitchFamily="34" charset="0"/>
      <p:regular r:id="rId19"/>
      <p:bold r:id="rId20"/>
      <p:italic r:id="rId21"/>
      <p:boldItalic r:id="rId22"/>
    </p:embeddedFont>
    <p:embeddedFont>
      <p:font typeface="Roboto Bold" panose="020B0604020202020204" charset="0"/>
      <p:regular r:id="rId23"/>
    </p:embeddedFont>
    <p:embeddedFont>
      <p:font typeface="Arimo" panose="020B0604020202020204" charset="0"/>
      <p:regular r:id="rId24"/>
    </p:embeddedFont>
    <p:embeddedFont>
      <p:font typeface="Roboto"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66" y="1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4D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60000"/>
          </a:blip>
          <a:srcRect t="29805" b="29805"/>
          <a:stretch>
            <a:fillRect/>
          </a:stretch>
        </p:blipFill>
        <p:spPr>
          <a:xfrm>
            <a:off x="10619" y="605203"/>
            <a:ext cx="18288000" cy="5539653"/>
          </a:xfrm>
          <a:prstGeom prst="rect">
            <a:avLst/>
          </a:prstGeom>
        </p:spPr>
      </p:pic>
      <p:grpSp>
        <p:nvGrpSpPr>
          <p:cNvPr id="7" name="Group 7"/>
          <p:cNvGrpSpPr/>
          <p:nvPr/>
        </p:nvGrpSpPr>
        <p:grpSpPr>
          <a:xfrm>
            <a:off x="8471827" y="7980173"/>
            <a:ext cx="1327028" cy="157098"/>
            <a:chOff x="0" y="0"/>
            <a:chExt cx="1287346" cy="152400"/>
          </a:xfrm>
        </p:grpSpPr>
        <p:sp>
          <p:nvSpPr>
            <p:cNvPr id="8" name="Freeform 8"/>
            <p:cNvSpPr/>
            <p:nvPr/>
          </p:nvSpPr>
          <p:spPr>
            <a:xfrm>
              <a:off x="0" y="0"/>
              <a:ext cx="1287346" cy="152400"/>
            </a:xfrm>
            <a:custGeom>
              <a:avLst/>
              <a:gdLst/>
              <a:ahLst/>
              <a:cxnLst/>
              <a:rect l="l" t="t" r="r" b="b"/>
              <a:pathLst>
                <a:path w="1287346" h="152400">
                  <a:moveTo>
                    <a:pt x="0" y="0"/>
                  </a:moveTo>
                  <a:lnTo>
                    <a:pt x="1287346" y="0"/>
                  </a:lnTo>
                  <a:lnTo>
                    <a:pt x="1287346" y="152400"/>
                  </a:lnTo>
                  <a:lnTo>
                    <a:pt x="0" y="152400"/>
                  </a:lnTo>
                  <a:close/>
                </a:path>
              </a:pathLst>
            </a:custGeom>
            <a:solidFill>
              <a:srgbClr val="FADD02"/>
            </a:solidFill>
          </p:spPr>
        </p:sp>
      </p:grpSp>
      <p:grpSp>
        <p:nvGrpSpPr>
          <p:cNvPr id="12" name="Gruppo 11"/>
          <p:cNvGrpSpPr/>
          <p:nvPr/>
        </p:nvGrpSpPr>
        <p:grpSpPr>
          <a:xfrm>
            <a:off x="3248014" y="1864350"/>
            <a:ext cx="11791972" cy="2181052"/>
            <a:chOff x="3248014" y="1864350"/>
            <a:chExt cx="11791972" cy="2181052"/>
          </a:xfrm>
        </p:grpSpPr>
        <p:grpSp>
          <p:nvGrpSpPr>
            <p:cNvPr id="3" name="Group 3"/>
            <p:cNvGrpSpPr/>
            <p:nvPr/>
          </p:nvGrpSpPr>
          <p:grpSpPr>
            <a:xfrm>
              <a:off x="3248014" y="1864350"/>
              <a:ext cx="11791972" cy="2181052"/>
              <a:chOff x="0" y="0"/>
              <a:chExt cx="14272539" cy="2639859"/>
            </a:xfrm>
          </p:grpSpPr>
          <p:sp>
            <p:nvSpPr>
              <p:cNvPr id="4" name="Freeform 4"/>
              <p:cNvSpPr/>
              <p:nvPr/>
            </p:nvSpPr>
            <p:spPr>
              <a:xfrm>
                <a:off x="0" y="0"/>
                <a:ext cx="14272538" cy="2639859"/>
              </a:xfrm>
              <a:custGeom>
                <a:avLst/>
                <a:gdLst/>
                <a:ahLst/>
                <a:cxnLst/>
                <a:rect l="l" t="t" r="r" b="b"/>
                <a:pathLst>
                  <a:path w="14272538" h="2639859">
                    <a:moveTo>
                      <a:pt x="14272538" y="279400"/>
                    </a:moveTo>
                    <a:lnTo>
                      <a:pt x="14272538" y="0"/>
                    </a:lnTo>
                    <a:lnTo>
                      <a:pt x="0" y="0"/>
                    </a:lnTo>
                    <a:lnTo>
                      <a:pt x="0" y="2639859"/>
                    </a:lnTo>
                    <a:lnTo>
                      <a:pt x="14272538" y="2639859"/>
                    </a:lnTo>
                    <a:lnTo>
                      <a:pt x="14272538" y="279400"/>
                    </a:lnTo>
                    <a:close/>
                    <a:moveTo>
                      <a:pt x="14193799" y="279400"/>
                    </a:moveTo>
                    <a:lnTo>
                      <a:pt x="14193799" y="2561119"/>
                    </a:lnTo>
                    <a:lnTo>
                      <a:pt x="78740" y="2561119"/>
                    </a:lnTo>
                    <a:lnTo>
                      <a:pt x="78740" y="78740"/>
                    </a:lnTo>
                    <a:lnTo>
                      <a:pt x="14193799" y="78740"/>
                    </a:lnTo>
                    <a:lnTo>
                      <a:pt x="14193799" y="279400"/>
                    </a:lnTo>
                    <a:close/>
                  </a:path>
                </a:pathLst>
              </a:custGeom>
              <a:solidFill>
                <a:srgbClr val="FADD02"/>
              </a:solidFill>
            </p:spPr>
          </p:sp>
        </p:grpSp>
        <p:sp>
          <p:nvSpPr>
            <p:cNvPr id="9" name="TextBox 9"/>
            <p:cNvSpPr txBox="1"/>
            <p:nvPr/>
          </p:nvSpPr>
          <p:spPr>
            <a:xfrm>
              <a:off x="3351923" y="2261385"/>
              <a:ext cx="11566835" cy="1285865"/>
            </a:xfrm>
            <a:prstGeom prst="rect">
              <a:avLst/>
            </a:prstGeom>
          </p:spPr>
          <p:txBody>
            <a:bodyPr lIns="0" tIns="0" rIns="0" bIns="0" rtlCol="0" anchor="t">
              <a:spAutoFit/>
            </a:bodyPr>
            <a:lstStyle/>
            <a:p>
              <a:pPr algn="ctr">
                <a:lnSpc>
                  <a:spcPts val="10500"/>
                </a:lnSpc>
              </a:pPr>
              <a:r>
                <a:rPr lang="en-US" sz="7500" spc="105" dirty="0">
                  <a:solidFill>
                    <a:srgbClr val="FFFFFF"/>
                  </a:solidFill>
                  <a:latin typeface="Garet ExtraBold"/>
                </a:rPr>
                <a:t>WATER MAPS -  ITALY</a:t>
              </a:r>
            </a:p>
          </p:txBody>
        </p:sp>
      </p:grpSp>
      <p:grpSp>
        <p:nvGrpSpPr>
          <p:cNvPr id="13" name="Gruppo 12"/>
          <p:cNvGrpSpPr/>
          <p:nvPr/>
        </p:nvGrpSpPr>
        <p:grpSpPr>
          <a:xfrm>
            <a:off x="4273786" y="5143500"/>
            <a:ext cx="9740429" cy="792307"/>
            <a:chOff x="4273786" y="5143500"/>
            <a:chExt cx="9740429" cy="792307"/>
          </a:xfrm>
        </p:grpSpPr>
        <p:grpSp>
          <p:nvGrpSpPr>
            <p:cNvPr id="5" name="Group 5"/>
            <p:cNvGrpSpPr/>
            <p:nvPr/>
          </p:nvGrpSpPr>
          <p:grpSpPr>
            <a:xfrm>
              <a:off x="4273786" y="5143500"/>
              <a:ext cx="9740429" cy="792307"/>
              <a:chOff x="0" y="0"/>
              <a:chExt cx="3553335" cy="289036"/>
            </a:xfrm>
          </p:grpSpPr>
          <p:sp>
            <p:nvSpPr>
              <p:cNvPr id="6" name="Freeform 6"/>
              <p:cNvSpPr/>
              <p:nvPr/>
            </p:nvSpPr>
            <p:spPr>
              <a:xfrm>
                <a:off x="0" y="0"/>
                <a:ext cx="3553335" cy="289036"/>
              </a:xfrm>
              <a:custGeom>
                <a:avLst/>
                <a:gdLst/>
                <a:ahLst/>
                <a:cxnLst/>
                <a:rect l="l" t="t" r="r" b="b"/>
                <a:pathLst>
                  <a:path w="3553335" h="289036">
                    <a:moveTo>
                      <a:pt x="0" y="0"/>
                    </a:moveTo>
                    <a:lnTo>
                      <a:pt x="3553335" y="0"/>
                    </a:lnTo>
                    <a:lnTo>
                      <a:pt x="3553335" y="289036"/>
                    </a:lnTo>
                    <a:lnTo>
                      <a:pt x="0" y="289036"/>
                    </a:lnTo>
                    <a:close/>
                  </a:path>
                </a:pathLst>
              </a:custGeom>
              <a:solidFill>
                <a:srgbClr val="FADD02"/>
              </a:solidFill>
            </p:spPr>
          </p:sp>
        </p:grpSp>
        <p:sp>
          <p:nvSpPr>
            <p:cNvPr id="10" name="TextBox 10"/>
            <p:cNvSpPr txBox="1"/>
            <p:nvPr/>
          </p:nvSpPr>
          <p:spPr>
            <a:xfrm>
              <a:off x="4273786" y="5239298"/>
              <a:ext cx="9740429" cy="589916"/>
            </a:xfrm>
            <a:prstGeom prst="rect">
              <a:avLst/>
            </a:prstGeom>
          </p:spPr>
          <p:txBody>
            <a:bodyPr lIns="0" tIns="0" rIns="0" bIns="0" rtlCol="0" anchor="t">
              <a:spAutoFit/>
            </a:bodyPr>
            <a:lstStyle/>
            <a:p>
              <a:pPr algn="ctr">
                <a:lnSpc>
                  <a:spcPts val="4759"/>
                </a:lnSpc>
              </a:pPr>
              <a:r>
                <a:rPr lang="en-US" sz="3399" dirty="0" smtClean="0">
                  <a:solidFill>
                    <a:srgbClr val="000000"/>
                  </a:solidFill>
                  <a:latin typeface="Roboto Bold"/>
                </a:rPr>
                <a:t>SEAS, RIVERS</a:t>
              </a:r>
              <a:r>
                <a:rPr lang="en-US" sz="3399" dirty="0">
                  <a:solidFill>
                    <a:srgbClr val="000000"/>
                  </a:solidFill>
                  <a:latin typeface="Roboto Bold"/>
                </a:rPr>
                <a:t>, </a:t>
              </a:r>
              <a:r>
                <a:rPr lang="en-US" sz="3399" dirty="0" smtClean="0">
                  <a:solidFill>
                    <a:srgbClr val="000000"/>
                  </a:solidFill>
                  <a:latin typeface="Roboto Bold"/>
                </a:rPr>
                <a:t>LAKES AND </a:t>
              </a:r>
              <a:r>
                <a:rPr lang="en-US" sz="3399" dirty="0">
                  <a:solidFill>
                    <a:srgbClr val="000000"/>
                  </a:solidFill>
                  <a:latin typeface="Roboto Bold"/>
                </a:rPr>
                <a:t>MORE</a:t>
              </a:r>
            </a:p>
          </p:txBody>
        </p:sp>
      </p:grpSp>
      <p:sp>
        <p:nvSpPr>
          <p:cNvPr id="11" name="TextBox 11"/>
          <p:cNvSpPr txBox="1"/>
          <p:nvPr/>
        </p:nvSpPr>
        <p:spPr>
          <a:xfrm>
            <a:off x="3258633" y="6460499"/>
            <a:ext cx="11791972" cy="573406"/>
          </a:xfrm>
          <a:prstGeom prst="rect">
            <a:avLst/>
          </a:prstGeom>
        </p:spPr>
        <p:txBody>
          <a:bodyPr lIns="0" tIns="0" rIns="0" bIns="0" rtlCol="0" anchor="t">
            <a:spAutoFit/>
          </a:bodyPr>
          <a:lstStyle/>
          <a:p>
            <a:pPr algn="ctr">
              <a:lnSpc>
                <a:spcPts val="4619"/>
              </a:lnSpc>
            </a:pPr>
            <a:r>
              <a:rPr lang="en-US" sz="3299" dirty="0">
                <a:solidFill>
                  <a:srgbClr val="FFFFFF"/>
                </a:solidFill>
                <a:latin typeface="Roboto Bold"/>
              </a:rPr>
              <a:t>I.S. ETTORE MAJORANA BARI</a:t>
            </a:r>
          </a:p>
        </p:txBody>
      </p:sp>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5247"/>
            <a:ext cx="3886200" cy="1574974"/>
          </a:xfrm>
          <a:prstGeom prst="rect">
            <a:avLst/>
          </a:prstGeom>
        </p:spPr>
      </p:pic>
      <p:pic>
        <p:nvPicPr>
          <p:cNvPr id="15" name="Resim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06400" y="8953500"/>
            <a:ext cx="4993683" cy="1047650"/>
          </a:xfrm>
          <a:prstGeom prst="rect">
            <a:avLst/>
          </a:prstGeom>
        </p:spPr>
      </p:pic>
      <p:pic>
        <p:nvPicPr>
          <p:cNvPr id="16" name="Picture 9"/>
          <p:cNvPicPr>
            <a:picLocks noChangeAspect="1"/>
          </p:cNvPicPr>
          <p:nvPr/>
        </p:nvPicPr>
        <p:blipFill>
          <a:blip r:embed="rId5"/>
          <a:srcRect/>
          <a:stretch>
            <a:fillRect/>
          </a:stretch>
        </p:blipFill>
        <p:spPr>
          <a:xfrm>
            <a:off x="16960599" y="155088"/>
            <a:ext cx="1139484" cy="1609748"/>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3"/>
          <p:cNvPicPr>
            <a:picLocks noChangeAspect="1"/>
          </p:cNvPicPr>
          <p:nvPr/>
        </p:nvPicPr>
        <p:blipFill>
          <a:blip r:embed="rId2"/>
          <a:srcRect/>
          <a:stretch>
            <a:fillRect/>
          </a:stretch>
        </p:blipFill>
        <p:spPr>
          <a:xfrm>
            <a:off x="30790" y="2105036"/>
            <a:ext cx="5545478" cy="6543664"/>
          </a:xfrm>
          <a:prstGeom prst="rect">
            <a:avLst/>
          </a:prstGeom>
        </p:spPr>
      </p:pic>
      <p:grpSp>
        <p:nvGrpSpPr>
          <p:cNvPr id="27" name="Gruppo 26"/>
          <p:cNvGrpSpPr/>
          <p:nvPr/>
        </p:nvGrpSpPr>
        <p:grpSpPr>
          <a:xfrm>
            <a:off x="0" y="210693"/>
            <a:ext cx="7722326" cy="1132840"/>
            <a:chOff x="0" y="210693"/>
            <a:chExt cx="7722326" cy="1132840"/>
          </a:xfrm>
        </p:grpSpPr>
        <p:grpSp>
          <p:nvGrpSpPr>
            <p:cNvPr id="2" name="Group 2"/>
            <p:cNvGrpSpPr/>
            <p:nvPr/>
          </p:nvGrpSpPr>
          <p:grpSpPr>
            <a:xfrm>
              <a:off x="0" y="1128586"/>
              <a:ext cx="2579386" cy="214947"/>
              <a:chOff x="0" y="0"/>
              <a:chExt cx="1828814" cy="152400"/>
            </a:xfrm>
          </p:grpSpPr>
          <p:sp>
            <p:nvSpPr>
              <p:cNvPr id="3" name="Freeform 3"/>
              <p:cNvSpPr/>
              <p:nvPr/>
            </p:nvSpPr>
            <p:spPr>
              <a:xfrm>
                <a:off x="0" y="0"/>
                <a:ext cx="1828814" cy="152400"/>
              </a:xfrm>
              <a:custGeom>
                <a:avLst/>
                <a:gdLst/>
                <a:ahLst/>
                <a:cxnLst/>
                <a:rect l="l" t="t" r="r" b="b"/>
                <a:pathLst>
                  <a:path w="1828814" h="152400">
                    <a:moveTo>
                      <a:pt x="0" y="0"/>
                    </a:moveTo>
                    <a:lnTo>
                      <a:pt x="1828814" y="0"/>
                    </a:lnTo>
                    <a:lnTo>
                      <a:pt x="1828814" y="152400"/>
                    </a:lnTo>
                    <a:lnTo>
                      <a:pt x="0" y="152400"/>
                    </a:lnTo>
                    <a:close/>
                  </a:path>
                </a:pathLst>
              </a:custGeom>
              <a:solidFill>
                <a:srgbClr val="FADD02"/>
              </a:solidFill>
            </p:spPr>
          </p:sp>
        </p:grpSp>
        <p:sp>
          <p:nvSpPr>
            <p:cNvPr id="16" name="TextBox 16"/>
            <p:cNvSpPr txBox="1"/>
            <p:nvPr/>
          </p:nvSpPr>
          <p:spPr>
            <a:xfrm>
              <a:off x="107648" y="210693"/>
              <a:ext cx="7614678" cy="818007"/>
            </a:xfrm>
            <a:prstGeom prst="rect">
              <a:avLst/>
            </a:prstGeom>
          </p:spPr>
          <p:txBody>
            <a:bodyPr lIns="0" tIns="0" rIns="0" bIns="0" rtlCol="0" anchor="t">
              <a:spAutoFit/>
            </a:bodyPr>
            <a:lstStyle/>
            <a:p>
              <a:pPr>
                <a:lnSpc>
                  <a:spcPts val="6519"/>
                </a:lnSpc>
              </a:pPr>
              <a:r>
                <a:rPr lang="en-US" sz="5300" spc="74" dirty="0">
                  <a:solidFill>
                    <a:srgbClr val="000000"/>
                  </a:solidFill>
                  <a:latin typeface="Garet ExtraBold"/>
                </a:rPr>
                <a:t>SEAS OF ITALY</a:t>
              </a:r>
            </a:p>
          </p:txBody>
        </p:sp>
      </p:grpSp>
      <p:grpSp>
        <p:nvGrpSpPr>
          <p:cNvPr id="28" name="Gruppo 27"/>
          <p:cNvGrpSpPr/>
          <p:nvPr/>
        </p:nvGrpSpPr>
        <p:grpSpPr>
          <a:xfrm>
            <a:off x="5448936" y="0"/>
            <a:ext cx="12230854" cy="3669593"/>
            <a:chOff x="5448936" y="0"/>
            <a:chExt cx="12230854" cy="3669593"/>
          </a:xfrm>
        </p:grpSpPr>
        <p:grpSp>
          <p:nvGrpSpPr>
            <p:cNvPr id="17" name="Group 17"/>
            <p:cNvGrpSpPr/>
            <p:nvPr/>
          </p:nvGrpSpPr>
          <p:grpSpPr>
            <a:xfrm>
              <a:off x="5448936" y="0"/>
              <a:ext cx="3669593" cy="3669593"/>
              <a:chOff x="0" y="0"/>
              <a:chExt cx="4892790" cy="4892790"/>
            </a:xfrm>
          </p:grpSpPr>
          <p:grpSp>
            <p:nvGrpSpPr>
              <p:cNvPr id="18" name="Group 18"/>
              <p:cNvGrpSpPr/>
              <p:nvPr/>
            </p:nvGrpSpPr>
            <p:grpSpPr>
              <a:xfrm>
                <a:off x="0" y="0"/>
                <a:ext cx="4892790" cy="4892790"/>
                <a:chOff x="0" y="0"/>
                <a:chExt cx="812800" cy="812800"/>
              </a:xfrm>
            </p:grpSpPr>
            <p:sp>
              <p:nvSpPr>
                <p:cNvPr id="19" name="Freeform 1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20" name="TextBox 20"/>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21" name="Group 21"/>
              <p:cNvGrpSpPr>
                <a:grpSpLocks noChangeAspect="1"/>
              </p:cNvGrpSpPr>
              <p:nvPr/>
            </p:nvGrpSpPr>
            <p:grpSpPr>
              <a:xfrm>
                <a:off x="310339" y="310347"/>
                <a:ext cx="4272113" cy="4272096"/>
                <a:chOff x="0" y="0"/>
                <a:chExt cx="6350000" cy="6349975"/>
              </a:xfrm>
            </p:grpSpPr>
            <p:sp>
              <p:nvSpPr>
                <p:cNvPr id="22" name="Freeform 2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5049" r="-25049"/>
                  </a:stretch>
                </a:blipFill>
              </p:spPr>
            </p:sp>
          </p:grpSp>
        </p:grpSp>
        <p:sp>
          <p:nvSpPr>
            <p:cNvPr id="24" name="TextBox 24"/>
            <p:cNvSpPr txBox="1"/>
            <p:nvPr/>
          </p:nvSpPr>
          <p:spPr>
            <a:xfrm>
              <a:off x="10268211" y="153543"/>
              <a:ext cx="7411579" cy="3048000"/>
            </a:xfrm>
            <a:prstGeom prst="rect">
              <a:avLst/>
            </a:prstGeom>
          </p:spPr>
          <p:txBody>
            <a:bodyPr lIns="0" tIns="0" rIns="0" bIns="0" rtlCol="0" anchor="t">
              <a:spAutoFit/>
            </a:bodyPr>
            <a:lstStyle/>
            <a:p>
              <a:pPr algn="just">
                <a:lnSpc>
                  <a:spcPts val="3000"/>
                </a:lnSpc>
              </a:pPr>
              <a:r>
                <a:rPr lang="en-US" sz="2000" dirty="0">
                  <a:solidFill>
                    <a:srgbClr val="0064D2"/>
                  </a:solidFill>
                  <a:latin typeface="Roboto Bold"/>
                </a:rPr>
                <a:t>TYRRHENIAN SEA</a:t>
              </a:r>
              <a:r>
                <a:rPr lang="en-US" sz="2000" dirty="0">
                  <a:solidFill>
                    <a:srgbClr val="000000"/>
                  </a:solidFill>
                  <a:latin typeface="Roboto Bold"/>
                </a:rPr>
                <a:t> </a:t>
              </a:r>
              <a:r>
                <a:rPr lang="en-US" sz="2000" dirty="0">
                  <a:solidFill>
                    <a:srgbClr val="000000"/>
                  </a:solidFill>
                  <a:latin typeface="Roboto"/>
                </a:rPr>
                <a:t>The Tyrrhenian Sea is part of the Mediterranean Sea off the western coast of Italy. </a:t>
              </a:r>
            </a:p>
            <a:p>
              <a:pPr algn="just">
                <a:lnSpc>
                  <a:spcPts val="3000"/>
                </a:lnSpc>
              </a:pPr>
              <a:r>
                <a:rPr lang="en-US" sz="2000" dirty="0">
                  <a:solidFill>
                    <a:srgbClr val="000000"/>
                  </a:solidFill>
                  <a:latin typeface="Roboto"/>
                </a:rPr>
                <a:t>It is named for the Tyrrhenian people, identified since the 6th century BC with the Etruscans of Italy.</a:t>
              </a:r>
            </a:p>
            <a:p>
              <a:pPr algn="just">
                <a:lnSpc>
                  <a:spcPts val="3000"/>
                </a:lnSpc>
              </a:pPr>
              <a:r>
                <a:rPr lang="en-US" sz="2000" dirty="0">
                  <a:solidFill>
                    <a:srgbClr val="000000"/>
                  </a:solidFill>
                  <a:latin typeface="Roboto"/>
                </a:rPr>
                <a:t> The sea is bordered by Corsica and Sardinia (to the west), the Italian peninsula the Tuscany Region, Lazio Region, Campania Region, Basilicata Region, and Calabria Region to the east, and Sicily (to the south). </a:t>
              </a:r>
            </a:p>
          </p:txBody>
        </p:sp>
      </p:grpSp>
      <p:grpSp>
        <p:nvGrpSpPr>
          <p:cNvPr id="29" name="Gruppo 28"/>
          <p:cNvGrpSpPr/>
          <p:nvPr/>
        </p:nvGrpSpPr>
        <p:grpSpPr>
          <a:xfrm>
            <a:off x="5448936" y="3201543"/>
            <a:ext cx="12230854" cy="3768449"/>
            <a:chOff x="5448936" y="3201543"/>
            <a:chExt cx="12230854" cy="3768449"/>
          </a:xfrm>
        </p:grpSpPr>
        <p:grpSp>
          <p:nvGrpSpPr>
            <p:cNvPr id="10" name="Group 10"/>
            <p:cNvGrpSpPr/>
            <p:nvPr/>
          </p:nvGrpSpPr>
          <p:grpSpPr>
            <a:xfrm rot="84184">
              <a:off x="5448936" y="3201543"/>
              <a:ext cx="3768449" cy="3768449"/>
              <a:chOff x="0" y="0"/>
              <a:chExt cx="5024599" cy="5024599"/>
            </a:xfrm>
          </p:grpSpPr>
          <p:grpSp>
            <p:nvGrpSpPr>
              <p:cNvPr id="11" name="Group 11"/>
              <p:cNvGrpSpPr/>
              <p:nvPr/>
            </p:nvGrpSpPr>
            <p:grpSpPr>
              <a:xfrm>
                <a:off x="0" y="0"/>
                <a:ext cx="5024599" cy="5024599"/>
                <a:chOff x="0" y="0"/>
                <a:chExt cx="812800"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13" name="TextBox 13"/>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14" name="Group 14"/>
              <p:cNvGrpSpPr>
                <a:grpSpLocks noChangeAspect="1"/>
              </p:cNvGrpSpPr>
              <p:nvPr/>
            </p:nvGrpSpPr>
            <p:grpSpPr>
              <a:xfrm>
                <a:off x="318699" y="318708"/>
                <a:ext cx="4387201" cy="4387183"/>
                <a:chOff x="0" y="0"/>
                <a:chExt cx="6350000" cy="6349975"/>
              </a:xfrm>
            </p:grpSpPr>
            <p:sp>
              <p:nvSpPr>
                <p:cNvPr id="15" name="Freeform 1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37679" r="-37679"/>
                  </a:stretch>
                </a:blipFill>
              </p:spPr>
            </p:sp>
          </p:grpSp>
        </p:grpSp>
        <p:sp>
          <p:nvSpPr>
            <p:cNvPr id="25" name="TextBox 25"/>
            <p:cNvSpPr txBox="1"/>
            <p:nvPr/>
          </p:nvSpPr>
          <p:spPr>
            <a:xfrm>
              <a:off x="10268211" y="3788528"/>
              <a:ext cx="7411579" cy="3048000"/>
            </a:xfrm>
            <a:prstGeom prst="rect">
              <a:avLst/>
            </a:prstGeom>
          </p:spPr>
          <p:txBody>
            <a:bodyPr lIns="0" tIns="0" rIns="0" bIns="0" rtlCol="0" anchor="t">
              <a:spAutoFit/>
            </a:bodyPr>
            <a:lstStyle/>
            <a:p>
              <a:pPr algn="just">
                <a:lnSpc>
                  <a:spcPts val="3000"/>
                </a:lnSpc>
              </a:pPr>
              <a:r>
                <a:rPr lang="en-US" sz="2000" dirty="0">
                  <a:solidFill>
                    <a:srgbClr val="0064D2"/>
                  </a:solidFill>
                  <a:latin typeface="Roboto Bold"/>
                </a:rPr>
                <a:t>ADRIATIC SEA  </a:t>
              </a:r>
              <a:r>
                <a:rPr lang="en-US" sz="2000" dirty="0">
                  <a:solidFill>
                    <a:srgbClr val="000000"/>
                  </a:solidFill>
                  <a:latin typeface="Roboto"/>
                </a:rPr>
                <a:t>The Adriatic Sea is a body of water separating the Italian Peninsula from the Balkan peninsula.</a:t>
              </a:r>
            </a:p>
            <a:p>
              <a:pPr algn="just">
                <a:lnSpc>
                  <a:spcPts val="3000"/>
                </a:lnSpc>
              </a:pPr>
              <a:r>
                <a:rPr lang="en-US" sz="2000" dirty="0">
                  <a:solidFill>
                    <a:srgbClr val="000000"/>
                  </a:solidFill>
                  <a:latin typeface="Roboto"/>
                </a:rPr>
                <a:t>The Adriatic is the northernmost arm of the Mediterranean Sea, extending from the Strait of Otranto (where it connects to the Ionian Sea) to the northwest and the Po Valley. </a:t>
              </a:r>
            </a:p>
            <a:p>
              <a:pPr algn="just">
                <a:lnSpc>
                  <a:spcPts val="3000"/>
                </a:lnSpc>
              </a:pPr>
              <a:r>
                <a:rPr lang="en-US" sz="2000" dirty="0">
                  <a:solidFill>
                    <a:srgbClr val="000000"/>
                  </a:solidFill>
                  <a:latin typeface="Roboto"/>
                </a:rPr>
                <a:t>The countries with coasts on the Adriatic are Italy, Croatia, Albania, Montenegro, Bosnia-Herzegovina, and Slovenia. </a:t>
              </a:r>
            </a:p>
            <a:p>
              <a:pPr algn="just">
                <a:lnSpc>
                  <a:spcPts val="3000"/>
                </a:lnSpc>
              </a:pPr>
              <a:endParaRPr lang="en-US" sz="2000" dirty="0">
                <a:solidFill>
                  <a:srgbClr val="000000"/>
                </a:solidFill>
                <a:latin typeface="Roboto"/>
              </a:endParaRPr>
            </a:p>
          </p:txBody>
        </p:sp>
      </p:grpSp>
      <p:grpSp>
        <p:nvGrpSpPr>
          <p:cNvPr id="30" name="Gruppo 29"/>
          <p:cNvGrpSpPr/>
          <p:nvPr/>
        </p:nvGrpSpPr>
        <p:grpSpPr>
          <a:xfrm>
            <a:off x="5477511" y="6301074"/>
            <a:ext cx="12202279" cy="3669593"/>
            <a:chOff x="5477511" y="6301074"/>
            <a:chExt cx="12202279" cy="3669593"/>
          </a:xfrm>
        </p:grpSpPr>
        <p:grpSp>
          <p:nvGrpSpPr>
            <p:cNvPr id="4" name="Group 4"/>
            <p:cNvGrpSpPr/>
            <p:nvPr/>
          </p:nvGrpSpPr>
          <p:grpSpPr>
            <a:xfrm>
              <a:off x="5477511" y="6301074"/>
              <a:ext cx="3669593" cy="3669593"/>
              <a:chOff x="0" y="0"/>
              <a:chExt cx="4892790" cy="4892790"/>
            </a:xfrm>
          </p:grpSpPr>
          <p:grpSp>
            <p:nvGrpSpPr>
              <p:cNvPr id="5" name="Group 5"/>
              <p:cNvGrpSpPr/>
              <p:nvPr/>
            </p:nvGrpSpPr>
            <p:grpSpPr>
              <a:xfrm>
                <a:off x="0" y="0"/>
                <a:ext cx="4892790" cy="4892790"/>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8" name="Group 8"/>
              <p:cNvGrpSpPr>
                <a:grpSpLocks noChangeAspect="1"/>
              </p:cNvGrpSpPr>
              <p:nvPr/>
            </p:nvGrpSpPr>
            <p:grpSpPr>
              <a:xfrm>
                <a:off x="310339" y="310347"/>
                <a:ext cx="4272113" cy="4272096"/>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24999" r="-24999"/>
                  </a:stretch>
                </a:blipFill>
              </p:spPr>
            </p:sp>
          </p:grpSp>
        </p:grpSp>
        <p:sp>
          <p:nvSpPr>
            <p:cNvPr id="26" name="TextBox 26"/>
            <p:cNvSpPr txBox="1"/>
            <p:nvPr/>
          </p:nvSpPr>
          <p:spPr>
            <a:xfrm>
              <a:off x="10268211" y="7423512"/>
              <a:ext cx="7411579" cy="1905000"/>
            </a:xfrm>
            <a:prstGeom prst="rect">
              <a:avLst/>
            </a:prstGeom>
          </p:spPr>
          <p:txBody>
            <a:bodyPr lIns="0" tIns="0" rIns="0" bIns="0" rtlCol="0" anchor="t">
              <a:spAutoFit/>
            </a:bodyPr>
            <a:lstStyle/>
            <a:p>
              <a:pPr algn="just">
                <a:lnSpc>
                  <a:spcPts val="3000"/>
                </a:lnSpc>
              </a:pPr>
              <a:r>
                <a:rPr lang="en-US" sz="2000" dirty="0">
                  <a:solidFill>
                    <a:srgbClr val="0064D2"/>
                  </a:solidFill>
                  <a:latin typeface="Roboto Bold"/>
                </a:rPr>
                <a:t>IONIAN SEA  </a:t>
              </a:r>
              <a:r>
                <a:rPr lang="en-US" sz="2000" dirty="0">
                  <a:solidFill>
                    <a:srgbClr val="000000"/>
                  </a:solidFill>
                  <a:latin typeface="Roboto"/>
                </a:rPr>
                <a:t>The Ionian Sea is an elongated embayment of the Mediterranean Sea, south of the Adriatic Sea. It is bordered by southern Italy including the Calabria Region, Sicily, and the Salento peninsula to the west, southern Albania to the north, and west coast of Greece. </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1500" fill="hold"/>
                                        <p:tgtEl>
                                          <p:spTgt spid="23"/>
                                        </p:tgtEl>
                                        <p:attrNameLst>
                                          <p:attrName>ppt_w</p:attrName>
                                        </p:attrNameLst>
                                      </p:cBhvr>
                                      <p:tavLst>
                                        <p:tav tm="0">
                                          <p:val>
                                            <p:fltVal val="0"/>
                                          </p:val>
                                        </p:tav>
                                        <p:tav tm="100000">
                                          <p:val>
                                            <p:strVal val="#ppt_w"/>
                                          </p:val>
                                        </p:tav>
                                      </p:tavLst>
                                    </p:anim>
                                    <p:anim calcmode="lin" valueType="num">
                                      <p:cBhvr>
                                        <p:cTn id="15" dur="1500" fill="hold"/>
                                        <p:tgtEl>
                                          <p:spTgt spid="23"/>
                                        </p:tgtEl>
                                        <p:attrNameLst>
                                          <p:attrName>ppt_h</p:attrName>
                                        </p:attrNameLst>
                                      </p:cBhvr>
                                      <p:tavLst>
                                        <p:tav tm="0">
                                          <p:val>
                                            <p:fltVal val="0"/>
                                          </p:val>
                                        </p:tav>
                                        <p:tav tm="100000">
                                          <p:val>
                                            <p:strVal val="#ppt_h"/>
                                          </p:val>
                                        </p:tav>
                                      </p:tavLst>
                                    </p:anim>
                                    <p:animEffect transition="in" filter="fade">
                                      <p:cBhvr>
                                        <p:cTn id="16" dur="1500"/>
                                        <p:tgtEl>
                                          <p:spTgt spid="23"/>
                                        </p:tgtEl>
                                      </p:cBhvr>
                                    </p:animEffect>
                                  </p:childTnLst>
                                </p:cTn>
                              </p:par>
                            </p:childTnLst>
                          </p:cTn>
                        </p:par>
                        <p:par>
                          <p:cTn id="17" fill="hold">
                            <p:stCondLst>
                              <p:cond delay="2500"/>
                            </p:stCondLst>
                            <p:childTnLst>
                              <p:par>
                                <p:cTn id="18" presetID="42"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500"/>
                                        <p:tgtEl>
                                          <p:spTgt spid="28"/>
                                        </p:tgtEl>
                                      </p:cBhvr>
                                    </p:animEffect>
                                    <p:anim calcmode="lin" valueType="num">
                                      <p:cBhvr>
                                        <p:cTn id="21" dur="1500" fill="hold"/>
                                        <p:tgtEl>
                                          <p:spTgt spid="28"/>
                                        </p:tgtEl>
                                        <p:attrNameLst>
                                          <p:attrName>ppt_x</p:attrName>
                                        </p:attrNameLst>
                                      </p:cBhvr>
                                      <p:tavLst>
                                        <p:tav tm="0">
                                          <p:val>
                                            <p:strVal val="#ppt_x"/>
                                          </p:val>
                                        </p:tav>
                                        <p:tav tm="100000">
                                          <p:val>
                                            <p:strVal val="#ppt_x"/>
                                          </p:val>
                                        </p:tav>
                                      </p:tavLst>
                                    </p:anim>
                                    <p:anim calcmode="lin" valueType="num">
                                      <p:cBhvr>
                                        <p:cTn id="22" dur="1500" fill="hold"/>
                                        <p:tgtEl>
                                          <p:spTgt spid="28"/>
                                        </p:tgtEl>
                                        <p:attrNameLst>
                                          <p:attrName>ppt_y</p:attrName>
                                        </p:attrNameLst>
                                      </p:cBhvr>
                                      <p:tavLst>
                                        <p:tav tm="0">
                                          <p:val>
                                            <p:strVal val="#ppt_y+.1"/>
                                          </p:val>
                                        </p:tav>
                                        <p:tav tm="100000">
                                          <p:val>
                                            <p:strVal val="#ppt_y"/>
                                          </p:val>
                                        </p:tav>
                                      </p:tavLst>
                                    </p:anim>
                                  </p:childTnLst>
                                </p:cTn>
                              </p:par>
                            </p:childTnLst>
                          </p:cTn>
                        </p:par>
                        <p:par>
                          <p:cTn id="23" fill="hold">
                            <p:stCondLst>
                              <p:cond delay="4000"/>
                            </p:stCondLst>
                            <p:childTnLst>
                              <p:par>
                                <p:cTn id="24" presetID="42" presetClass="entr" presetSubtype="0"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1500"/>
                                        <p:tgtEl>
                                          <p:spTgt spid="29"/>
                                        </p:tgtEl>
                                      </p:cBhvr>
                                    </p:animEffect>
                                    <p:anim calcmode="lin" valueType="num">
                                      <p:cBhvr>
                                        <p:cTn id="27" dur="1500" fill="hold"/>
                                        <p:tgtEl>
                                          <p:spTgt spid="29"/>
                                        </p:tgtEl>
                                        <p:attrNameLst>
                                          <p:attrName>ppt_x</p:attrName>
                                        </p:attrNameLst>
                                      </p:cBhvr>
                                      <p:tavLst>
                                        <p:tav tm="0">
                                          <p:val>
                                            <p:strVal val="#ppt_x"/>
                                          </p:val>
                                        </p:tav>
                                        <p:tav tm="100000">
                                          <p:val>
                                            <p:strVal val="#ppt_x"/>
                                          </p:val>
                                        </p:tav>
                                      </p:tavLst>
                                    </p:anim>
                                    <p:anim calcmode="lin" valueType="num">
                                      <p:cBhvr>
                                        <p:cTn id="28" dur="1500" fill="hold"/>
                                        <p:tgtEl>
                                          <p:spTgt spid="29"/>
                                        </p:tgtEl>
                                        <p:attrNameLst>
                                          <p:attrName>ppt_y</p:attrName>
                                        </p:attrNameLst>
                                      </p:cBhvr>
                                      <p:tavLst>
                                        <p:tav tm="0">
                                          <p:val>
                                            <p:strVal val="#ppt_y+.1"/>
                                          </p:val>
                                        </p:tav>
                                        <p:tav tm="100000">
                                          <p:val>
                                            <p:strVal val="#ppt_y"/>
                                          </p:val>
                                        </p:tav>
                                      </p:tavLst>
                                    </p:anim>
                                  </p:childTnLst>
                                </p:cTn>
                              </p:par>
                            </p:childTnLst>
                          </p:cTn>
                        </p:par>
                        <p:par>
                          <p:cTn id="29" fill="hold">
                            <p:stCondLst>
                              <p:cond delay="5500"/>
                            </p:stCondLst>
                            <p:childTnLst>
                              <p:par>
                                <p:cTn id="30" presetID="42" presetClass="entr" presetSubtype="0"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1500"/>
                                        <p:tgtEl>
                                          <p:spTgt spid="30"/>
                                        </p:tgtEl>
                                      </p:cBhvr>
                                    </p:animEffect>
                                    <p:anim calcmode="lin" valueType="num">
                                      <p:cBhvr>
                                        <p:cTn id="33" dur="1500" fill="hold"/>
                                        <p:tgtEl>
                                          <p:spTgt spid="30"/>
                                        </p:tgtEl>
                                        <p:attrNameLst>
                                          <p:attrName>ppt_x</p:attrName>
                                        </p:attrNameLst>
                                      </p:cBhvr>
                                      <p:tavLst>
                                        <p:tav tm="0">
                                          <p:val>
                                            <p:strVal val="#ppt_x"/>
                                          </p:val>
                                        </p:tav>
                                        <p:tav tm="100000">
                                          <p:val>
                                            <p:strVal val="#ppt_x"/>
                                          </p:val>
                                        </p:tav>
                                      </p:tavLst>
                                    </p:anim>
                                    <p:anim calcmode="lin" valueType="num">
                                      <p:cBhvr>
                                        <p:cTn id="34" dur="1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2"/>
          <a:srcRect/>
          <a:stretch>
            <a:fillRect/>
          </a:stretch>
        </p:blipFill>
        <p:spPr>
          <a:xfrm>
            <a:off x="7891241" y="1787893"/>
            <a:ext cx="9851259" cy="7602602"/>
          </a:xfrm>
          <a:prstGeom prst="rect">
            <a:avLst/>
          </a:prstGeom>
        </p:spPr>
      </p:pic>
      <p:grpSp>
        <p:nvGrpSpPr>
          <p:cNvPr id="9" name="Gruppo 8"/>
          <p:cNvGrpSpPr/>
          <p:nvPr/>
        </p:nvGrpSpPr>
        <p:grpSpPr>
          <a:xfrm>
            <a:off x="546495" y="498167"/>
            <a:ext cx="7890246" cy="1289726"/>
            <a:chOff x="546495" y="498167"/>
            <a:chExt cx="7890246" cy="1289726"/>
          </a:xfrm>
        </p:grpSpPr>
        <p:grpSp>
          <p:nvGrpSpPr>
            <p:cNvPr id="2" name="Group 2"/>
            <p:cNvGrpSpPr/>
            <p:nvPr/>
          </p:nvGrpSpPr>
          <p:grpSpPr>
            <a:xfrm>
              <a:off x="546495" y="498167"/>
              <a:ext cx="138545" cy="1289726"/>
              <a:chOff x="0" y="0"/>
              <a:chExt cx="152400" cy="1418699"/>
            </a:xfrm>
          </p:grpSpPr>
          <p:sp>
            <p:nvSpPr>
              <p:cNvPr id="3" name="Freeform 3"/>
              <p:cNvSpPr/>
              <p:nvPr/>
            </p:nvSpPr>
            <p:spPr>
              <a:xfrm>
                <a:off x="0" y="0"/>
                <a:ext cx="152400" cy="1418699"/>
              </a:xfrm>
              <a:custGeom>
                <a:avLst/>
                <a:gdLst/>
                <a:ahLst/>
                <a:cxnLst/>
                <a:rect l="l" t="t" r="r" b="b"/>
                <a:pathLst>
                  <a:path w="152400" h="1418699">
                    <a:moveTo>
                      <a:pt x="0" y="0"/>
                    </a:moveTo>
                    <a:lnTo>
                      <a:pt x="152400" y="0"/>
                    </a:lnTo>
                    <a:lnTo>
                      <a:pt x="152400" y="1418699"/>
                    </a:lnTo>
                    <a:lnTo>
                      <a:pt x="0" y="1418699"/>
                    </a:lnTo>
                    <a:close/>
                  </a:path>
                </a:pathLst>
              </a:custGeom>
              <a:solidFill>
                <a:srgbClr val="FADD02"/>
              </a:solidFill>
            </p:spPr>
          </p:sp>
        </p:grpSp>
        <p:sp>
          <p:nvSpPr>
            <p:cNvPr id="5" name="TextBox 5"/>
            <p:cNvSpPr txBox="1"/>
            <p:nvPr/>
          </p:nvSpPr>
          <p:spPr>
            <a:xfrm>
              <a:off x="1028700" y="795348"/>
              <a:ext cx="7408041" cy="818007"/>
            </a:xfrm>
            <a:prstGeom prst="rect">
              <a:avLst/>
            </a:prstGeom>
          </p:spPr>
          <p:txBody>
            <a:bodyPr lIns="0" tIns="0" rIns="0" bIns="0" rtlCol="0" anchor="t">
              <a:spAutoFit/>
            </a:bodyPr>
            <a:lstStyle/>
            <a:p>
              <a:pPr>
                <a:lnSpc>
                  <a:spcPts val="6519"/>
                </a:lnSpc>
              </a:pPr>
              <a:r>
                <a:rPr lang="en-US" sz="5300" spc="74" dirty="0">
                  <a:solidFill>
                    <a:srgbClr val="000000"/>
                  </a:solidFill>
                  <a:latin typeface="Garet ExtraBold"/>
                </a:rPr>
                <a:t>WHERE SEAS MEET</a:t>
              </a:r>
            </a:p>
          </p:txBody>
        </p:sp>
      </p:grpSp>
      <p:grpSp>
        <p:nvGrpSpPr>
          <p:cNvPr id="10" name="Gruppo 9"/>
          <p:cNvGrpSpPr/>
          <p:nvPr/>
        </p:nvGrpSpPr>
        <p:grpSpPr>
          <a:xfrm>
            <a:off x="546495" y="2549754"/>
            <a:ext cx="7162614" cy="9280351"/>
            <a:chOff x="546495" y="2549754"/>
            <a:chExt cx="7162614" cy="9280351"/>
          </a:xfrm>
        </p:grpSpPr>
        <p:grpSp>
          <p:nvGrpSpPr>
            <p:cNvPr id="6" name="Group 6"/>
            <p:cNvGrpSpPr/>
            <p:nvPr/>
          </p:nvGrpSpPr>
          <p:grpSpPr>
            <a:xfrm>
              <a:off x="546495" y="2549754"/>
              <a:ext cx="7162614" cy="6840741"/>
              <a:chOff x="0" y="0"/>
              <a:chExt cx="3590795" cy="3429433"/>
            </a:xfrm>
          </p:grpSpPr>
          <p:sp>
            <p:nvSpPr>
              <p:cNvPr id="7" name="Freeform 7"/>
              <p:cNvSpPr/>
              <p:nvPr/>
            </p:nvSpPr>
            <p:spPr>
              <a:xfrm>
                <a:off x="0" y="0"/>
                <a:ext cx="3590795" cy="3429433"/>
              </a:xfrm>
              <a:custGeom>
                <a:avLst/>
                <a:gdLst/>
                <a:ahLst/>
                <a:cxnLst/>
                <a:rect l="l" t="t" r="r" b="b"/>
                <a:pathLst>
                  <a:path w="3590795" h="3429433">
                    <a:moveTo>
                      <a:pt x="0" y="0"/>
                    </a:moveTo>
                    <a:lnTo>
                      <a:pt x="3590795" y="0"/>
                    </a:lnTo>
                    <a:lnTo>
                      <a:pt x="3590795" y="3429433"/>
                    </a:lnTo>
                    <a:lnTo>
                      <a:pt x="0" y="3429433"/>
                    </a:lnTo>
                    <a:close/>
                  </a:path>
                </a:pathLst>
              </a:custGeom>
              <a:solidFill>
                <a:srgbClr val="FADD02"/>
              </a:solidFill>
            </p:spPr>
          </p:sp>
        </p:grpSp>
        <p:sp>
          <p:nvSpPr>
            <p:cNvPr id="8" name="TextBox 8"/>
            <p:cNvSpPr txBox="1"/>
            <p:nvPr/>
          </p:nvSpPr>
          <p:spPr>
            <a:xfrm>
              <a:off x="942186" y="3019731"/>
              <a:ext cx="6371233" cy="8810374"/>
            </a:xfrm>
            <a:prstGeom prst="rect">
              <a:avLst/>
            </a:prstGeom>
          </p:spPr>
          <p:txBody>
            <a:bodyPr lIns="0" tIns="0" rIns="0" bIns="0" rtlCol="0" anchor="t">
              <a:spAutoFit/>
            </a:bodyPr>
            <a:lstStyle/>
            <a:p>
              <a:pPr algn="just">
                <a:lnSpc>
                  <a:spcPts val="3156"/>
                </a:lnSpc>
              </a:pPr>
              <a:r>
                <a:rPr lang="en-US" sz="2565" spc="35" dirty="0" smtClean="0">
                  <a:solidFill>
                    <a:srgbClr val="000000"/>
                  </a:solidFill>
                  <a:latin typeface="Roboto"/>
                </a:rPr>
                <a:t>Puglia hosts one of the most beautiful and incredible hugs ever, the Ionian sea and the Adriatic sea.</a:t>
              </a:r>
              <a:endParaRPr lang="en-US" sz="2565" spc="35" dirty="0">
                <a:solidFill>
                  <a:srgbClr val="000000"/>
                </a:solidFill>
                <a:latin typeface="Roboto"/>
              </a:endParaRPr>
            </a:p>
            <a:p>
              <a:pPr algn="just">
                <a:lnSpc>
                  <a:spcPts val="3156"/>
                </a:lnSpc>
              </a:pPr>
              <a:endParaRPr lang="en-US" sz="2565" spc="35" dirty="0">
                <a:solidFill>
                  <a:srgbClr val="000000"/>
                </a:solidFill>
                <a:latin typeface="Roboto"/>
              </a:endParaRPr>
            </a:p>
            <a:p>
              <a:pPr algn="just">
                <a:lnSpc>
                  <a:spcPts val="3156"/>
                </a:lnSpc>
              </a:pPr>
              <a:r>
                <a:rPr lang="en-US" sz="2565" spc="35" dirty="0">
                  <a:solidFill>
                    <a:srgbClr val="000000"/>
                  </a:solidFill>
                  <a:latin typeface="Roboto"/>
                </a:rPr>
                <a:t>The border between the two seas is visible in some places due to the different salinity, even with the naked eye the difference in color can be seen.</a:t>
              </a:r>
            </a:p>
            <a:p>
              <a:pPr algn="just">
                <a:lnSpc>
                  <a:spcPts val="3156"/>
                </a:lnSpc>
              </a:pPr>
              <a:endParaRPr lang="en-US" sz="2565" spc="35" dirty="0">
                <a:solidFill>
                  <a:srgbClr val="000000"/>
                </a:solidFill>
                <a:latin typeface="Roboto"/>
              </a:endParaRPr>
            </a:p>
            <a:p>
              <a:pPr algn="just">
                <a:lnSpc>
                  <a:spcPts val="3156"/>
                </a:lnSpc>
              </a:pPr>
              <a:r>
                <a:rPr lang="en-US" sz="2565" spc="35" dirty="0">
                  <a:solidFill>
                    <a:srgbClr val="000000"/>
                  </a:solidFill>
                  <a:latin typeface="Roboto"/>
                </a:rPr>
                <a:t>It is possible to admire the meeting between the Ionian Sea and the Adriatic Sea at Punta </a:t>
              </a:r>
              <a:r>
                <a:rPr lang="en-US" sz="2565" spc="35" dirty="0" err="1">
                  <a:solidFill>
                    <a:srgbClr val="000000"/>
                  </a:solidFill>
                  <a:latin typeface="Roboto"/>
                </a:rPr>
                <a:t>Meliso</a:t>
              </a:r>
              <a:r>
                <a:rPr lang="en-US" sz="2565" spc="35" dirty="0">
                  <a:solidFill>
                    <a:srgbClr val="000000"/>
                  </a:solidFill>
                  <a:latin typeface="Roboto"/>
                </a:rPr>
                <a:t> in Santa Maria di </a:t>
              </a:r>
              <a:r>
                <a:rPr lang="en-US" sz="2565" spc="35" dirty="0" err="1">
                  <a:solidFill>
                    <a:srgbClr val="000000"/>
                  </a:solidFill>
                  <a:latin typeface="Roboto"/>
                </a:rPr>
                <a:t>Leuca</a:t>
              </a:r>
              <a:r>
                <a:rPr lang="en-US" sz="2565" spc="35" dirty="0">
                  <a:solidFill>
                    <a:srgbClr val="000000"/>
                  </a:solidFill>
                  <a:latin typeface="Roboto"/>
                </a:rPr>
                <a:t>, where they are visible without optical aids.</a:t>
              </a:r>
            </a:p>
            <a:p>
              <a:pPr algn="just">
                <a:lnSpc>
                  <a:spcPts val="3156"/>
                </a:lnSpc>
              </a:pPr>
              <a:endParaRPr lang="en-US" sz="2565" spc="35" dirty="0">
                <a:solidFill>
                  <a:srgbClr val="000000"/>
                </a:solidFill>
                <a:latin typeface="Roboto"/>
              </a:endParaRPr>
            </a:p>
            <a:p>
              <a:pPr algn="just">
                <a:lnSpc>
                  <a:spcPts val="3156"/>
                </a:lnSpc>
              </a:pPr>
              <a:endParaRPr lang="en-US" sz="2565" spc="35" dirty="0">
                <a:solidFill>
                  <a:srgbClr val="000000"/>
                </a:solidFill>
                <a:latin typeface="Roboto"/>
              </a:endParaRPr>
            </a:p>
            <a:p>
              <a:pPr algn="just">
                <a:lnSpc>
                  <a:spcPts val="3156"/>
                </a:lnSpc>
              </a:pPr>
              <a:endParaRPr lang="en-US" sz="2565" spc="35" dirty="0">
                <a:solidFill>
                  <a:srgbClr val="000000"/>
                </a:solidFill>
                <a:latin typeface="Roboto"/>
              </a:endParaRPr>
            </a:p>
            <a:p>
              <a:pPr algn="just">
                <a:lnSpc>
                  <a:spcPts val="3156"/>
                </a:lnSpc>
                <a:spcBef>
                  <a:spcPct val="0"/>
                </a:spcBef>
              </a:pPr>
              <a:endParaRPr lang="en-US" sz="2565" spc="35" dirty="0">
                <a:solidFill>
                  <a:srgbClr val="000000"/>
                </a:solidFill>
                <a:latin typeface="Roboto"/>
              </a:endParaRPr>
            </a:p>
            <a:p>
              <a:pPr algn="just">
                <a:lnSpc>
                  <a:spcPts val="3156"/>
                </a:lnSpc>
                <a:spcBef>
                  <a:spcPct val="0"/>
                </a:spcBef>
              </a:pPr>
              <a:endParaRPr lang="en-US" sz="2565" spc="35" dirty="0">
                <a:solidFill>
                  <a:srgbClr val="000000"/>
                </a:solidFill>
                <a:latin typeface="Roboto"/>
              </a:endParaRPr>
            </a:p>
            <a:p>
              <a:pPr algn="just">
                <a:lnSpc>
                  <a:spcPts val="3156"/>
                </a:lnSpc>
                <a:spcBef>
                  <a:spcPct val="0"/>
                </a:spcBef>
              </a:pPr>
              <a:endParaRPr lang="en-US" sz="2565" spc="35" dirty="0">
                <a:solidFill>
                  <a:srgbClr val="000000"/>
                </a:solidFill>
                <a:latin typeface="Roboto"/>
              </a:endParaRPr>
            </a:p>
            <a:p>
              <a:pPr algn="just">
                <a:lnSpc>
                  <a:spcPts val="3156"/>
                </a:lnSpc>
                <a:spcBef>
                  <a:spcPct val="0"/>
                </a:spcBef>
              </a:pPr>
              <a:endParaRPr lang="en-US" sz="2565" spc="35" dirty="0">
                <a:solidFill>
                  <a:srgbClr val="000000"/>
                </a:solidFill>
                <a:latin typeface="Roboto"/>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1000"/>
                                        <p:tgtEl>
                                          <p:spTgt spid="4"/>
                                        </p:tgtEl>
                                      </p:cBhvr>
                                    </p:animEffect>
                                  </p:childTnLst>
                                </p:cTn>
                              </p:par>
                            </p:childTnLst>
                          </p:cTn>
                        </p:par>
                        <p:par>
                          <p:cTn id="15" fill="hold">
                            <p:stCondLst>
                              <p:cond delay="200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500" fill="hold"/>
                                        <p:tgtEl>
                                          <p:spTgt spid="10"/>
                                        </p:tgtEl>
                                        <p:attrNameLst>
                                          <p:attrName>ppt_w</p:attrName>
                                        </p:attrNameLst>
                                      </p:cBhvr>
                                      <p:tavLst>
                                        <p:tav tm="0">
                                          <p:val>
                                            <p:fltVal val="0"/>
                                          </p:val>
                                        </p:tav>
                                        <p:tav tm="100000">
                                          <p:val>
                                            <p:strVal val="#ppt_w"/>
                                          </p:val>
                                        </p:tav>
                                      </p:tavLst>
                                    </p:anim>
                                    <p:anim calcmode="lin" valueType="num">
                                      <p:cBhvr>
                                        <p:cTn id="19" dur="1500" fill="hold"/>
                                        <p:tgtEl>
                                          <p:spTgt spid="10"/>
                                        </p:tgtEl>
                                        <p:attrNameLst>
                                          <p:attrName>ppt_h</p:attrName>
                                        </p:attrNameLst>
                                      </p:cBhvr>
                                      <p:tavLst>
                                        <p:tav tm="0">
                                          <p:val>
                                            <p:fltVal val="0"/>
                                          </p:val>
                                        </p:tav>
                                        <p:tav tm="100000">
                                          <p:val>
                                            <p:strVal val="#ppt_h"/>
                                          </p:val>
                                        </p:tav>
                                      </p:tavLst>
                                    </p:anim>
                                    <p:animEffect transition="in" filter="fade">
                                      <p:cBhvr>
                                        <p:cTn id="20"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po 14"/>
          <p:cNvGrpSpPr/>
          <p:nvPr/>
        </p:nvGrpSpPr>
        <p:grpSpPr>
          <a:xfrm>
            <a:off x="546495" y="498167"/>
            <a:ext cx="7890246" cy="1289726"/>
            <a:chOff x="546495" y="498167"/>
            <a:chExt cx="7890246" cy="1289726"/>
          </a:xfrm>
        </p:grpSpPr>
        <p:grpSp>
          <p:nvGrpSpPr>
            <p:cNvPr id="2" name="Group 2"/>
            <p:cNvGrpSpPr/>
            <p:nvPr/>
          </p:nvGrpSpPr>
          <p:grpSpPr>
            <a:xfrm>
              <a:off x="546495" y="498167"/>
              <a:ext cx="138545" cy="1289726"/>
              <a:chOff x="0" y="0"/>
              <a:chExt cx="152400" cy="1418699"/>
            </a:xfrm>
          </p:grpSpPr>
          <p:sp>
            <p:nvSpPr>
              <p:cNvPr id="3" name="Freeform 3"/>
              <p:cNvSpPr/>
              <p:nvPr/>
            </p:nvSpPr>
            <p:spPr>
              <a:xfrm>
                <a:off x="0" y="0"/>
                <a:ext cx="152400" cy="1418699"/>
              </a:xfrm>
              <a:custGeom>
                <a:avLst/>
                <a:gdLst/>
                <a:ahLst/>
                <a:cxnLst/>
                <a:rect l="l" t="t" r="r" b="b"/>
                <a:pathLst>
                  <a:path w="152400" h="1418699">
                    <a:moveTo>
                      <a:pt x="0" y="0"/>
                    </a:moveTo>
                    <a:lnTo>
                      <a:pt x="152400" y="0"/>
                    </a:lnTo>
                    <a:lnTo>
                      <a:pt x="152400" y="1418699"/>
                    </a:lnTo>
                    <a:lnTo>
                      <a:pt x="0" y="1418699"/>
                    </a:lnTo>
                    <a:close/>
                  </a:path>
                </a:pathLst>
              </a:custGeom>
              <a:solidFill>
                <a:srgbClr val="FADD02"/>
              </a:solidFill>
            </p:spPr>
          </p:sp>
        </p:grpSp>
        <p:sp>
          <p:nvSpPr>
            <p:cNvPr id="11" name="TextBox 11"/>
            <p:cNvSpPr txBox="1"/>
            <p:nvPr/>
          </p:nvSpPr>
          <p:spPr>
            <a:xfrm>
              <a:off x="1028700" y="795348"/>
              <a:ext cx="7408041" cy="818007"/>
            </a:xfrm>
            <a:prstGeom prst="rect">
              <a:avLst/>
            </a:prstGeom>
          </p:spPr>
          <p:txBody>
            <a:bodyPr lIns="0" tIns="0" rIns="0" bIns="0" rtlCol="0" anchor="t">
              <a:spAutoFit/>
            </a:bodyPr>
            <a:lstStyle/>
            <a:p>
              <a:pPr>
                <a:lnSpc>
                  <a:spcPts val="6519"/>
                </a:lnSpc>
              </a:pPr>
              <a:r>
                <a:rPr lang="en-US" sz="5300" spc="74" dirty="0">
                  <a:solidFill>
                    <a:srgbClr val="000000"/>
                  </a:solidFill>
                  <a:latin typeface="Garet ExtraBold"/>
                </a:rPr>
                <a:t>WHERE SEAS MEET</a:t>
              </a:r>
            </a:p>
          </p:txBody>
        </p:sp>
      </p:grpSp>
      <p:grpSp>
        <p:nvGrpSpPr>
          <p:cNvPr id="16" name="Gruppo 15"/>
          <p:cNvGrpSpPr/>
          <p:nvPr/>
        </p:nvGrpSpPr>
        <p:grpSpPr>
          <a:xfrm>
            <a:off x="9073188" y="498167"/>
            <a:ext cx="10350070" cy="6723315"/>
            <a:chOff x="9073188" y="498167"/>
            <a:chExt cx="10350070" cy="6723315"/>
          </a:xfrm>
        </p:grpSpPr>
        <p:pic>
          <p:nvPicPr>
            <p:cNvPr id="10" name="Picture 10"/>
            <p:cNvPicPr>
              <a:picLocks noChangeAspect="1"/>
            </p:cNvPicPr>
            <p:nvPr/>
          </p:nvPicPr>
          <p:blipFill>
            <a:blip r:embed="rId2"/>
            <a:srcRect/>
            <a:stretch>
              <a:fillRect/>
            </a:stretch>
          </p:blipFill>
          <p:spPr>
            <a:xfrm>
              <a:off x="9073188" y="498167"/>
              <a:ext cx="9214812" cy="6137209"/>
            </a:xfrm>
            <a:prstGeom prst="rect">
              <a:avLst/>
            </a:prstGeom>
          </p:spPr>
        </p:pic>
        <p:sp>
          <p:nvSpPr>
            <p:cNvPr id="12" name="TextBox 12"/>
            <p:cNvSpPr txBox="1"/>
            <p:nvPr/>
          </p:nvSpPr>
          <p:spPr>
            <a:xfrm>
              <a:off x="11621762" y="6822701"/>
              <a:ext cx="7801496" cy="398781"/>
            </a:xfrm>
            <a:prstGeom prst="rect">
              <a:avLst/>
            </a:prstGeom>
          </p:spPr>
          <p:txBody>
            <a:bodyPr lIns="0" tIns="0" rIns="0" bIns="0" rtlCol="0" anchor="t">
              <a:spAutoFit/>
            </a:bodyPr>
            <a:lstStyle/>
            <a:p>
              <a:pPr algn="ctr">
                <a:lnSpc>
                  <a:spcPts val="3219"/>
                </a:lnSpc>
              </a:pPr>
              <a:r>
                <a:rPr lang="en-US" sz="2299" dirty="0" err="1">
                  <a:solidFill>
                    <a:srgbClr val="0064D2"/>
                  </a:solidFill>
                  <a:latin typeface="Roboto Bold"/>
                </a:rPr>
                <a:t>Scilla</a:t>
              </a:r>
              <a:r>
                <a:rPr lang="en-US" sz="2299" dirty="0">
                  <a:solidFill>
                    <a:srgbClr val="0064D2"/>
                  </a:solidFill>
                  <a:latin typeface="Roboto Bold"/>
                </a:rPr>
                <a:t> and </a:t>
              </a:r>
              <a:r>
                <a:rPr lang="en-US" sz="2299" dirty="0" err="1">
                  <a:solidFill>
                    <a:srgbClr val="0064D2"/>
                  </a:solidFill>
                  <a:latin typeface="Roboto Bold"/>
                </a:rPr>
                <a:t>Cariddi</a:t>
              </a:r>
              <a:r>
                <a:rPr lang="en-US" sz="2299" dirty="0">
                  <a:solidFill>
                    <a:srgbClr val="0064D2"/>
                  </a:solidFill>
                  <a:latin typeface="Roboto Bold"/>
                </a:rPr>
                <a:t>: </a:t>
              </a:r>
              <a:r>
                <a:rPr lang="en-US" sz="2299" dirty="0" err="1">
                  <a:solidFill>
                    <a:srgbClr val="0064D2"/>
                  </a:solidFill>
                  <a:latin typeface="Roboto Bold"/>
                </a:rPr>
                <a:t>Tirreno</a:t>
              </a:r>
              <a:r>
                <a:rPr lang="en-US" sz="2299" dirty="0">
                  <a:solidFill>
                    <a:srgbClr val="0064D2"/>
                  </a:solidFill>
                  <a:latin typeface="Roboto Bold"/>
                </a:rPr>
                <a:t> meets </a:t>
              </a:r>
              <a:r>
                <a:rPr lang="en-US" sz="2299" dirty="0" err="1">
                  <a:solidFill>
                    <a:srgbClr val="0064D2"/>
                  </a:solidFill>
                  <a:latin typeface="Roboto Bold"/>
                </a:rPr>
                <a:t>Ionio</a:t>
              </a:r>
              <a:endParaRPr lang="en-US" sz="2299" dirty="0">
                <a:solidFill>
                  <a:srgbClr val="0064D2"/>
                </a:solidFill>
                <a:latin typeface="Roboto Bold"/>
              </a:endParaRPr>
            </a:p>
          </p:txBody>
        </p:sp>
      </p:grpSp>
      <p:sp>
        <p:nvSpPr>
          <p:cNvPr id="13" name="TextBox 13"/>
          <p:cNvSpPr txBox="1"/>
          <p:nvPr/>
        </p:nvSpPr>
        <p:spPr>
          <a:xfrm>
            <a:off x="615768" y="2055416"/>
            <a:ext cx="7411579" cy="4183380"/>
          </a:xfrm>
          <a:prstGeom prst="rect">
            <a:avLst/>
          </a:prstGeom>
        </p:spPr>
        <p:txBody>
          <a:bodyPr lIns="0" tIns="0" rIns="0" bIns="0" rtlCol="0" anchor="t">
            <a:spAutoFit/>
          </a:bodyPr>
          <a:lstStyle/>
          <a:p>
            <a:pPr algn="just">
              <a:lnSpc>
                <a:spcPts val="3300"/>
              </a:lnSpc>
            </a:pPr>
            <a:r>
              <a:rPr lang="en-US" sz="2200" dirty="0">
                <a:solidFill>
                  <a:srgbClr val="000000"/>
                </a:solidFill>
                <a:latin typeface="Roboto"/>
              </a:rPr>
              <a:t>The Strait of Messina is the separation point between the Ionian and Tyrrhenian.</a:t>
            </a:r>
          </a:p>
          <a:p>
            <a:pPr algn="just">
              <a:lnSpc>
                <a:spcPts val="3300"/>
              </a:lnSpc>
            </a:pPr>
            <a:r>
              <a:rPr lang="en-US" sz="2200" dirty="0">
                <a:solidFill>
                  <a:srgbClr val="000000"/>
                </a:solidFill>
                <a:latin typeface="Roboto"/>
              </a:rPr>
              <a:t>When the Tyrrhenian sea has low tide at the northern border of the channel, the Ionian sea is at high tide and the opposite occurs at the next tide change.</a:t>
            </a:r>
          </a:p>
          <a:p>
            <a:pPr algn="just">
              <a:lnSpc>
                <a:spcPts val="3300"/>
              </a:lnSpc>
            </a:pPr>
            <a:r>
              <a:rPr lang="en-US" sz="2200" dirty="0">
                <a:solidFill>
                  <a:srgbClr val="000000"/>
                </a:solidFill>
                <a:latin typeface="Roboto"/>
              </a:rPr>
              <a:t>The difference in height that is created (up to 27 cm) determines that periodically the waters of one and the other basin pour into the contiguous one.</a:t>
            </a:r>
          </a:p>
          <a:p>
            <a:pPr algn="just">
              <a:lnSpc>
                <a:spcPts val="3300"/>
              </a:lnSpc>
            </a:pPr>
            <a:endParaRPr lang="en-US" sz="2200" dirty="0">
              <a:solidFill>
                <a:srgbClr val="000000"/>
              </a:solidFill>
              <a:latin typeface="Roboto"/>
            </a:endParaRPr>
          </a:p>
          <a:p>
            <a:pPr algn="just">
              <a:lnSpc>
                <a:spcPts val="3300"/>
              </a:lnSpc>
            </a:pPr>
            <a:endParaRPr lang="en-US" sz="2200" dirty="0">
              <a:solidFill>
                <a:srgbClr val="000000"/>
              </a:solidFill>
              <a:latin typeface="Roboto"/>
            </a:endParaRPr>
          </a:p>
        </p:txBody>
      </p:sp>
      <p:grpSp>
        <p:nvGrpSpPr>
          <p:cNvPr id="17" name="Gruppo 16"/>
          <p:cNvGrpSpPr/>
          <p:nvPr/>
        </p:nvGrpSpPr>
        <p:grpSpPr>
          <a:xfrm>
            <a:off x="1342728" y="5981700"/>
            <a:ext cx="13590121" cy="4206900"/>
            <a:chOff x="1342728" y="5981700"/>
            <a:chExt cx="13590121" cy="4206900"/>
          </a:xfrm>
        </p:grpSpPr>
        <p:grpSp>
          <p:nvGrpSpPr>
            <p:cNvPr id="4" name="Group 4"/>
            <p:cNvGrpSpPr/>
            <p:nvPr/>
          </p:nvGrpSpPr>
          <p:grpSpPr>
            <a:xfrm>
              <a:off x="1342728" y="5981700"/>
              <a:ext cx="4048204" cy="4048204"/>
              <a:chOff x="0" y="0"/>
              <a:chExt cx="5397606" cy="5397606"/>
            </a:xfrm>
          </p:grpSpPr>
          <p:grpSp>
            <p:nvGrpSpPr>
              <p:cNvPr id="5" name="Group 5"/>
              <p:cNvGrpSpPr/>
              <p:nvPr/>
            </p:nvGrpSpPr>
            <p:grpSpPr>
              <a:xfrm>
                <a:off x="0" y="0"/>
                <a:ext cx="5397606" cy="5397606"/>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8" name="Group 8"/>
              <p:cNvGrpSpPr>
                <a:grpSpLocks noChangeAspect="1"/>
              </p:cNvGrpSpPr>
              <p:nvPr/>
            </p:nvGrpSpPr>
            <p:grpSpPr>
              <a:xfrm>
                <a:off x="342358" y="342367"/>
                <a:ext cx="4712890" cy="4712871"/>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9999" r="-29999"/>
                  </a:stretch>
                </a:blipFill>
              </p:spPr>
            </p:sp>
          </p:grpSp>
        </p:grpSp>
        <p:sp>
          <p:nvSpPr>
            <p:cNvPr id="14" name="TextBox 14"/>
            <p:cNvSpPr txBox="1"/>
            <p:nvPr/>
          </p:nvSpPr>
          <p:spPr>
            <a:xfrm>
              <a:off x="5709155" y="7389757"/>
              <a:ext cx="9223694" cy="2798843"/>
            </a:xfrm>
            <a:prstGeom prst="rect">
              <a:avLst/>
            </a:prstGeom>
          </p:spPr>
          <p:txBody>
            <a:bodyPr lIns="0" tIns="0" rIns="0" bIns="0" rtlCol="0" anchor="t">
              <a:spAutoFit/>
            </a:bodyPr>
            <a:lstStyle/>
            <a:p>
              <a:pPr algn="just">
                <a:lnSpc>
                  <a:spcPts val="3749"/>
                </a:lnSpc>
              </a:pPr>
              <a:r>
                <a:rPr lang="en-US" sz="2200" dirty="0">
                  <a:solidFill>
                    <a:srgbClr val="000000"/>
                  </a:solidFill>
                  <a:latin typeface="Roboto"/>
                </a:rPr>
                <a:t>The meeting of the two masses gives rise to "disturbances" of the current which bring to the surface, among the fishing nets, unexpected creatures, typical of the deepest areas, called bathypelagic species.</a:t>
              </a:r>
            </a:p>
            <a:p>
              <a:pPr algn="just">
                <a:lnSpc>
                  <a:spcPts val="3749"/>
                </a:lnSpc>
              </a:pPr>
              <a:endParaRPr lang="en-US" sz="2200" dirty="0">
                <a:solidFill>
                  <a:srgbClr val="000000"/>
                </a:solidFill>
                <a:latin typeface="Roboto"/>
              </a:endParaRPr>
            </a:p>
            <a:p>
              <a:pPr algn="just">
                <a:lnSpc>
                  <a:spcPts val="3749"/>
                </a:lnSpc>
              </a:pPr>
              <a:endParaRPr lang="en-US" sz="2200" dirty="0">
                <a:solidFill>
                  <a:srgbClr val="000000"/>
                </a:solidFill>
                <a:latin typeface="Roboto"/>
              </a:endParaRPr>
            </a:p>
            <a:p>
              <a:pPr algn="just">
                <a:lnSpc>
                  <a:spcPts val="3749"/>
                </a:lnSpc>
              </a:pPr>
              <a:endParaRPr lang="en-US" sz="2200" dirty="0">
                <a:solidFill>
                  <a:srgbClr val="000000"/>
                </a:solidFill>
                <a:latin typeface="Roboto"/>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500" fill="hold"/>
                                        <p:tgtEl>
                                          <p:spTgt spid="13"/>
                                        </p:tgtEl>
                                        <p:attrNameLst>
                                          <p:attrName>ppt_w</p:attrName>
                                        </p:attrNameLst>
                                      </p:cBhvr>
                                      <p:tavLst>
                                        <p:tav tm="0">
                                          <p:val>
                                            <p:fltVal val="0"/>
                                          </p:val>
                                        </p:tav>
                                        <p:tav tm="100000">
                                          <p:val>
                                            <p:strVal val="#ppt_w"/>
                                          </p:val>
                                        </p:tav>
                                      </p:tavLst>
                                    </p:anim>
                                    <p:anim calcmode="lin" valueType="num">
                                      <p:cBhvr>
                                        <p:cTn id="15" dur="1500" fill="hold"/>
                                        <p:tgtEl>
                                          <p:spTgt spid="13"/>
                                        </p:tgtEl>
                                        <p:attrNameLst>
                                          <p:attrName>ppt_h</p:attrName>
                                        </p:attrNameLst>
                                      </p:cBhvr>
                                      <p:tavLst>
                                        <p:tav tm="0">
                                          <p:val>
                                            <p:fltVal val="0"/>
                                          </p:val>
                                        </p:tav>
                                        <p:tav tm="100000">
                                          <p:val>
                                            <p:strVal val="#ppt_h"/>
                                          </p:val>
                                        </p:tav>
                                      </p:tavLst>
                                    </p:anim>
                                    <p:animEffect transition="in" filter="fade">
                                      <p:cBhvr>
                                        <p:cTn id="16" dur="1500"/>
                                        <p:tgtEl>
                                          <p:spTgt spid="13"/>
                                        </p:tgtEl>
                                      </p:cBhvr>
                                    </p:animEffect>
                                  </p:childTnLst>
                                </p:cTn>
                              </p:par>
                            </p:childTnLst>
                          </p:cTn>
                        </p:par>
                        <p:par>
                          <p:cTn id="17" fill="hold">
                            <p:stCondLst>
                              <p:cond delay="2500"/>
                            </p:stCondLst>
                            <p:childTnLst>
                              <p:par>
                                <p:cTn id="18" presetID="14" presetClass="entr" presetSubtype="1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1000"/>
                                        <p:tgtEl>
                                          <p:spTgt spid="16"/>
                                        </p:tgtEl>
                                      </p:cBhvr>
                                    </p:animEffect>
                                  </p:childTnLst>
                                </p:cTn>
                              </p:par>
                            </p:childTnLst>
                          </p:cTn>
                        </p:par>
                        <p:par>
                          <p:cTn id="21" fill="hold">
                            <p:stCondLst>
                              <p:cond delay="3500"/>
                            </p:stCondLst>
                            <p:childTnLst>
                              <p:par>
                                <p:cTn id="22" presetID="42"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uppo 25"/>
          <p:cNvGrpSpPr/>
          <p:nvPr/>
        </p:nvGrpSpPr>
        <p:grpSpPr>
          <a:xfrm>
            <a:off x="11405341" y="1224723"/>
            <a:ext cx="6563980" cy="8593848"/>
            <a:chOff x="11042580" y="996015"/>
            <a:chExt cx="6563980" cy="8593848"/>
          </a:xfrm>
        </p:grpSpPr>
        <p:grpSp>
          <p:nvGrpSpPr>
            <p:cNvPr id="2" name="Group 2"/>
            <p:cNvGrpSpPr/>
            <p:nvPr/>
          </p:nvGrpSpPr>
          <p:grpSpPr>
            <a:xfrm>
              <a:off x="11042580" y="1181100"/>
              <a:ext cx="6534834" cy="8408763"/>
              <a:chOff x="0" y="0"/>
              <a:chExt cx="3590795" cy="4291922"/>
            </a:xfrm>
          </p:grpSpPr>
          <p:sp>
            <p:nvSpPr>
              <p:cNvPr id="3" name="Freeform 3"/>
              <p:cNvSpPr/>
              <p:nvPr/>
            </p:nvSpPr>
            <p:spPr>
              <a:xfrm>
                <a:off x="0" y="0"/>
                <a:ext cx="3590795" cy="4291922"/>
              </a:xfrm>
              <a:custGeom>
                <a:avLst/>
                <a:gdLst/>
                <a:ahLst/>
                <a:cxnLst/>
                <a:rect l="l" t="t" r="r" b="b"/>
                <a:pathLst>
                  <a:path w="3590795" h="4291922">
                    <a:moveTo>
                      <a:pt x="0" y="0"/>
                    </a:moveTo>
                    <a:lnTo>
                      <a:pt x="3590795" y="0"/>
                    </a:lnTo>
                    <a:lnTo>
                      <a:pt x="3590795" y="4291922"/>
                    </a:lnTo>
                    <a:lnTo>
                      <a:pt x="0" y="4291922"/>
                    </a:lnTo>
                    <a:close/>
                  </a:path>
                </a:pathLst>
              </a:custGeom>
              <a:solidFill>
                <a:srgbClr val="FADD02"/>
              </a:solidFill>
            </p:spPr>
          </p:sp>
        </p:grpSp>
        <p:pic>
          <p:nvPicPr>
            <p:cNvPr id="4" name="Picture 4"/>
            <p:cNvPicPr>
              <a:picLocks noChangeAspect="1"/>
            </p:cNvPicPr>
            <p:nvPr/>
          </p:nvPicPr>
          <p:blipFill>
            <a:blip r:embed="rId2"/>
            <a:srcRect l="4542" r="4542"/>
            <a:stretch>
              <a:fillRect/>
            </a:stretch>
          </p:blipFill>
          <p:spPr>
            <a:xfrm>
              <a:off x="11489086" y="996015"/>
              <a:ext cx="6117474" cy="8294801"/>
            </a:xfrm>
            <a:prstGeom prst="rect">
              <a:avLst/>
            </a:prstGeom>
          </p:spPr>
        </p:pic>
      </p:grpSp>
      <p:grpSp>
        <p:nvGrpSpPr>
          <p:cNvPr id="27" name="Gruppo 26"/>
          <p:cNvGrpSpPr/>
          <p:nvPr/>
        </p:nvGrpSpPr>
        <p:grpSpPr>
          <a:xfrm>
            <a:off x="422531" y="585309"/>
            <a:ext cx="11927407" cy="886781"/>
            <a:chOff x="422531" y="585309"/>
            <a:chExt cx="11927407" cy="886781"/>
          </a:xfrm>
        </p:grpSpPr>
        <p:grpSp>
          <p:nvGrpSpPr>
            <p:cNvPr id="6" name="Group 6"/>
            <p:cNvGrpSpPr/>
            <p:nvPr/>
          </p:nvGrpSpPr>
          <p:grpSpPr>
            <a:xfrm>
              <a:off x="9735222" y="627757"/>
              <a:ext cx="2614716" cy="770645"/>
              <a:chOff x="0" y="0"/>
              <a:chExt cx="3015265" cy="888701"/>
            </a:xfrm>
          </p:grpSpPr>
          <p:sp>
            <p:nvSpPr>
              <p:cNvPr id="7" name="Freeform 7"/>
              <p:cNvSpPr/>
              <p:nvPr/>
            </p:nvSpPr>
            <p:spPr>
              <a:xfrm>
                <a:off x="0" y="0"/>
                <a:ext cx="3015265" cy="888701"/>
              </a:xfrm>
              <a:custGeom>
                <a:avLst/>
                <a:gdLst/>
                <a:ahLst/>
                <a:cxnLst/>
                <a:rect l="l" t="t" r="r" b="b"/>
                <a:pathLst>
                  <a:path w="3015265" h="888701">
                    <a:moveTo>
                      <a:pt x="0" y="0"/>
                    </a:moveTo>
                    <a:lnTo>
                      <a:pt x="3015265" y="0"/>
                    </a:lnTo>
                    <a:lnTo>
                      <a:pt x="3015265" y="888701"/>
                    </a:lnTo>
                    <a:lnTo>
                      <a:pt x="0" y="888701"/>
                    </a:lnTo>
                    <a:close/>
                  </a:path>
                </a:pathLst>
              </a:custGeom>
              <a:solidFill>
                <a:srgbClr val="FADD02"/>
              </a:solidFill>
            </p:spPr>
          </p:sp>
        </p:grpSp>
        <p:grpSp>
          <p:nvGrpSpPr>
            <p:cNvPr id="8" name="Group 8"/>
            <p:cNvGrpSpPr/>
            <p:nvPr/>
          </p:nvGrpSpPr>
          <p:grpSpPr>
            <a:xfrm>
              <a:off x="1912458" y="642514"/>
              <a:ext cx="3087663" cy="770645"/>
              <a:chOff x="0" y="0"/>
              <a:chExt cx="3560663" cy="888701"/>
            </a:xfrm>
          </p:grpSpPr>
          <p:sp>
            <p:nvSpPr>
              <p:cNvPr id="9" name="Freeform 9"/>
              <p:cNvSpPr/>
              <p:nvPr/>
            </p:nvSpPr>
            <p:spPr>
              <a:xfrm>
                <a:off x="0" y="0"/>
                <a:ext cx="3560663" cy="888701"/>
              </a:xfrm>
              <a:custGeom>
                <a:avLst/>
                <a:gdLst/>
                <a:ahLst/>
                <a:cxnLst/>
                <a:rect l="l" t="t" r="r" b="b"/>
                <a:pathLst>
                  <a:path w="3560663" h="888701">
                    <a:moveTo>
                      <a:pt x="0" y="0"/>
                    </a:moveTo>
                    <a:lnTo>
                      <a:pt x="3560663" y="0"/>
                    </a:lnTo>
                    <a:lnTo>
                      <a:pt x="3560663" y="888701"/>
                    </a:lnTo>
                    <a:lnTo>
                      <a:pt x="0" y="888701"/>
                    </a:lnTo>
                    <a:close/>
                  </a:path>
                </a:pathLst>
              </a:custGeom>
              <a:solidFill>
                <a:srgbClr val="FADD02"/>
              </a:solidFill>
            </p:spPr>
          </p:sp>
        </p:grpSp>
        <p:sp>
          <p:nvSpPr>
            <p:cNvPr id="10" name="TextBox 10"/>
            <p:cNvSpPr txBox="1"/>
            <p:nvPr/>
          </p:nvSpPr>
          <p:spPr>
            <a:xfrm>
              <a:off x="422531" y="585309"/>
              <a:ext cx="11862366" cy="886781"/>
            </a:xfrm>
            <a:prstGeom prst="rect">
              <a:avLst/>
            </a:prstGeom>
          </p:spPr>
          <p:txBody>
            <a:bodyPr wrap="square" lIns="0" tIns="0" rIns="0" bIns="0" rtlCol="0" anchor="t">
              <a:spAutoFit/>
            </a:bodyPr>
            <a:lstStyle/>
            <a:p>
              <a:pPr>
                <a:lnSpc>
                  <a:spcPts val="7134"/>
                </a:lnSpc>
              </a:pPr>
              <a:r>
                <a:rPr lang="en-US" sz="5300" spc="81" dirty="0">
                  <a:solidFill>
                    <a:srgbClr val="000000"/>
                  </a:solidFill>
                  <a:latin typeface="Garet ExtraBold"/>
                </a:rPr>
                <a:t>THE RIVERS AND </a:t>
              </a:r>
              <a:r>
                <a:rPr lang="en-US" sz="5300" spc="81" dirty="0" smtClean="0">
                  <a:solidFill>
                    <a:srgbClr val="000000"/>
                  </a:solidFill>
                  <a:latin typeface="Garet ExtraBold"/>
                </a:rPr>
                <a:t>LAKES </a:t>
              </a:r>
              <a:r>
                <a:rPr lang="en-US" sz="5300" spc="81" dirty="0">
                  <a:solidFill>
                    <a:srgbClr val="000000"/>
                  </a:solidFill>
                  <a:latin typeface="Garet ExtraBold"/>
                </a:rPr>
                <a:t>OF ITALY  </a:t>
              </a:r>
            </a:p>
          </p:txBody>
        </p:sp>
      </p:grpSp>
      <p:grpSp>
        <p:nvGrpSpPr>
          <p:cNvPr id="11" name="Group 11"/>
          <p:cNvGrpSpPr/>
          <p:nvPr/>
        </p:nvGrpSpPr>
        <p:grpSpPr>
          <a:xfrm>
            <a:off x="-1986391" y="4735829"/>
            <a:ext cx="7801496" cy="5105964"/>
            <a:chOff x="0" y="0"/>
            <a:chExt cx="10401994" cy="6807951"/>
          </a:xfrm>
        </p:grpSpPr>
        <p:grpSp>
          <p:nvGrpSpPr>
            <p:cNvPr id="12" name="Group 12"/>
            <p:cNvGrpSpPr/>
            <p:nvPr/>
          </p:nvGrpSpPr>
          <p:grpSpPr>
            <a:xfrm>
              <a:off x="4137604" y="543561"/>
              <a:ext cx="6264390" cy="6264390"/>
              <a:chOff x="0" y="0"/>
              <a:chExt cx="812800" cy="812800"/>
            </a:xfrm>
          </p:grpSpPr>
          <p:sp>
            <p:nvSpPr>
              <p:cNvPr id="13" name="Freeform 13"/>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14" name="TextBox 14"/>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15" name="Group 15"/>
            <p:cNvGrpSpPr>
              <a:grpSpLocks noChangeAspect="1"/>
            </p:cNvGrpSpPr>
            <p:nvPr/>
          </p:nvGrpSpPr>
          <p:grpSpPr>
            <a:xfrm>
              <a:off x="4534940" y="940908"/>
              <a:ext cx="5469718" cy="5469696"/>
              <a:chOff x="0" y="0"/>
              <a:chExt cx="6350000" cy="6349975"/>
            </a:xfrm>
          </p:grpSpPr>
          <p:sp>
            <p:nvSpPr>
              <p:cNvPr id="16" name="Freeform 1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1216" r="-21216"/>
                </a:stretch>
              </a:blipFill>
            </p:spPr>
          </p:sp>
        </p:grpSp>
        <p:sp>
          <p:nvSpPr>
            <p:cNvPr id="17" name="TextBox 17"/>
            <p:cNvSpPr txBox="1"/>
            <p:nvPr/>
          </p:nvSpPr>
          <p:spPr>
            <a:xfrm>
              <a:off x="0" y="-57150"/>
              <a:ext cx="10401994" cy="600711"/>
            </a:xfrm>
            <a:prstGeom prst="rect">
              <a:avLst/>
            </a:prstGeom>
          </p:spPr>
          <p:txBody>
            <a:bodyPr lIns="0" tIns="0" rIns="0" bIns="0" rtlCol="0" anchor="t">
              <a:spAutoFit/>
            </a:bodyPr>
            <a:lstStyle/>
            <a:p>
              <a:pPr algn="ctr">
                <a:lnSpc>
                  <a:spcPts val="3779"/>
                </a:lnSpc>
              </a:pPr>
              <a:r>
                <a:rPr lang="en-US" sz="2699" dirty="0">
                  <a:solidFill>
                    <a:srgbClr val="0064D2"/>
                  </a:solidFill>
                  <a:latin typeface="Roboto"/>
                </a:rPr>
                <a:t>Trasimeno lake</a:t>
              </a:r>
            </a:p>
          </p:txBody>
        </p:sp>
      </p:grpSp>
      <p:grpSp>
        <p:nvGrpSpPr>
          <p:cNvPr id="18" name="Group 18"/>
          <p:cNvGrpSpPr/>
          <p:nvPr/>
        </p:nvGrpSpPr>
        <p:grpSpPr>
          <a:xfrm>
            <a:off x="6300174" y="5137297"/>
            <a:ext cx="7801496" cy="5105964"/>
            <a:chOff x="0" y="0"/>
            <a:chExt cx="10401994" cy="6807951"/>
          </a:xfrm>
        </p:grpSpPr>
        <p:grpSp>
          <p:nvGrpSpPr>
            <p:cNvPr id="19" name="Group 19"/>
            <p:cNvGrpSpPr/>
            <p:nvPr/>
          </p:nvGrpSpPr>
          <p:grpSpPr>
            <a:xfrm>
              <a:off x="0" y="0"/>
              <a:ext cx="6264390" cy="6264390"/>
              <a:chOff x="0" y="0"/>
              <a:chExt cx="812800" cy="812800"/>
            </a:xfrm>
          </p:grpSpPr>
          <p:sp>
            <p:nvSpPr>
              <p:cNvPr id="20" name="Freeform 2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21" name="TextBox 21"/>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22" name="Group 22"/>
            <p:cNvGrpSpPr>
              <a:grpSpLocks noChangeAspect="1"/>
            </p:cNvGrpSpPr>
            <p:nvPr/>
          </p:nvGrpSpPr>
          <p:grpSpPr>
            <a:xfrm>
              <a:off x="397336" y="397347"/>
              <a:ext cx="5469718" cy="5469696"/>
              <a:chOff x="0" y="0"/>
              <a:chExt cx="6350000" cy="6349975"/>
            </a:xfrm>
          </p:grpSpPr>
          <p:sp>
            <p:nvSpPr>
              <p:cNvPr id="23" name="Freeform 2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38888" r="-38888"/>
                </a:stretch>
              </a:blipFill>
            </p:spPr>
          </p:sp>
        </p:grpSp>
        <p:sp>
          <p:nvSpPr>
            <p:cNvPr id="24" name="TextBox 24"/>
            <p:cNvSpPr txBox="1"/>
            <p:nvPr/>
          </p:nvSpPr>
          <p:spPr>
            <a:xfrm>
              <a:off x="0" y="6207240"/>
              <a:ext cx="10401994" cy="600711"/>
            </a:xfrm>
            <a:prstGeom prst="rect">
              <a:avLst/>
            </a:prstGeom>
          </p:spPr>
          <p:txBody>
            <a:bodyPr lIns="0" tIns="0" rIns="0" bIns="0" rtlCol="0" anchor="t">
              <a:spAutoFit/>
            </a:bodyPr>
            <a:lstStyle/>
            <a:p>
              <a:pPr algn="ctr">
                <a:lnSpc>
                  <a:spcPts val="3779"/>
                </a:lnSpc>
              </a:pPr>
              <a:r>
                <a:rPr lang="en-US" sz="2699">
                  <a:solidFill>
                    <a:srgbClr val="0064D2"/>
                  </a:solidFill>
                  <a:latin typeface="Roboto"/>
                </a:rPr>
                <a:t>Aniene river</a:t>
              </a:r>
            </a:p>
          </p:txBody>
        </p:sp>
      </p:grpSp>
      <p:sp>
        <p:nvSpPr>
          <p:cNvPr id="25" name="TextBox 25"/>
          <p:cNvSpPr txBox="1"/>
          <p:nvPr/>
        </p:nvSpPr>
        <p:spPr>
          <a:xfrm>
            <a:off x="672801" y="1906178"/>
            <a:ext cx="10236986" cy="1654299"/>
          </a:xfrm>
          <a:prstGeom prst="rect">
            <a:avLst/>
          </a:prstGeom>
        </p:spPr>
        <p:txBody>
          <a:bodyPr wrap="square" lIns="0" tIns="0" rIns="0" bIns="0" rtlCol="0" anchor="t">
            <a:spAutoFit/>
          </a:bodyPr>
          <a:lstStyle/>
          <a:p>
            <a:pPr>
              <a:lnSpc>
                <a:spcPts val="4339"/>
              </a:lnSpc>
            </a:pPr>
            <a:r>
              <a:rPr lang="en-US" sz="3099" dirty="0" smtClean="0">
                <a:solidFill>
                  <a:srgbClr val="545454"/>
                </a:solidFill>
                <a:latin typeface="Roboto"/>
              </a:rPr>
              <a:t>Italy </a:t>
            </a:r>
            <a:r>
              <a:rPr lang="en-US" sz="3099" dirty="0">
                <a:solidFill>
                  <a:srgbClr val="545454"/>
                </a:solidFill>
                <a:latin typeface="Roboto"/>
              </a:rPr>
              <a:t>is composed of 1500 lakes and 1200 rivers. These data make it one of the most water-rich nations with a particularly extensive hydrographic network.</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1500" fill="hold"/>
                                        <p:tgtEl>
                                          <p:spTgt spid="25"/>
                                        </p:tgtEl>
                                        <p:attrNameLst>
                                          <p:attrName>ppt_w</p:attrName>
                                        </p:attrNameLst>
                                      </p:cBhvr>
                                      <p:tavLst>
                                        <p:tav tm="0">
                                          <p:val>
                                            <p:fltVal val="0"/>
                                          </p:val>
                                        </p:tav>
                                        <p:tav tm="100000">
                                          <p:val>
                                            <p:strVal val="#ppt_w"/>
                                          </p:val>
                                        </p:tav>
                                      </p:tavLst>
                                    </p:anim>
                                    <p:anim calcmode="lin" valueType="num">
                                      <p:cBhvr>
                                        <p:cTn id="15" dur="1500" fill="hold"/>
                                        <p:tgtEl>
                                          <p:spTgt spid="25"/>
                                        </p:tgtEl>
                                        <p:attrNameLst>
                                          <p:attrName>ppt_h</p:attrName>
                                        </p:attrNameLst>
                                      </p:cBhvr>
                                      <p:tavLst>
                                        <p:tav tm="0">
                                          <p:val>
                                            <p:fltVal val="0"/>
                                          </p:val>
                                        </p:tav>
                                        <p:tav tm="100000">
                                          <p:val>
                                            <p:strVal val="#ppt_h"/>
                                          </p:val>
                                        </p:tav>
                                      </p:tavLst>
                                    </p:anim>
                                    <p:animEffect transition="in" filter="fade">
                                      <p:cBhvr>
                                        <p:cTn id="16" dur="1500"/>
                                        <p:tgtEl>
                                          <p:spTgt spid="25"/>
                                        </p:tgtEl>
                                      </p:cBhvr>
                                    </p:animEffect>
                                  </p:childTnLst>
                                </p:cTn>
                              </p:par>
                            </p:childTnLst>
                          </p:cTn>
                        </p:par>
                        <p:par>
                          <p:cTn id="17" fill="hold">
                            <p:stCondLst>
                              <p:cond delay="2500"/>
                            </p:stCondLst>
                            <p:childTnLst>
                              <p:par>
                                <p:cTn id="18" presetID="14" presetClass="entr" presetSubtype="10"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randombar(horizontal)">
                                      <p:cBhvr>
                                        <p:cTn id="20" dur="1500"/>
                                        <p:tgtEl>
                                          <p:spTgt spid="26"/>
                                        </p:tgtEl>
                                      </p:cBhvr>
                                    </p:animEffect>
                                  </p:childTnLst>
                                </p:cTn>
                              </p:par>
                            </p:childTnLst>
                          </p:cTn>
                        </p:par>
                        <p:par>
                          <p:cTn id="21" fill="hold">
                            <p:stCondLst>
                              <p:cond delay="4000"/>
                            </p:stCondLst>
                            <p:childTnLst>
                              <p:par>
                                <p:cTn id="22" presetID="42" presetClass="entr" presetSubtype="0"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par>
                          <p:cTn id="27" fill="hold">
                            <p:stCondLst>
                              <p:cond delay="5000"/>
                            </p:stCondLst>
                            <p:childTnLst>
                              <p:par>
                                <p:cTn id="28" presetID="47" presetClass="entr" presetSubtype="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450770"/>
            <a:ext cx="18288000" cy="5836230"/>
            <a:chOff x="0" y="0"/>
            <a:chExt cx="6671512" cy="2129073"/>
          </a:xfrm>
        </p:grpSpPr>
        <p:sp>
          <p:nvSpPr>
            <p:cNvPr id="3" name="Freeform 3"/>
            <p:cNvSpPr/>
            <p:nvPr/>
          </p:nvSpPr>
          <p:spPr>
            <a:xfrm>
              <a:off x="0" y="0"/>
              <a:ext cx="6671512" cy="2129073"/>
            </a:xfrm>
            <a:custGeom>
              <a:avLst/>
              <a:gdLst/>
              <a:ahLst/>
              <a:cxnLst/>
              <a:rect l="l" t="t" r="r" b="b"/>
              <a:pathLst>
                <a:path w="6671512" h="2129073">
                  <a:moveTo>
                    <a:pt x="0" y="0"/>
                  </a:moveTo>
                  <a:lnTo>
                    <a:pt x="6671512" y="0"/>
                  </a:lnTo>
                  <a:lnTo>
                    <a:pt x="6671512" y="2129073"/>
                  </a:lnTo>
                  <a:lnTo>
                    <a:pt x="0" y="2129073"/>
                  </a:lnTo>
                  <a:close/>
                </a:path>
              </a:pathLst>
            </a:custGeom>
            <a:solidFill>
              <a:srgbClr val="0064D2"/>
            </a:solidFill>
          </p:spPr>
        </p:sp>
      </p:grpSp>
      <p:pic>
        <p:nvPicPr>
          <p:cNvPr id="4" name="Picture 4"/>
          <p:cNvPicPr>
            <a:picLocks noChangeAspect="1"/>
          </p:cNvPicPr>
          <p:nvPr/>
        </p:nvPicPr>
        <p:blipFill>
          <a:blip r:embed="rId2">
            <a:alphaModFix amt="47000"/>
          </a:blip>
          <a:srcRect t="24469" b="24469"/>
          <a:stretch>
            <a:fillRect/>
          </a:stretch>
        </p:blipFill>
        <p:spPr>
          <a:xfrm>
            <a:off x="0" y="4450770"/>
            <a:ext cx="18288000" cy="5836230"/>
          </a:xfrm>
          <a:prstGeom prst="rect">
            <a:avLst/>
          </a:prstGeom>
        </p:spPr>
      </p:pic>
      <p:pic>
        <p:nvPicPr>
          <p:cNvPr id="9" name="Picture 9"/>
          <p:cNvPicPr>
            <a:picLocks noChangeAspect="1"/>
          </p:cNvPicPr>
          <p:nvPr/>
        </p:nvPicPr>
        <p:blipFill>
          <a:blip r:embed="rId3"/>
          <a:srcRect/>
          <a:stretch>
            <a:fillRect/>
          </a:stretch>
        </p:blipFill>
        <p:spPr>
          <a:xfrm>
            <a:off x="392576" y="772119"/>
            <a:ext cx="8041903" cy="8742762"/>
          </a:xfrm>
          <a:prstGeom prst="rect">
            <a:avLst/>
          </a:prstGeom>
        </p:spPr>
      </p:pic>
      <p:grpSp>
        <p:nvGrpSpPr>
          <p:cNvPr id="12" name="Gruppo 11"/>
          <p:cNvGrpSpPr/>
          <p:nvPr/>
        </p:nvGrpSpPr>
        <p:grpSpPr>
          <a:xfrm>
            <a:off x="10420521" y="5439000"/>
            <a:ext cx="7189627" cy="3819300"/>
            <a:chOff x="10420521" y="5439000"/>
            <a:chExt cx="7189627" cy="3819300"/>
          </a:xfrm>
        </p:grpSpPr>
        <p:grpSp>
          <p:nvGrpSpPr>
            <p:cNvPr id="5" name="Group 5"/>
            <p:cNvGrpSpPr/>
            <p:nvPr/>
          </p:nvGrpSpPr>
          <p:grpSpPr>
            <a:xfrm>
              <a:off x="10420521" y="5439000"/>
              <a:ext cx="7189627" cy="3819300"/>
              <a:chOff x="0" y="0"/>
              <a:chExt cx="8702042" cy="4622730"/>
            </a:xfrm>
          </p:grpSpPr>
          <p:sp>
            <p:nvSpPr>
              <p:cNvPr id="6" name="Freeform 6"/>
              <p:cNvSpPr/>
              <p:nvPr/>
            </p:nvSpPr>
            <p:spPr>
              <a:xfrm>
                <a:off x="0" y="0"/>
                <a:ext cx="8702042" cy="4622730"/>
              </a:xfrm>
              <a:custGeom>
                <a:avLst/>
                <a:gdLst/>
                <a:ahLst/>
                <a:cxnLst/>
                <a:rect l="l" t="t" r="r" b="b"/>
                <a:pathLst>
                  <a:path w="8702042" h="4622730">
                    <a:moveTo>
                      <a:pt x="8702042" y="279400"/>
                    </a:moveTo>
                    <a:lnTo>
                      <a:pt x="8702042" y="0"/>
                    </a:lnTo>
                    <a:lnTo>
                      <a:pt x="0" y="0"/>
                    </a:lnTo>
                    <a:lnTo>
                      <a:pt x="0" y="4622730"/>
                    </a:lnTo>
                    <a:lnTo>
                      <a:pt x="8702042" y="4622730"/>
                    </a:lnTo>
                    <a:lnTo>
                      <a:pt x="8702042" y="279400"/>
                    </a:lnTo>
                    <a:close/>
                    <a:moveTo>
                      <a:pt x="8623302" y="279400"/>
                    </a:moveTo>
                    <a:lnTo>
                      <a:pt x="8623302" y="4543990"/>
                    </a:lnTo>
                    <a:lnTo>
                      <a:pt x="78740" y="4543990"/>
                    </a:lnTo>
                    <a:lnTo>
                      <a:pt x="78740" y="78740"/>
                    </a:lnTo>
                    <a:lnTo>
                      <a:pt x="8623302" y="78740"/>
                    </a:lnTo>
                    <a:lnTo>
                      <a:pt x="8623302" y="279400"/>
                    </a:lnTo>
                    <a:close/>
                  </a:path>
                </a:pathLst>
              </a:custGeom>
              <a:solidFill>
                <a:srgbClr val="FADD02"/>
              </a:solidFill>
            </p:spPr>
          </p:sp>
        </p:grpSp>
        <p:sp>
          <p:nvSpPr>
            <p:cNvPr id="10" name="TextBox 10"/>
            <p:cNvSpPr txBox="1"/>
            <p:nvPr/>
          </p:nvSpPr>
          <p:spPr>
            <a:xfrm>
              <a:off x="10420521" y="5672466"/>
              <a:ext cx="6809918" cy="3373788"/>
            </a:xfrm>
            <a:prstGeom prst="rect">
              <a:avLst/>
            </a:prstGeom>
          </p:spPr>
          <p:txBody>
            <a:bodyPr lIns="0" tIns="0" rIns="0" bIns="0" rtlCol="0" anchor="t">
              <a:spAutoFit/>
            </a:bodyPr>
            <a:lstStyle/>
            <a:p>
              <a:pPr algn="ctr">
                <a:lnSpc>
                  <a:spcPts val="6706"/>
                </a:lnSpc>
              </a:pPr>
              <a:r>
                <a:rPr lang="en-US" sz="5452" spc="76" dirty="0">
                  <a:solidFill>
                    <a:srgbClr val="FFFFFF"/>
                  </a:solidFill>
                  <a:latin typeface="Garet ExtraBold"/>
                </a:rPr>
                <a:t>RIVERS AND LAKES IN ITALY: </a:t>
              </a:r>
            </a:p>
            <a:p>
              <a:pPr algn="ctr">
                <a:lnSpc>
                  <a:spcPts val="6706"/>
                </a:lnSpc>
              </a:pPr>
              <a:r>
                <a:rPr lang="en-US" sz="5452" spc="76" dirty="0">
                  <a:solidFill>
                    <a:srgbClr val="FFFFFF"/>
                  </a:solidFill>
                  <a:latin typeface="Garet ExtraBold"/>
                </a:rPr>
                <a:t> WHAT IS THEIR IMPORTANCE?</a:t>
              </a:r>
            </a:p>
          </p:txBody>
        </p:sp>
      </p:grpSp>
      <p:grpSp>
        <p:nvGrpSpPr>
          <p:cNvPr id="13" name="Gruppo 12"/>
          <p:cNvGrpSpPr/>
          <p:nvPr/>
        </p:nvGrpSpPr>
        <p:grpSpPr>
          <a:xfrm>
            <a:off x="9018482" y="730284"/>
            <a:ext cx="8993503" cy="3431768"/>
            <a:chOff x="9018482" y="730284"/>
            <a:chExt cx="8993503" cy="3431768"/>
          </a:xfrm>
        </p:grpSpPr>
        <p:grpSp>
          <p:nvGrpSpPr>
            <p:cNvPr id="7" name="Group 7"/>
            <p:cNvGrpSpPr/>
            <p:nvPr/>
          </p:nvGrpSpPr>
          <p:grpSpPr>
            <a:xfrm>
              <a:off x="9018482" y="730284"/>
              <a:ext cx="273266" cy="3431768"/>
              <a:chOff x="0" y="0"/>
              <a:chExt cx="152400" cy="1913890"/>
            </a:xfrm>
          </p:grpSpPr>
          <p:sp>
            <p:nvSpPr>
              <p:cNvPr id="8" name="Freeform 8"/>
              <p:cNvSpPr/>
              <p:nvPr/>
            </p:nvSpPr>
            <p:spPr>
              <a:xfrm>
                <a:off x="0" y="0"/>
                <a:ext cx="152400" cy="1913890"/>
              </a:xfrm>
              <a:custGeom>
                <a:avLst/>
                <a:gdLst/>
                <a:ahLst/>
                <a:cxnLst/>
                <a:rect l="l" t="t" r="r" b="b"/>
                <a:pathLst>
                  <a:path w="152400" h="1913890">
                    <a:moveTo>
                      <a:pt x="0" y="0"/>
                    </a:moveTo>
                    <a:lnTo>
                      <a:pt x="152400" y="0"/>
                    </a:lnTo>
                    <a:lnTo>
                      <a:pt x="152400" y="1913890"/>
                    </a:lnTo>
                    <a:lnTo>
                      <a:pt x="0" y="1913890"/>
                    </a:lnTo>
                    <a:close/>
                  </a:path>
                </a:pathLst>
              </a:custGeom>
              <a:solidFill>
                <a:srgbClr val="FADD02"/>
              </a:solidFill>
            </p:spPr>
          </p:sp>
        </p:grpSp>
        <p:sp>
          <p:nvSpPr>
            <p:cNvPr id="11" name="TextBox 11"/>
            <p:cNvSpPr txBox="1"/>
            <p:nvPr/>
          </p:nvSpPr>
          <p:spPr>
            <a:xfrm>
              <a:off x="9638973" y="906826"/>
              <a:ext cx="8373012" cy="3031060"/>
            </a:xfrm>
            <a:prstGeom prst="rect">
              <a:avLst/>
            </a:prstGeom>
          </p:spPr>
          <p:txBody>
            <a:bodyPr lIns="0" tIns="0" rIns="0" bIns="0" rtlCol="0" anchor="t">
              <a:spAutoFit/>
            </a:bodyPr>
            <a:lstStyle/>
            <a:p>
              <a:pPr algn="just">
                <a:lnSpc>
                  <a:spcPts val="3489"/>
                </a:lnSpc>
              </a:pPr>
              <a:r>
                <a:rPr lang="en-US" sz="2492" dirty="0">
                  <a:solidFill>
                    <a:srgbClr val="545454"/>
                  </a:solidFill>
                  <a:latin typeface="Roboto"/>
                </a:rPr>
                <a:t>Rivers and lakes have a great importance for the territories that cross and determine the climate and nature as well as the morphology and life of its inhabitants.</a:t>
              </a:r>
            </a:p>
            <a:p>
              <a:pPr algn="just">
                <a:lnSpc>
                  <a:spcPts val="3489"/>
                </a:lnSpc>
              </a:pPr>
              <a:endParaRPr lang="en-US" sz="2492" dirty="0">
                <a:solidFill>
                  <a:srgbClr val="545454"/>
                </a:solidFill>
                <a:latin typeface="Roboto"/>
              </a:endParaRPr>
            </a:p>
            <a:p>
              <a:pPr algn="just">
                <a:lnSpc>
                  <a:spcPts val="3489"/>
                </a:lnSpc>
              </a:pPr>
              <a:r>
                <a:rPr lang="en-US" sz="2492" dirty="0">
                  <a:solidFill>
                    <a:srgbClr val="545454"/>
                  </a:solidFill>
                  <a:latin typeface="Roboto"/>
                </a:rPr>
                <a:t>Today they are fundamental for the production of electricity and also for the irrigation of the fields. Finally, the lakes and rivers of Italy are increasingly important for tourism.</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1500"/>
                                        <p:tgtEl>
                                          <p:spTgt spid="9"/>
                                        </p:tgtEl>
                                      </p:cBhvr>
                                    </p:animEffect>
                                  </p:childTnLst>
                                </p:cTn>
                              </p:par>
                            </p:childTnLst>
                          </p:cTn>
                        </p:par>
                        <p:par>
                          <p:cTn id="15" fill="hold">
                            <p:stCondLst>
                              <p:cond delay="2500"/>
                            </p:stCondLst>
                            <p:childTnLst>
                              <p:par>
                                <p:cTn id="16" presetID="53" presetClass="entr" presetSubtype="16"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500" fill="hold"/>
                                        <p:tgtEl>
                                          <p:spTgt spid="13"/>
                                        </p:tgtEl>
                                        <p:attrNameLst>
                                          <p:attrName>ppt_w</p:attrName>
                                        </p:attrNameLst>
                                      </p:cBhvr>
                                      <p:tavLst>
                                        <p:tav tm="0">
                                          <p:val>
                                            <p:fltVal val="0"/>
                                          </p:val>
                                        </p:tav>
                                        <p:tav tm="100000">
                                          <p:val>
                                            <p:strVal val="#ppt_w"/>
                                          </p:val>
                                        </p:tav>
                                      </p:tavLst>
                                    </p:anim>
                                    <p:anim calcmode="lin" valueType="num">
                                      <p:cBhvr>
                                        <p:cTn id="19" dur="1500" fill="hold"/>
                                        <p:tgtEl>
                                          <p:spTgt spid="13"/>
                                        </p:tgtEl>
                                        <p:attrNameLst>
                                          <p:attrName>ppt_h</p:attrName>
                                        </p:attrNameLst>
                                      </p:cBhvr>
                                      <p:tavLst>
                                        <p:tav tm="0">
                                          <p:val>
                                            <p:fltVal val="0"/>
                                          </p:val>
                                        </p:tav>
                                        <p:tav tm="100000">
                                          <p:val>
                                            <p:strVal val="#ppt_h"/>
                                          </p:val>
                                        </p:tav>
                                      </p:tavLst>
                                    </p:anim>
                                    <p:animEffect transition="in" filter="fade">
                                      <p:cBhvr>
                                        <p:cTn id="20"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9174439" y="1067354"/>
            <a:ext cx="7347966" cy="818007"/>
          </a:xfrm>
          <a:prstGeom prst="rect">
            <a:avLst/>
          </a:prstGeom>
        </p:spPr>
        <p:txBody>
          <a:bodyPr lIns="0" tIns="0" rIns="0" bIns="0" rtlCol="0" anchor="t">
            <a:spAutoFit/>
          </a:bodyPr>
          <a:lstStyle/>
          <a:p>
            <a:pPr>
              <a:lnSpc>
                <a:spcPts val="6519"/>
              </a:lnSpc>
            </a:pPr>
            <a:r>
              <a:rPr lang="en-US" sz="5300" spc="74" dirty="0">
                <a:solidFill>
                  <a:srgbClr val="000000"/>
                </a:solidFill>
                <a:latin typeface="Garet ExtraBold"/>
              </a:rPr>
              <a:t>ITALIAN LAKES</a:t>
            </a:r>
          </a:p>
        </p:txBody>
      </p:sp>
      <p:sp>
        <p:nvSpPr>
          <p:cNvPr id="6" name="TextBox 6"/>
          <p:cNvSpPr txBox="1"/>
          <p:nvPr/>
        </p:nvSpPr>
        <p:spPr>
          <a:xfrm>
            <a:off x="9174439" y="5069204"/>
            <a:ext cx="8511998" cy="3924151"/>
          </a:xfrm>
          <a:prstGeom prst="rect">
            <a:avLst/>
          </a:prstGeom>
        </p:spPr>
        <p:txBody>
          <a:bodyPr lIns="0" tIns="0" rIns="0" bIns="0" rtlCol="0" anchor="t">
            <a:spAutoFit/>
          </a:bodyPr>
          <a:lstStyle/>
          <a:p>
            <a:pPr algn="just">
              <a:lnSpc>
                <a:spcPts val="3359"/>
              </a:lnSpc>
            </a:pPr>
            <a:r>
              <a:rPr lang="en-US" sz="2399" spc="95" dirty="0">
                <a:solidFill>
                  <a:srgbClr val="545454"/>
                </a:solidFill>
                <a:latin typeface="Roboto"/>
              </a:rPr>
              <a:t>T</a:t>
            </a:r>
            <a:r>
              <a:rPr lang="en-US" sz="2399" spc="95" dirty="0" smtClean="0">
                <a:solidFill>
                  <a:srgbClr val="545454"/>
                </a:solidFill>
                <a:latin typeface="Roboto"/>
              </a:rPr>
              <a:t>he </a:t>
            </a:r>
            <a:r>
              <a:rPr lang="en-US" sz="2399" spc="95" dirty="0">
                <a:solidFill>
                  <a:srgbClr val="545454"/>
                </a:solidFill>
                <a:latin typeface="Roboto"/>
              </a:rPr>
              <a:t>third by extension of the peninsula, is Lake Como. Its magnificent landscape is characterized by the fusion of Mediterranean nature and a </a:t>
            </a:r>
            <a:r>
              <a:rPr lang="en-US" sz="2399" spc="95" dirty="0" err="1">
                <a:solidFill>
                  <a:srgbClr val="545454"/>
                </a:solidFill>
                <a:latin typeface="Roboto"/>
              </a:rPr>
              <a:t>prealpine</a:t>
            </a:r>
            <a:r>
              <a:rPr lang="en-US" sz="2399" spc="95" dirty="0">
                <a:solidFill>
                  <a:srgbClr val="545454"/>
                </a:solidFill>
                <a:latin typeface="Roboto"/>
              </a:rPr>
              <a:t> environment.</a:t>
            </a:r>
          </a:p>
          <a:p>
            <a:pPr algn="just">
              <a:lnSpc>
                <a:spcPts val="3359"/>
              </a:lnSpc>
            </a:pPr>
            <a:r>
              <a:rPr lang="en-US" sz="2399" spc="95" dirty="0">
                <a:solidFill>
                  <a:srgbClr val="545454"/>
                </a:solidFill>
                <a:latin typeface="Roboto"/>
              </a:rPr>
              <a:t>Another particularly suggestive lake is Lake Maggiore, the second in Italy by extension. </a:t>
            </a:r>
          </a:p>
          <a:p>
            <a:pPr algn="just">
              <a:lnSpc>
                <a:spcPts val="3359"/>
              </a:lnSpc>
            </a:pPr>
            <a:r>
              <a:rPr lang="en-US" sz="2399" spc="95" dirty="0">
                <a:solidFill>
                  <a:srgbClr val="545454"/>
                </a:solidFill>
                <a:latin typeface="Roboto"/>
              </a:rPr>
              <a:t>in central Italy there is a lake among the most important in Italy. It is the Lake Trasimeno that is located in Umbria. Inside there is the main island that is inhabited. </a:t>
            </a:r>
          </a:p>
          <a:p>
            <a:pPr algn="just">
              <a:lnSpc>
                <a:spcPts val="3359"/>
              </a:lnSpc>
            </a:pPr>
            <a:endParaRPr lang="en-US" sz="2399" spc="95" dirty="0">
              <a:solidFill>
                <a:srgbClr val="545454"/>
              </a:solidFill>
              <a:latin typeface="Roboto"/>
            </a:endParaRPr>
          </a:p>
        </p:txBody>
      </p:sp>
      <p:grpSp>
        <p:nvGrpSpPr>
          <p:cNvPr id="10" name="Gruppo 9"/>
          <p:cNvGrpSpPr/>
          <p:nvPr/>
        </p:nvGrpSpPr>
        <p:grpSpPr>
          <a:xfrm>
            <a:off x="8839200" y="2593292"/>
            <a:ext cx="8847237" cy="1744067"/>
            <a:chOff x="8839200" y="2593292"/>
            <a:chExt cx="8847237" cy="1744067"/>
          </a:xfrm>
        </p:grpSpPr>
        <p:grpSp>
          <p:nvGrpSpPr>
            <p:cNvPr id="2" name="Group 2"/>
            <p:cNvGrpSpPr/>
            <p:nvPr/>
          </p:nvGrpSpPr>
          <p:grpSpPr>
            <a:xfrm>
              <a:off x="8839200" y="2593293"/>
              <a:ext cx="176024" cy="1712007"/>
              <a:chOff x="0" y="0"/>
              <a:chExt cx="152400" cy="1913890"/>
            </a:xfrm>
          </p:grpSpPr>
          <p:sp>
            <p:nvSpPr>
              <p:cNvPr id="3" name="Freeform 3"/>
              <p:cNvSpPr/>
              <p:nvPr/>
            </p:nvSpPr>
            <p:spPr>
              <a:xfrm>
                <a:off x="0" y="0"/>
                <a:ext cx="152400" cy="1913890"/>
              </a:xfrm>
              <a:custGeom>
                <a:avLst/>
                <a:gdLst/>
                <a:ahLst/>
                <a:cxnLst/>
                <a:rect l="l" t="t" r="r" b="b"/>
                <a:pathLst>
                  <a:path w="152400" h="1913890">
                    <a:moveTo>
                      <a:pt x="0" y="0"/>
                    </a:moveTo>
                    <a:lnTo>
                      <a:pt x="152400" y="0"/>
                    </a:lnTo>
                    <a:lnTo>
                      <a:pt x="152400" y="1913890"/>
                    </a:lnTo>
                    <a:lnTo>
                      <a:pt x="0" y="1913890"/>
                    </a:lnTo>
                    <a:close/>
                  </a:path>
                </a:pathLst>
              </a:custGeom>
              <a:solidFill>
                <a:srgbClr val="FADD02"/>
              </a:solidFill>
            </p:spPr>
          </p:sp>
        </p:grpSp>
        <p:sp>
          <p:nvSpPr>
            <p:cNvPr id="7" name="TextBox 7"/>
            <p:cNvSpPr txBox="1"/>
            <p:nvPr/>
          </p:nvSpPr>
          <p:spPr>
            <a:xfrm>
              <a:off x="9174439" y="2593292"/>
              <a:ext cx="8511998" cy="1744067"/>
            </a:xfrm>
            <a:prstGeom prst="rect">
              <a:avLst/>
            </a:prstGeom>
          </p:spPr>
          <p:txBody>
            <a:bodyPr wrap="square" lIns="0" tIns="0" rIns="0" bIns="0" rtlCol="0" anchor="t">
              <a:spAutoFit/>
            </a:bodyPr>
            <a:lstStyle/>
            <a:p>
              <a:pPr algn="just">
                <a:lnSpc>
                  <a:spcPts val="3359"/>
                </a:lnSpc>
              </a:pPr>
              <a:r>
                <a:rPr lang="en-US" sz="2399" dirty="0">
                  <a:solidFill>
                    <a:srgbClr val="000000"/>
                  </a:solidFill>
                  <a:latin typeface="Roboto Bold"/>
                </a:rPr>
                <a:t>M</a:t>
              </a:r>
              <a:r>
                <a:rPr lang="en-US" sz="2399" dirty="0" smtClean="0">
                  <a:solidFill>
                    <a:srgbClr val="000000"/>
                  </a:solidFill>
                  <a:latin typeface="Roboto Bold"/>
                </a:rPr>
                <a:t>ost of the Italian lakes are located in the pre-alps area but also in central and southern Italy. </a:t>
              </a:r>
            </a:p>
            <a:p>
              <a:pPr algn="just">
                <a:lnSpc>
                  <a:spcPts val="3359"/>
                </a:lnSpc>
              </a:pPr>
              <a:r>
                <a:rPr lang="en-US" sz="2399" dirty="0" smtClean="0">
                  <a:solidFill>
                    <a:srgbClr val="000000"/>
                  </a:solidFill>
                  <a:latin typeface="Roboto Bold"/>
                </a:rPr>
                <a:t>the region where there are most lakes in Italy is Lombardy . there is the lake Garda which is also the largest in Italy.</a:t>
              </a:r>
              <a:endParaRPr lang="en-US" sz="2399" dirty="0">
                <a:solidFill>
                  <a:srgbClr val="000000"/>
                </a:solidFill>
                <a:latin typeface="Roboto Bold"/>
              </a:endParaRPr>
            </a:p>
          </p:txBody>
        </p:sp>
      </p:grpSp>
      <p:grpSp>
        <p:nvGrpSpPr>
          <p:cNvPr id="9" name="Gruppo 8"/>
          <p:cNvGrpSpPr/>
          <p:nvPr/>
        </p:nvGrpSpPr>
        <p:grpSpPr>
          <a:xfrm>
            <a:off x="0" y="0"/>
            <a:ext cx="14072749" cy="10113417"/>
            <a:chOff x="0" y="0"/>
            <a:chExt cx="14072749" cy="10113417"/>
          </a:xfrm>
        </p:grpSpPr>
        <p:pic>
          <p:nvPicPr>
            <p:cNvPr id="4" name="Picture 4"/>
            <p:cNvPicPr>
              <a:picLocks noChangeAspect="1"/>
            </p:cNvPicPr>
            <p:nvPr/>
          </p:nvPicPr>
          <p:blipFill>
            <a:blip r:embed="rId2"/>
            <a:srcRect l="5261" r="5261"/>
            <a:stretch>
              <a:fillRect/>
            </a:stretch>
          </p:blipFill>
          <p:spPr>
            <a:xfrm>
              <a:off x="0" y="0"/>
              <a:ext cx="8404645" cy="9523509"/>
            </a:xfrm>
            <a:prstGeom prst="rect">
              <a:avLst/>
            </a:prstGeom>
          </p:spPr>
        </p:pic>
        <p:sp>
          <p:nvSpPr>
            <p:cNvPr id="8" name="TextBox 8"/>
            <p:cNvSpPr txBox="1"/>
            <p:nvPr/>
          </p:nvSpPr>
          <p:spPr>
            <a:xfrm>
              <a:off x="5279465" y="9677400"/>
              <a:ext cx="8793284" cy="436017"/>
            </a:xfrm>
            <a:prstGeom prst="rect">
              <a:avLst/>
            </a:prstGeom>
          </p:spPr>
          <p:txBody>
            <a:bodyPr lIns="0" tIns="0" rIns="0" bIns="0" rtlCol="0" anchor="t">
              <a:spAutoFit/>
            </a:bodyPr>
            <a:lstStyle/>
            <a:p>
              <a:pPr algn="just">
                <a:lnSpc>
                  <a:spcPts val="3359"/>
                </a:lnSpc>
              </a:pPr>
              <a:r>
                <a:rPr lang="en-US" sz="2399" dirty="0" smtClean="0">
                  <a:solidFill>
                    <a:srgbClr val="0064D2"/>
                  </a:solidFill>
                  <a:latin typeface="Roboto Bold"/>
                </a:rPr>
                <a:t>PESCHIERA </a:t>
              </a:r>
              <a:r>
                <a:rPr lang="en-US" sz="2399" dirty="0">
                  <a:solidFill>
                    <a:srgbClr val="0064D2"/>
                  </a:solidFill>
                  <a:latin typeface="Roboto Bold"/>
                </a:rPr>
                <a:t>DEL GARDA</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1500"/>
                                        <p:tgtEl>
                                          <p:spTgt spid="9"/>
                                        </p:tgtEl>
                                      </p:cBhvr>
                                    </p:animEffect>
                                  </p:childTnLst>
                                </p:cTn>
                              </p:par>
                            </p:childTnLst>
                          </p:cTn>
                        </p:par>
                        <p:par>
                          <p:cTn id="15" fill="hold">
                            <p:stCondLst>
                              <p:cond delay="250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500" fill="hold"/>
                                        <p:tgtEl>
                                          <p:spTgt spid="10"/>
                                        </p:tgtEl>
                                        <p:attrNameLst>
                                          <p:attrName>ppt_w</p:attrName>
                                        </p:attrNameLst>
                                      </p:cBhvr>
                                      <p:tavLst>
                                        <p:tav tm="0">
                                          <p:val>
                                            <p:fltVal val="0"/>
                                          </p:val>
                                        </p:tav>
                                        <p:tav tm="100000">
                                          <p:val>
                                            <p:strVal val="#ppt_w"/>
                                          </p:val>
                                        </p:tav>
                                      </p:tavLst>
                                    </p:anim>
                                    <p:anim calcmode="lin" valueType="num">
                                      <p:cBhvr>
                                        <p:cTn id="19" dur="1500" fill="hold"/>
                                        <p:tgtEl>
                                          <p:spTgt spid="10"/>
                                        </p:tgtEl>
                                        <p:attrNameLst>
                                          <p:attrName>ppt_h</p:attrName>
                                        </p:attrNameLst>
                                      </p:cBhvr>
                                      <p:tavLst>
                                        <p:tav tm="0">
                                          <p:val>
                                            <p:fltVal val="0"/>
                                          </p:val>
                                        </p:tav>
                                        <p:tav tm="100000">
                                          <p:val>
                                            <p:strVal val="#ppt_h"/>
                                          </p:val>
                                        </p:tav>
                                      </p:tavLst>
                                    </p:anim>
                                    <p:animEffect transition="in" filter="fade">
                                      <p:cBhvr>
                                        <p:cTn id="20" dur="1500"/>
                                        <p:tgtEl>
                                          <p:spTgt spid="10"/>
                                        </p:tgtEl>
                                      </p:cBhvr>
                                    </p:animEffect>
                                  </p:childTnLst>
                                </p:cTn>
                              </p:par>
                            </p:childTnLst>
                          </p:cTn>
                        </p:par>
                        <p:par>
                          <p:cTn id="21" fill="hold">
                            <p:stCondLst>
                              <p:cond delay="4000"/>
                            </p:stCondLst>
                            <p:childTnLst>
                              <p:par>
                                <p:cTn id="22" presetID="53" presetClass="entr" presetSubtype="16"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po 9"/>
          <p:cNvGrpSpPr/>
          <p:nvPr/>
        </p:nvGrpSpPr>
        <p:grpSpPr>
          <a:xfrm>
            <a:off x="9881391" y="0"/>
            <a:ext cx="8406609" cy="1428179"/>
            <a:chOff x="9881391" y="0"/>
            <a:chExt cx="8406609" cy="1428179"/>
          </a:xfrm>
        </p:grpSpPr>
        <p:grpSp>
          <p:nvGrpSpPr>
            <p:cNvPr id="5" name="Group 5"/>
            <p:cNvGrpSpPr/>
            <p:nvPr/>
          </p:nvGrpSpPr>
          <p:grpSpPr>
            <a:xfrm>
              <a:off x="17259300" y="0"/>
              <a:ext cx="1028700" cy="1028700"/>
              <a:chOff x="0" y="0"/>
              <a:chExt cx="631248" cy="631248"/>
            </a:xfrm>
          </p:grpSpPr>
          <p:sp>
            <p:nvSpPr>
              <p:cNvPr id="6" name="Freeform 6"/>
              <p:cNvSpPr/>
              <p:nvPr/>
            </p:nvSpPr>
            <p:spPr>
              <a:xfrm>
                <a:off x="0" y="0"/>
                <a:ext cx="631248" cy="631248"/>
              </a:xfrm>
              <a:custGeom>
                <a:avLst/>
                <a:gdLst/>
                <a:ahLst/>
                <a:cxnLst/>
                <a:rect l="l" t="t" r="r" b="b"/>
                <a:pathLst>
                  <a:path w="631248" h="631248">
                    <a:moveTo>
                      <a:pt x="0" y="0"/>
                    </a:moveTo>
                    <a:lnTo>
                      <a:pt x="631248" y="0"/>
                    </a:lnTo>
                    <a:lnTo>
                      <a:pt x="631248" y="631248"/>
                    </a:lnTo>
                    <a:lnTo>
                      <a:pt x="0" y="631248"/>
                    </a:lnTo>
                    <a:close/>
                  </a:path>
                </a:pathLst>
              </a:custGeom>
              <a:solidFill>
                <a:srgbClr val="FADD02"/>
              </a:solidFill>
            </p:spPr>
          </p:sp>
        </p:grpSp>
        <p:sp>
          <p:nvSpPr>
            <p:cNvPr id="7" name="TextBox 7"/>
            <p:cNvSpPr txBox="1"/>
            <p:nvPr/>
          </p:nvSpPr>
          <p:spPr>
            <a:xfrm>
              <a:off x="9881391" y="610172"/>
              <a:ext cx="7892259" cy="818007"/>
            </a:xfrm>
            <a:prstGeom prst="rect">
              <a:avLst/>
            </a:prstGeom>
          </p:spPr>
          <p:txBody>
            <a:bodyPr lIns="0" tIns="0" rIns="0" bIns="0" rtlCol="0" anchor="t">
              <a:spAutoFit/>
            </a:bodyPr>
            <a:lstStyle/>
            <a:p>
              <a:pPr>
                <a:lnSpc>
                  <a:spcPts val="6519"/>
                </a:lnSpc>
              </a:pPr>
              <a:r>
                <a:rPr lang="en-US" sz="5300" spc="74" dirty="0">
                  <a:solidFill>
                    <a:srgbClr val="000000"/>
                  </a:solidFill>
                  <a:latin typeface="Garet ExtraBold"/>
                </a:rPr>
                <a:t>ITALIAN RIVERS</a:t>
              </a:r>
            </a:p>
          </p:txBody>
        </p:sp>
      </p:grpSp>
      <p:grpSp>
        <p:nvGrpSpPr>
          <p:cNvPr id="12" name="Gruppo 11"/>
          <p:cNvGrpSpPr/>
          <p:nvPr/>
        </p:nvGrpSpPr>
        <p:grpSpPr>
          <a:xfrm>
            <a:off x="8419063" y="2155582"/>
            <a:ext cx="9868937" cy="7708383"/>
            <a:chOff x="8419063" y="2155582"/>
            <a:chExt cx="9868937" cy="7708383"/>
          </a:xfrm>
        </p:grpSpPr>
        <p:grpSp>
          <p:nvGrpSpPr>
            <p:cNvPr id="3" name="Group 3"/>
            <p:cNvGrpSpPr/>
            <p:nvPr/>
          </p:nvGrpSpPr>
          <p:grpSpPr>
            <a:xfrm>
              <a:off x="8419063" y="2155582"/>
              <a:ext cx="9868937" cy="7708383"/>
              <a:chOff x="0" y="0"/>
              <a:chExt cx="3591034" cy="2804868"/>
            </a:xfrm>
          </p:grpSpPr>
          <p:sp>
            <p:nvSpPr>
              <p:cNvPr id="4" name="Freeform 4"/>
              <p:cNvSpPr/>
              <p:nvPr/>
            </p:nvSpPr>
            <p:spPr>
              <a:xfrm>
                <a:off x="0" y="0"/>
                <a:ext cx="3591034" cy="2804868"/>
              </a:xfrm>
              <a:custGeom>
                <a:avLst/>
                <a:gdLst/>
                <a:ahLst/>
                <a:cxnLst/>
                <a:rect l="l" t="t" r="r" b="b"/>
                <a:pathLst>
                  <a:path w="3591034" h="2804868">
                    <a:moveTo>
                      <a:pt x="0" y="0"/>
                    </a:moveTo>
                    <a:lnTo>
                      <a:pt x="3591034" y="0"/>
                    </a:lnTo>
                    <a:lnTo>
                      <a:pt x="3591034" y="2804868"/>
                    </a:lnTo>
                    <a:lnTo>
                      <a:pt x="0" y="2804868"/>
                    </a:lnTo>
                    <a:close/>
                  </a:path>
                </a:pathLst>
              </a:custGeom>
              <a:solidFill>
                <a:srgbClr val="0064D2"/>
              </a:solidFill>
            </p:spPr>
          </p:sp>
        </p:grpSp>
        <p:sp>
          <p:nvSpPr>
            <p:cNvPr id="8" name="TextBox 8"/>
            <p:cNvSpPr txBox="1"/>
            <p:nvPr/>
          </p:nvSpPr>
          <p:spPr>
            <a:xfrm>
              <a:off x="8933413" y="2632585"/>
              <a:ext cx="8840237" cy="7052310"/>
            </a:xfrm>
            <a:prstGeom prst="rect">
              <a:avLst/>
            </a:prstGeom>
          </p:spPr>
          <p:txBody>
            <a:bodyPr lIns="0" tIns="0" rIns="0" bIns="0" rtlCol="0" anchor="t">
              <a:spAutoFit/>
            </a:bodyPr>
            <a:lstStyle/>
            <a:p>
              <a:pPr algn="just">
                <a:lnSpc>
                  <a:spcPts val="2940"/>
                </a:lnSpc>
              </a:pPr>
              <a:r>
                <a:rPr lang="en-US" sz="2100" spc="441" dirty="0">
                  <a:solidFill>
                    <a:srgbClr val="FFFFFF"/>
                  </a:solidFill>
                  <a:latin typeface="Roboto"/>
                </a:rPr>
                <a:t>Italy is crossed by many rivers the longest of which is the Po that with its 652km is among the longest in Europe. </a:t>
              </a:r>
            </a:p>
            <a:p>
              <a:pPr algn="just">
                <a:lnSpc>
                  <a:spcPts val="2940"/>
                </a:lnSpc>
              </a:pPr>
              <a:r>
                <a:rPr lang="en-US" sz="2100" spc="441" dirty="0">
                  <a:solidFill>
                    <a:srgbClr val="FFFFFF"/>
                  </a:solidFill>
                  <a:latin typeface="Roboto"/>
                </a:rPr>
                <a:t>It springs in the </a:t>
              </a:r>
              <a:r>
                <a:rPr lang="en-US" sz="2100" spc="441" dirty="0" err="1">
                  <a:solidFill>
                    <a:srgbClr val="FFFFFF"/>
                  </a:solidFill>
                  <a:latin typeface="Roboto"/>
                </a:rPr>
                <a:t>Monviso</a:t>
              </a:r>
              <a:r>
                <a:rPr lang="en-US" sz="2100" spc="441" dirty="0">
                  <a:solidFill>
                    <a:srgbClr val="FFFFFF"/>
                  </a:solidFill>
                  <a:latin typeface="Roboto"/>
                </a:rPr>
                <a:t> Mountains and ends with a large  delta in the Adriatic Sea.</a:t>
              </a:r>
            </a:p>
            <a:p>
              <a:pPr algn="just">
                <a:lnSpc>
                  <a:spcPts val="2940"/>
                </a:lnSpc>
              </a:pPr>
              <a:r>
                <a:rPr lang="en-US" sz="2100" spc="441" dirty="0">
                  <a:solidFill>
                    <a:srgbClr val="FFFFFF"/>
                  </a:solidFill>
                  <a:latin typeface="Roboto"/>
                </a:rPr>
                <a:t>It passes through important Italian cities such as Turin, Pavia, Piacenza and Cremona and is the only navigable river in Italy. </a:t>
              </a:r>
            </a:p>
            <a:p>
              <a:pPr algn="just">
                <a:lnSpc>
                  <a:spcPts val="2940"/>
                </a:lnSpc>
              </a:pPr>
              <a:endParaRPr lang="en-US" sz="2100" spc="441" dirty="0">
                <a:solidFill>
                  <a:srgbClr val="FFFFFF"/>
                </a:solidFill>
                <a:latin typeface="Roboto"/>
              </a:endParaRPr>
            </a:p>
            <a:p>
              <a:pPr algn="just">
                <a:lnSpc>
                  <a:spcPts val="2940"/>
                </a:lnSpc>
              </a:pPr>
              <a:r>
                <a:rPr lang="en-US" sz="2100" spc="441" dirty="0">
                  <a:solidFill>
                    <a:srgbClr val="FFFFFF"/>
                  </a:solidFill>
                  <a:latin typeface="Roboto"/>
                </a:rPr>
                <a:t>The second in length is the river Adige which has its source in the Alps and ends in the Adriatic Sea.</a:t>
              </a:r>
            </a:p>
            <a:p>
              <a:pPr algn="just">
                <a:lnSpc>
                  <a:spcPts val="2940"/>
                </a:lnSpc>
              </a:pPr>
              <a:endParaRPr lang="en-US" sz="2100" spc="441" dirty="0">
                <a:solidFill>
                  <a:srgbClr val="FFFFFF"/>
                </a:solidFill>
                <a:latin typeface="Roboto"/>
              </a:endParaRPr>
            </a:p>
            <a:p>
              <a:pPr algn="just">
                <a:lnSpc>
                  <a:spcPts val="2940"/>
                </a:lnSpc>
              </a:pPr>
              <a:r>
                <a:rPr lang="en-US" sz="2100" spc="441" dirty="0">
                  <a:solidFill>
                    <a:srgbClr val="FFFFFF"/>
                  </a:solidFill>
                  <a:latin typeface="Roboto"/>
                </a:rPr>
                <a:t>The third one is the Tiber. It rises in the Tuscan-Romagna Apennines and has a length of 405 kilometers to end in the Tyrrhenian Sea. The river has achieved lasting fame as the main watercourse of the city of Rome, which was founded on its eastern banks.</a:t>
              </a:r>
            </a:p>
            <a:p>
              <a:pPr algn="just">
                <a:lnSpc>
                  <a:spcPts val="2940"/>
                </a:lnSpc>
              </a:pPr>
              <a:endParaRPr lang="en-US" sz="2100" spc="441" dirty="0">
                <a:solidFill>
                  <a:srgbClr val="FFFFFF"/>
                </a:solidFill>
                <a:latin typeface="Roboto"/>
              </a:endParaRPr>
            </a:p>
          </p:txBody>
        </p:sp>
      </p:grpSp>
      <p:grpSp>
        <p:nvGrpSpPr>
          <p:cNvPr id="11" name="Gruppo 10"/>
          <p:cNvGrpSpPr/>
          <p:nvPr/>
        </p:nvGrpSpPr>
        <p:grpSpPr>
          <a:xfrm>
            <a:off x="0" y="0"/>
            <a:ext cx="8905704" cy="9768778"/>
            <a:chOff x="0" y="0"/>
            <a:chExt cx="8905704" cy="9768778"/>
          </a:xfrm>
        </p:grpSpPr>
        <p:pic>
          <p:nvPicPr>
            <p:cNvPr id="2" name="Picture 2"/>
            <p:cNvPicPr>
              <a:picLocks noChangeAspect="1"/>
            </p:cNvPicPr>
            <p:nvPr/>
          </p:nvPicPr>
          <p:blipFill>
            <a:blip r:embed="rId2"/>
            <a:srcRect l="20516" r="20516"/>
            <a:stretch>
              <a:fillRect/>
            </a:stretch>
          </p:blipFill>
          <p:spPr>
            <a:xfrm>
              <a:off x="0" y="0"/>
              <a:ext cx="8734914" cy="9258300"/>
            </a:xfrm>
            <a:prstGeom prst="rect">
              <a:avLst/>
            </a:prstGeom>
          </p:spPr>
        </p:pic>
        <p:sp>
          <p:nvSpPr>
            <p:cNvPr id="9" name="TextBox 9"/>
            <p:cNvSpPr txBox="1"/>
            <p:nvPr/>
          </p:nvSpPr>
          <p:spPr>
            <a:xfrm>
              <a:off x="112420" y="9353487"/>
              <a:ext cx="8793284" cy="415291"/>
            </a:xfrm>
            <a:prstGeom prst="rect">
              <a:avLst/>
            </a:prstGeom>
          </p:spPr>
          <p:txBody>
            <a:bodyPr lIns="0" tIns="0" rIns="0" bIns="0" rtlCol="0" anchor="t">
              <a:spAutoFit/>
            </a:bodyPr>
            <a:lstStyle/>
            <a:p>
              <a:pPr algn="just">
                <a:lnSpc>
                  <a:spcPts val="3359"/>
                </a:lnSpc>
              </a:pPr>
              <a:r>
                <a:rPr lang="en-US" sz="2399" dirty="0">
                  <a:solidFill>
                    <a:srgbClr val="0064D2"/>
                  </a:solidFill>
                  <a:latin typeface="Roboto Bold"/>
                </a:rPr>
                <a:t>ROME</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1500"/>
                                        <p:tgtEl>
                                          <p:spTgt spid="11"/>
                                        </p:tgtEl>
                                      </p:cBhvr>
                                    </p:animEffect>
                                  </p:childTnLst>
                                </p:cTn>
                              </p:par>
                            </p:childTnLst>
                          </p:cTn>
                        </p:par>
                        <p:par>
                          <p:cTn id="15" fill="hold">
                            <p:stCondLst>
                              <p:cond delay="2500"/>
                            </p:stCondLst>
                            <p:childTnLst>
                              <p:par>
                                <p:cTn id="16" presetID="5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500" fill="hold"/>
                                        <p:tgtEl>
                                          <p:spTgt spid="12"/>
                                        </p:tgtEl>
                                        <p:attrNameLst>
                                          <p:attrName>ppt_w</p:attrName>
                                        </p:attrNameLst>
                                      </p:cBhvr>
                                      <p:tavLst>
                                        <p:tav tm="0">
                                          <p:val>
                                            <p:fltVal val="0"/>
                                          </p:val>
                                        </p:tav>
                                        <p:tav tm="100000">
                                          <p:val>
                                            <p:strVal val="#ppt_w"/>
                                          </p:val>
                                        </p:tav>
                                      </p:tavLst>
                                    </p:anim>
                                    <p:anim calcmode="lin" valueType="num">
                                      <p:cBhvr>
                                        <p:cTn id="19" dur="1500" fill="hold"/>
                                        <p:tgtEl>
                                          <p:spTgt spid="12"/>
                                        </p:tgtEl>
                                        <p:attrNameLst>
                                          <p:attrName>ppt_h</p:attrName>
                                        </p:attrNameLst>
                                      </p:cBhvr>
                                      <p:tavLst>
                                        <p:tav tm="0">
                                          <p:val>
                                            <p:fltVal val="0"/>
                                          </p:val>
                                        </p:tav>
                                        <p:tav tm="100000">
                                          <p:val>
                                            <p:strVal val="#ppt_h"/>
                                          </p:val>
                                        </p:tav>
                                      </p:tavLst>
                                    </p:anim>
                                    <p:animEffect transition="in" filter="fade">
                                      <p:cBhvr>
                                        <p:cTn id="20"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2"/>
          <a:srcRect l="3980" r="3980"/>
          <a:stretch>
            <a:fillRect/>
          </a:stretch>
        </p:blipFill>
        <p:spPr>
          <a:xfrm>
            <a:off x="11916532" y="740467"/>
            <a:ext cx="5619273" cy="4067670"/>
          </a:xfrm>
          <a:prstGeom prst="rect">
            <a:avLst/>
          </a:prstGeom>
        </p:spPr>
      </p:pic>
      <p:pic>
        <p:nvPicPr>
          <p:cNvPr id="5" name="Picture 5"/>
          <p:cNvPicPr>
            <a:picLocks noChangeAspect="1"/>
          </p:cNvPicPr>
          <p:nvPr/>
        </p:nvPicPr>
        <p:blipFill>
          <a:blip r:embed="rId3"/>
          <a:srcRect l="40188" t="22563" r="32277" b="6023"/>
          <a:stretch>
            <a:fillRect/>
          </a:stretch>
        </p:blipFill>
        <p:spPr>
          <a:xfrm>
            <a:off x="546495" y="2774302"/>
            <a:ext cx="4690753" cy="6483998"/>
          </a:xfrm>
          <a:prstGeom prst="rect">
            <a:avLst/>
          </a:prstGeom>
        </p:spPr>
      </p:pic>
      <p:grpSp>
        <p:nvGrpSpPr>
          <p:cNvPr id="12" name="Gruppo 11"/>
          <p:cNvGrpSpPr/>
          <p:nvPr/>
        </p:nvGrpSpPr>
        <p:grpSpPr>
          <a:xfrm>
            <a:off x="546495" y="498167"/>
            <a:ext cx="7890246" cy="1770148"/>
            <a:chOff x="546495" y="498167"/>
            <a:chExt cx="7890246" cy="1770148"/>
          </a:xfrm>
        </p:grpSpPr>
        <p:grpSp>
          <p:nvGrpSpPr>
            <p:cNvPr id="2" name="Group 2"/>
            <p:cNvGrpSpPr/>
            <p:nvPr/>
          </p:nvGrpSpPr>
          <p:grpSpPr>
            <a:xfrm>
              <a:off x="546495" y="814398"/>
              <a:ext cx="138545" cy="1289726"/>
              <a:chOff x="0" y="0"/>
              <a:chExt cx="152400" cy="1418699"/>
            </a:xfrm>
          </p:grpSpPr>
          <p:sp>
            <p:nvSpPr>
              <p:cNvPr id="3" name="Freeform 3"/>
              <p:cNvSpPr/>
              <p:nvPr/>
            </p:nvSpPr>
            <p:spPr>
              <a:xfrm>
                <a:off x="0" y="0"/>
                <a:ext cx="152400" cy="1418699"/>
              </a:xfrm>
              <a:custGeom>
                <a:avLst/>
                <a:gdLst/>
                <a:ahLst/>
                <a:cxnLst/>
                <a:rect l="l" t="t" r="r" b="b"/>
                <a:pathLst>
                  <a:path w="152400" h="1418699">
                    <a:moveTo>
                      <a:pt x="0" y="0"/>
                    </a:moveTo>
                    <a:lnTo>
                      <a:pt x="152400" y="0"/>
                    </a:lnTo>
                    <a:lnTo>
                      <a:pt x="152400" y="1418699"/>
                    </a:lnTo>
                    <a:lnTo>
                      <a:pt x="0" y="1418699"/>
                    </a:lnTo>
                    <a:close/>
                  </a:path>
                </a:pathLst>
              </a:custGeom>
              <a:solidFill>
                <a:srgbClr val="FADD02"/>
              </a:solidFill>
            </p:spPr>
          </p:sp>
        </p:grpSp>
        <p:grpSp>
          <p:nvGrpSpPr>
            <p:cNvPr id="6" name="Group 6"/>
            <p:cNvGrpSpPr/>
            <p:nvPr/>
          </p:nvGrpSpPr>
          <p:grpSpPr>
            <a:xfrm>
              <a:off x="1028700" y="498167"/>
              <a:ext cx="5463873" cy="1061066"/>
              <a:chOff x="0" y="0"/>
              <a:chExt cx="5963281" cy="1158050"/>
            </a:xfrm>
          </p:grpSpPr>
          <p:sp>
            <p:nvSpPr>
              <p:cNvPr id="7" name="Freeform 7"/>
              <p:cNvSpPr/>
              <p:nvPr/>
            </p:nvSpPr>
            <p:spPr>
              <a:xfrm>
                <a:off x="0" y="0"/>
                <a:ext cx="5963281" cy="1158050"/>
              </a:xfrm>
              <a:custGeom>
                <a:avLst/>
                <a:gdLst/>
                <a:ahLst/>
                <a:cxnLst/>
                <a:rect l="l" t="t" r="r" b="b"/>
                <a:pathLst>
                  <a:path w="5963281" h="1158050">
                    <a:moveTo>
                      <a:pt x="0" y="0"/>
                    </a:moveTo>
                    <a:lnTo>
                      <a:pt x="5963281" y="0"/>
                    </a:lnTo>
                    <a:lnTo>
                      <a:pt x="5963281" y="1158050"/>
                    </a:lnTo>
                    <a:lnTo>
                      <a:pt x="0" y="1158050"/>
                    </a:lnTo>
                    <a:close/>
                  </a:path>
                </a:pathLst>
              </a:custGeom>
              <a:solidFill>
                <a:srgbClr val="FADD02"/>
              </a:solidFill>
            </p:spPr>
          </p:sp>
        </p:grpSp>
        <p:sp>
          <p:nvSpPr>
            <p:cNvPr id="8" name="TextBox 8"/>
            <p:cNvSpPr txBox="1"/>
            <p:nvPr/>
          </p:nvSpPr>
          <p:spPr>
            <a:xfrm>
              <a:off x="1028700" y="631158"/>
              <a:ext cx="7408041" cy="1637157"/>
            </a:xfrm>
            <a:prstGeom prst="rect">
              <a:avLst/>
            </a:prstGeom>
          </p:spPr>
          <p:txBody>
            <a:bodyPr lIns="0" tIns="0" rIns="0" bIns="0" rtlCol="0" anchor="t">
              <a:spAutoFit/>
            </a:bodyPr>
            <a:lstStyle/>
            <a:p>
              <a:pPr>
                <a:lnSpc>
                  <a:spcPts val="6519"/>
                </a:lnSpc>
              </a:pPr>
              <a:r>
                <a:rPr lang="en-US" sz="5300" spc="74" dirty="0">
                  <a:solidFill>
                    <a:srgbClr val="000000"/>
                  </a:solidFill>
                  <a:latin typeface="Garet ExtraBold"/>
                </a:rPr>
                <a:t>LAKES/ RIVERS  TO EXPLORE IN PUGLIA</a:t>
              </a:r>
            </a:p>
          </p:txBody>
        </p:sp>
      </p:grpSp>
      <p:pic>
        <p:nvPicPr>
          <p:cNvPr id="10" name="Picture 10"/>
          <p:cNvPicPr>
            <a:picLocks noChangeAspect="1"/>
          </p:cNvPicPr>
          <p:nvPr/>
        </p:nvPicPr>
        <p:blipFill>
          <a:blip r:embed="rId4"/>
          <a:srcRect t="1741" b="1741"/>
          <a:stretch>
            <a:fillRect/>
          </a:stretch>
        </p:blipFill>
        <p:spPr>
          <a:xfrm>
            <a:off x="11916532" y="5190630"/>
            <a:ext cx="5619273" cy="4067670"/>
          </a:xfrm>
          <a:prstGeom prst="rect">
            <a:avLst/>
          </a:prstGeom>
        </p:spPr>
      </p:pic>
      <p:grpSp>
        <p:nvGrpSpPr>
          <p:cNvPr id="13" name="Gruppo 12"/>
          <p:cNvGrpSpPr/>
          <p:nvPr/>
        </p:nvGrpSpPr>
        <p:grpSpPr>
          <a:xfrm>
            <a:off x="5581987" y="2541891"/>
            <a:ext cx="5677040" cy="7081521"/>
            <a:chOff x="5581987" y="2541891"/>
            <a:chExt cx="5677040" cy="7081521"/>
          </a:xfrm>
        </p:grpSpPr>
        <p:sp>
          <p:nvSpPr>
            <p:cNvPr id="9" name="TextBox 9"/>
            <p:cNvSpPr txBox="1"/>
            <p:nvPr/>
          </p:nvSpPr>
          <p:spPr>
            <a:xfrm>
              <a:off x="5614454" y="2774301"/>
              <a:ext cx="5644573" cy="6849111"/>
            </a:xfrm>
            <a:prstGeom prst="rect">
              <a:avLst/>
            </a:prstGeom>
          </p:spPr>
          <p:txBody>
            <a:bodyPr lIns="0" tIns="0" rIns="0" bIns="0" rtlCol="0" anchor="t">
              <a:spAutoFit/>
            </a:bodyPr>
            <a:lstStyle/>
            <a:p>
              <a:pPr algn="just">
                <a:lnSpc>
                  <a:spcPts val="3639"/>
                </a:lnSpc>
              </a:pPr>
              <a:endParaRPr dirty="0"/>
            </a:p>
            <a:p>
              <a:pPr algn="just">
                <a:lnSpc>
                  <a:spcPts val="3639"/>
                </a:lnSpc>
              </a:pPr>
              <a:r>
                <a:rPr lang="en-US" sz="2599" spc="77" dirty="0">
                  <a:solidFill>
                    <a:srgbClr val="545454"/>
                  </a:solidFill>
                  <a:latin typeface="Roboto"/>
                </a:rPr>
                <a:t>The </a:t>
              </a:r>
              <a:r>
                <a:rPr lang="en-US" sz="2599" spc="77" dirty="0" err="1">
                  <a:solidFill>
                    <a:srgbClr val="545454"/>
                  </a:solidFill>
                  <a:latin typeface="Roboto"/>
                </a:rPr>
                <a:t>Alimini</a:t>
              </a:r>
              <a:r>
                <a:rPr lang="en-US" sz="2599" spc="77" dirty="0">
                  <a:solidFill>
                    <a:srgbClr val="545454"/>
                  </a:solidFill>
                  <a:latin typeface="Roboto"/>
                </a:rPr>
                <a:t> lakes are located in the south of the region in the province of Lecce. </a:t>
              </a:r>
            </a:p>
            <a:p>
              <a:pPr algn="just">
                <a:lnSpc>
                  <a:spcPts val="3639"/>
                </a:lnSpc>
              </a:pPr>
              <a:r>
                <a:rPr lang="en-US" sz="2599" spc="77" dirty="0">
                  <a:solidFill>
                    <a:srgbClr val="545454"/>
                  </a:solidFill>
                  <a:latin typeface="Roboto"/>
                </a:rPr>
                <a:t>The two lakes are connected by a canal, called Lu </a:t>
              </a:r>
              <a:r>
                <a:rPr lang="en-US" sz="2599" spc="77" dirty="0" err="1">
                  <a:solidFill>
                    <a:srgbClr val="545454"/>
                  </a:solidFill>
                  <a:latin typeface="Roboto"/>
                </a:rPr>
                <a:t>Strittu</a:t>
              </a:r>
              <a:r>
                <a:rPr lang="en-US" sz="2599" spc="77" dirty="0">
                  <a:solidFill>
                    <a:srgbClr val="545454"/>
                  </a:solidFill>
                  <a:latin typeface="Roboto"/>
                </a:rPr>
                <a:t> . </a:t>
              </a:r>
            </a:p>
            <a:p>
              <a:pPr algn="just">
                <a:lnSpc>
                  <a:spcPts val="3639"/>
                </a:lnSpc>
              </a:pPr>
              <a:r>
                <a:rPr lang="en-US" sz="2599" spc="77" dirty="0">
                  <a:solidFill>
                    <a:srgbClr val="545454"/>
                  </a:solidFill>
                  <a:latin typeface="Roboto"/>
                </a:rPr>
                <a:t>The name of the place derives from an ancient Greek and Byzantine name  which in Italian means lake, swamp, or basin.</a:t>
              </a:r>
            </a:p>
            <a:p>
              <a:pPr algn="just">
                <a:lnSpc>
                  <a:spcPts val="3639"/>
                </a:lnSpc>
              </a:pPr>
              <a:r>
                <a:rPr lang="en-US" sz="2599" spc="77" dirty="0">
                  <a:solidFill>
                    <a:srgbClr val="545454"/>
                  </a:solidFill>
                  <a:latin typeface="Roboto"/>
                </a:rPr>
                <a:t> They are almost  surrounded by a rocky strip, richly covered by thick pine forests and Mediterranean scrub.</a:t>
              </a:r>
            </a:p>
            <a:p>
              <a:pPr algn="just">
                <a:lnSpc>
                  <a:spcPts val="3639"/>
                </a:lnSpc>
              </a:pPr>
              <a:endParaRPr lang="en-US" sz="2599" spc="77" dirty="0">
                <a:solidFill>
                  <a:srgbClr val="545454"/>
                </a:solidFill>
                <a:latin typeface="Roboto"/>
              </a:endParaRPr>
            </a:p>
          </p:txBody>
        </p:sp>
        <p:sp>
          <p:nvSpPr>
            <p:cNvPr id="11" name="TextBox 11"/>
            <p:cNvSpPr txBox="1"/>
            <p:nvPr/>
          </p:nvSpPr>
          <p:spPr>
            <a:xfrm>
              <a:off x="5581987" y="2541891"/>
              <a:ext cx="3053863" cy="464821"/>
            </a:xfrm>
            <a:prstGeom prst="rect">
              <a:avLst/>
            </a:prstGeom>
          </p:spPr>
          <p:txBody>
            <a:bodyPr lIns="0" tIns="0" rIns="0" bIns="0" rtlCol="0" anchor="t">
              <a:spAutoFit/>
            </a:bodyPr>
            <a:lstStyle/>
            <a:p>
              <a:pPr algn="ctr">
                <a:lnSpc>
                  <a:spcPts val="3779"/>
                </a:lnSpc>
              </a:pPr>
              <a:r>
                <a:rPr lang="en-US" sz="2699" dirty="0">
                  <a:solidFill>
                    <a:srgbClr val="0064D2"/>
                  </a:solidFill>
                  <a:latin typeface="Roboto Bold"/>
                </a:rPr>
                <a:t>SOUTH OF PUGLIA</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1500"/>
                                        <p:tgtEl>
                                          <p:spTgt spid="5"/>
                                        </p:tgtEl>
                                      </p:cBhvr>
                                    </p:animEffect>
                                  </p:childTnLst>
                                </p:cTn>
                              </p:par>
                            </p:childTnLst>
                          </p:cTn>
                        </p:par>
                        <p:par>
                          <p:cTn id="15" fill="hold">
                            <p:stCondLst>
                              <p:cond delay="2500"/>
                            </p:stCondLst>
                            <p:childTnLst>
                              <p:par>
                                <p:cTn id="16" presetID="53" presetClass="entr" presetSubtype="16"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500" fill="hold"/>
                                        <p:tgtEl>
                                          <p:spTgt spid="13"/>
                                        </p:tgtEl>
                                        <p:attrNameLst>
                                          <p:attrName>ppt_w</p:attrName>
                                        </p:attrNameLst>
                                      </p:cBhvr>
                                      <p:tavLst>
                                        <p:tav tm="0">
                                          <p:val>
                                            <p:fltVal val="0"/>
                                          </p:val>
                                        </p:tav>
                                        <p:tav tm="100000">
                                          <p:val>
                                            <p:strVal val="#ppt_w"/>
                                          </p:val>
                                        </p:tav>
                                      </p:tavLst>
                                    </p:anim>
                                    <p:anim calcmode="lin" valueType="num">
                                      <p:cBhvr>
                                        <p:cTn id="19" dur="1500" fill="hold"/>
                                        <p:tgtEl>
                                          <p:spTgt spid="13"/>
                                        </p:tgtEl>
                                        <p:attrNameLst>
                                          <p:attrName>ppt_h</p:attrName>
                                        </p:attrNameLst>
                                      </p:cBhvr>
                                      <p:tavLst>
                                        <p:tav tm="0">
                                          <p:val>
                                            <p:fltVal val="0"/>
                                          </p:val>
                                        </p:tav>
                                        <p:tav tm="100000">
                                          <p:val>
                                            <p:strVal val="#ppt_h"/>
                                          </p:val>
                                        </p:tav>
                                      </p:tavLst>
                                    </p:anim>
                                    <p:animEffect transition="in" filter="fade">
                                      <p:cBhvr>
                                        <p:cTn id="20" dur="1500"/>
                                        <p:tgtEl>
                                          <p:spTgt spid="13"/>
                                        </p:tgtEl>
                                      </p:cBhvr>
                                    </p:animEffect>
                                  </p:childTnLst>
                                </p:cTn>
                              </p:par>
                            </p:childTnLst>
                          </p:cTn>
                        </p:par>
                        <p:par>
                          <p:cTn id="21" fill="hold">
                            <p:stCondLst>
                              <p:cond delay="4000"/>
                            </p:stCondLst>
                            <p:childTnLst>
                              <p:par>
                                <p:cTn id="22" presetID="14" presetClass="entr" presetSubtype="1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1000"/>
                                        <p:tgtEl>
                                          <p:spTgt spid="4"/>
                                        </p:tgtEl>
                                      </p:cBhvr>
                                    </p:animEffect>
                                  </p:childTnLst>
                                </p:cTn>
                              </p:par>
                            </p:childTnLst>
                          </p:cTn>
                        </p:par>
                        <p:par>
                          <p:cTn id="25" fill="hold">
                            <p:stCondLst>
                              <p:cond delay="5000"/>
                            </p:stCondLst>
                            <p:childTnLst>
                              <p:par>
                                <p:cTn id="26" presetID="14" presetClass="entr" presetSubtype="1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uppo 22"/>
          <p:cNvGrpSpPr/>
          <p:nvPr/>
        </p:nvGrpSpPr>
        <p:grpSpPr>
          <a:xfrm>
            <a:off x="4039773" y="408060"/>
            <a:ext cx="8193848" cy="905247"/>
            <a:chOff x="4039773" y="408060"/>
            <a:chExt cx="8193848" cy="905247"/>
          </a:xfrm>
        </p:grpSpPr>
        <p:grpSp>
          <p:nvGrpSpPr>
            <p:cNvPr id="2" name="Group 2"/>
            <p:cNvGrpSpPr/>
            <p:nvPr/>
          </p:nvGrpSpPr>
          <p:grpSpPr>
            <a:xfrm>
              <a:off x="4553959" y="408060"/>
              <a:ext cx="6975788" cy="854933"/>
              <a:chOff x="0" y="0"/>
              <a:chExt cx="9917512" cy="1215462"/>
            </a:xfrm>
          </p:grpSpPr>
          <p:sp>
            <p:nvSpPr>
              <p:cNvPr id="3" name="Freeform 3"/>
              <p:cNvSpPr/>
              <p:nvPr/>
            </p:nvSpPr>
            <p:spPr>
              <a:xfrm>
                <a:off x="0" y="0"/>
                <a:ext cx="9917512" cy="1215462"/>
              </a:xfrm>
              <a:custGeom>
                <a:avLst/>
                <a:gdLst/>
                <a:ahLst/>
                <a:cxnLst/>
                <a:rect l="l" t="t" r="r" b="b"/>
                <a:pathLst>
                  <a:path w="9917512" h="1215462">
                    <a:moveTo>
                      <a:pt x="9917512" y="279400"/>
                    </a:moveTo>
                    <a:lnTo>
                      <a:pt x="9917512" y="0"/>
                    </a:lnTo>
                    <a:lnTo>
                      <a:pt x="0" y="0"/>
                    </a:lnTo>
                    <a:lnTo>
                      <a:pt x="0" y="1215462"/>
                    </a:lnTo>
                    <a:lnTo>
                      <a:pt x="9917512" y="1215462"/>
                    </a:lnTo>
                    <a:lnTo>
                      <a:pt x="9917512" y="279400"/>
                    </a:lnTo>
                    <a:close/>
                    <a:moveTo>
                      <a:pt x="9838772" y="279400"/>
                    </a:moveTo>
                    <a:lnTo>
                      <a:pt x="9838772" y="1136722"/>
                    </a:lnTo>
                    <a:lnTo>
                      <a:pt x="78740" y="1136722"/>
                    </a:lnTo>
                    <a:lnTo>
                      <a:pt x="78740" y="78740"/>
                    </a:lnTo>
                    <a:lnTo>
                      <a:pt x="9838772" y="78740"/>
                    </a:lnTo>
                    <a:lnTo>
                      <a:pt x="9838772" y="279400"/>
                    </a:lnTo>
                    <a:close/>
                  </a:path>
                </a:pathLst>
              </a:custGeom>
              <a:solidFill>
                <a:srgbClr val="FADD02"/>
              </a:solidFill>
            </p:spPr>
          </p:sp>
        </p:grpSp>
        <p:sp>
          <p:nvSpPr>
            <p:cNvPr id="4" name="TextBox 4"/>
            <p:cNvSpPr txBox="1"/>
            <p:nvPr/>
          </p:nvSpPr>
          <p:spPr>
            <a:xfrm>
              <a:off x="4039773" y="495300"/>
              <a:ext cx="8193848" cy="818007"/>
            </a:xfrm>
            <a:prstGeom prst="rect">
              <a:avLst/>
            </a:prstGeom>
          </p:spPr>
          <p:txBody>
            <a:bodyPr lIns="0" tIns="0" rIns="0" bIns="0" rtlCol="0" anchor="t">
              <a:spAutoFit/>
            </a:bodyPr>
            <a:lstStyle/>
            <a:p>
              <a:pPr algn="ctr">
                <a:lnSpc>
                  <a:spcPts val="6519"/>
                </a:lnSpc>
              </a:pPr>
              <a:r>
                <a:rPr lang="en-US" sz="5300" spc="74" dirty="0">
                  <a:solidFill>
                    <a:srgbClr val="000000"/>
                  </a:solidFill>
                  <a:latin typeface="Garet ExtraBold"/>
                </a:rPr>
                <a:t>NORTH OF PUGLIA</a:t>
              </a:r>
            </a:p>
          </p:txBody>
        </p:sp>
      </p:grpSp>
      <p:grpSp>
        <p:nvGrpSpPr>
          <p:cNvPr id="8" name="Group 8"/>
          <p:cNvGrpSpPr/>
          <p:nvPr/>
        </p:nvGrpSpPr>
        <p:grpSpPr>
          <a:xfrm>
            <a:off x="14930833" y="9642560"/>
            <a:ext cx="3357167" cy="644440"/>
            <a:chOff x="0" y="0"/>
            <a:chExt cx="3664018" cy="703343"/>
          </a:xfrm>
        </p:grpSpPr>
        <p:sp>
          <p:nvSpPr>
            <p:cNvPr id="9" name="Freeform 9"/>
            <p:cNvSpPr/>
            <p:nvPr/>
          </p:nvSpPr>
          <p:spPr>
            <a:xfrm>
              <a:off x="0" y="0"/>
              <a:ext cx="3664018" cy="703343"/>
            </a:xfrm>
            <a:custGeom>
              <a:avLst/>
              <a:gdLst/>
              <a:ahLst/>
              <a:cxnLst/>
              <a:rect l="l" t="t" r="r" b="b"/>
              <a:pathLst>
                <a:path w="3664018" h="703343">
                  <a:moveTo>
                    <a:pt x="0" y="0"/>
                  </a:moveTo>
                  <a:lnTo>
                    <a:pt x="3664018" y="0"/>
                  </a:lnTo>
                  <a:lnTo>
                    <a:pt x="3664018" y="703343"/>
                  </a:lnTo>
                  <a:lnTo>
                    <a:pt x="0" y="703343"/>
                  </a:lnTo>
                  <a:close/>
                </a:path>
              </a:pathLst>
            </a:custGeom>
            <a:solidFill>
              <a:srgbClr val="FADD02"/>
            </a:solidFill>
          </p:spPr>
        </p:sp>
      </p:grpSp>
      <p:grpSp>
        <p:nvGrpSpPr>
          <p:cNvPr id="27" name="Gruppo 26"/>
          <p:cNvGrpSpPr/>
          <p:nvPr/>
        </p:nvGrpSpPr>
        <p:grpSpPr>
          <a:xfrm>
            <a:off x="366785" y="4749548"/>
            <a:ext cx="14534334" cy="5037667"/>
            <a:chOff x="366785" y="4749548"/>
            <a:chExt cx="14534334" cy="5037667"/>
          </a:xfrm>
        </p:grpSpPr>
        <p:grpSp>
          <p:nvGrpSpPr>
            <p:cNvPr id="25" name="Gruppo 24"/>
            <p:cNvGrpSpPr/>
            <p:nvPr/>
          </p:nvGrpSpPr>
          <p:grpSpPr>
            <a:xfrm>
              <a:off x="6639413" y="6210300"/>
              <a:ext cx="8261706" cy="3576915"/>
              <a:chOff x="6639413" y="6210300"/>
              <a:chExt cx="8261706" cy="3576915"/>
            </a:xfrm>
          </p:grpSpPr>
          <p:sp>
            <p:nvSpPr>
              <p:cNvPr id="6" name="TextBox 6"/>
              <p:cNvSpPr txBox="1"/>
              <p:nvPr/>
            </p:nvSpPr>
            <p:spPr>
              <a:xfrm>
                <a:off x="6909136" y="6857324"/>
                <a:ext cx="7991983" cy="2929891"/>
              </a:xfrm>
              <a:prstGeom prst="rect">
                <a:avLst/>
              </a:prstGeom>
            </p:spPr>
            <p:txBody>
              <a:bodyPr lIns="0" tIns="0" rIns="0" bIns="0" rtlCol="0" anchor="t">
                <a:spAutoFit/>
              </a:bodyPr>
              <a:lstStyle/>
              <a:p>
                <a:pPr algn="just">
                  <a:lnSpc>
                    <a:spcPts val="3359"/>
                  </a:lnSpc>
                </a:pPr>
                <a:r>
                  <a:rPr lang="en-US" sz="2399">
                    <a:solidFill>
                      <a:srgbClr val="545454"/>
                    </a:solidFill>
                    <a:latin typeface="Roboto"/>
                  </a:rPr>
                  <a:t>About 22 km long and 2.4 km wide on average, it has an area of ​​51.4 km². It is the 9th Italian lake and the second in southern Italy. </a:t>
                </a:r>
              </a:p>
              <a:p>
                <a:pPr algn="just">
                  <a:lnSpc>
                    <a:spcPts val="3359"/>
                  </a:lnSpc>
                </a:pPr>
                <a:r>
                  <a:rPr lang="en-US" sz="2399">
                    <a:solidFill>
                      <a:srgbClr val="545454"/>
                    </a:solidFill>
                    <a:latin typeface="Roboto"/>
                  </a:rPr>
                  <a:t>Its waters are brackish. Through two channels, the Acquarotta and the Schiapparo, the lagoon communicates with the Adriatic Sea, from which it is separated by a dune1,5km wide and 16 km long.</a:t>
                </a:r>
              </a:p>
            </p:txBody>
          </p:sp>
          <p:sp>
            <p:nvSpPr>
              <p:cNvPr id="7" name="TextBox 7"/>
              <p:cNvSpPr txBox="1"/>
              <p:nvPr/>
            </p:nvSpPr>
            <p:spPr>
              <a:xfrm>
                <a:off x="6639413" y="6210300"/>
                <a:ext cx="2656987" cy="464821"/>
              </a:xfrm>
              <a:prstGeom prst="rect">
                <a:avLst/>
              </a:prstGeom>
            </p:spPr>
            <p:txBody>
              <a:bodyPr lIns="0" tIns="0" rIns="0" bIns="0" rtlCol="0" anchor="t">
                <a:spAutoFit/>
              </a:bodyPr>
              <a:lstStyle/>
              <a:p>
                <a:pPr algn="ctr">
                  <a:lnSpc>
                    <a:spcPts val="3779"/>
                  </a:lnSpc>
                </a:pPr>
                <a:r>
                  <a:rPr lang="en-US" sz="2699" dirty="0">
                    <a:solidFill>
                      <a:srgbClr val="0064D2"/>
                    </a:solidFill>
                    <a:latin typeface="Roboto"/>
                  </a:rPr>
                  <a:t>LESINA LAKE</a:t>
                </a:r>
              </a:p>
            </p:txBody>
          </p:sp>
        </p:grpSp>
        <p:grpSp>
          <p:nvGrpSpPr>
            <p:cNvPr id="10" name="Group 10"/>
            <p:cNvGrpSpPr/>
            <p:nvPr/>
          </p:nvGrpSpPr>
          <p:grpSpPr>
            <a:xfrm>
              <a:off x="366785" y="4749548"/>
              <a:ext cx="5037667" cy="5037667"/>
              <a:chOff x="0" y="0"/>
              <a:chExt cx="6716889" cy="6716889"/>
            </a:xfrm>
          </p:grpSpPr>
          <p:grpSp>
            <p:nvGrpSpPr>
              <p:cNvPr id="11" name="Group 11"/>
              <p:cNvGrpSpPr/>
              <p:nvPr/>
            </p:nvGrpSpPr>
            <p:grpSpPr>
              <a:xfrm>
                <a:off x="0" y="0"/>
                <a:ext cx="6716889" cy="6716889"/>
                <a:chOff x="0" y="0"/>
                <a:chExt cx="812800"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13" name="TextBox 13"/>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14" name="Group 14"/>
              <p:cNvGrpSpPr>
                <a:grpSpLocks noChangeAspect="1"/>
              </p:cNvGrpSpPr>
              <p:nvPr/>
            </p:nvGrpSpPr>
            <p:grpSpPr>
              <a:xfrm>
                <a:off x="408273" y="418440"/>
                <a:ext cx="5864815" cy="5864791"/>
                <a:chOff x="0" y="0"/>
                <a:chExt cx="6350000" cy="6349975"/>
              </a:xfrm>
            </p:grpSpPr>
            <p:sp>
              <p:nvSpPr>
                <p:cNvPr id="15" name="Freeform 1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6922" r="-26922"/>
                  </a:stretch>
                </a:blipFill>
              </p:spPr>
            </p:sp>
          </p:grpSp>
        </p:grpSp>
      </p:grpSp>
      <p:grpSp>
        <p:nvGrpSpPr>
          <p:cNvPr id="26" name="Gruppo 25"/>
          <p:cNvGrpSpPr/>
          <p:nvPr/>
        </p:nvGrpSpPr>
        <p:grpSpPr>
          <a:xfrm>
            <a:off x="378022" y="255369"/>
            <a:ext cx="17041930" cy="6514825"/>
            <a:chOff x="378022" y="255369"/>
            <a:chExt cx="17041930" cy="6514825"/>
          </a:xfrm>
        </p:grpSpPr>
        <p:grpSp>
          <p:nvGrpSpPr>
            <p:cNvPr id="24" name="Gruppo 23"/>
            <p:cNvGrpSpPr/>
            <p:nvPr/>
          </p:nvGrpSpPr>
          <p:grpSpPr>
            <a:xfrm>
              <a:off x="378022" y="1321541"/>
              <a:ext cx="8233133" cy="3109595"/>
              <a:chOff x="366785" y="828785"/>
              <a:chExt cx="8233133" cy="3109595"/>
            </a:xfrm>
          </p:grpSpPr>
          <p:sp>
            <p:nvSpPr>
              <p:cNvPr id="5" name="TextBox 5"/>
              <p:cNvSpPr txBox="1"/>
              <p:nvPr/>
            </p:nvSpPr>
            <p:spPr>
              <a:xfrm>
                <a:off x="672989" y="1427589"/>
                <a:ext cx="7926929" cy="2510791"/>
              </a:xfrm>
              <a:prstGeom prst="rect">
                <a:avLst/>
              </a:prstGeom>
            </p:spPr>
            <p:txBody>
              <a:bodyPr lIns="0" tIns="0" rIns="0" bIns="0" rtlCol="0" anchor="t">
                <a:spAutoFit/>
              </a:bodyPr>
              <a:lstStyle/>
              <a:p>
                <a:pPr algn="just">
                  <a:lnSpc>
                    <a:spcPts val="3359"/>
                  </a:lnSpc>
                </a:pPr>
                <a:r>
                  <a:rPr lang="en-US" sz="2399" dirty="0">
                    <a:solidFill>
                      <a:srgbClr val="545454"/>
                    </a:solidFill>
                    <a:latin typeface="Roboto"/>
                  </a:rPr>
                  <a:t>With an area of ​​about 60.5 km², it is the largest Italian coastal lake, as well as being the seventh lake in the peninsula and the largest in southern Italy. </a:t>
                </a:r>
              </a:p>
              <a:p>
                <a:pPr algn="just">
                  <a:lnSpc>
                    <a:spcPts val="3359"/>
                  </a:lnSpc>
                </a:pPr>
                <a:r>
                  <a:rPr lang="en-US" sz="2399" dirty="0">
                    <a:solidFill>
                      <a:srgbClr val="545454"/>
                    </a:solidFill>
                    <a:latin typeface="Roboto"/>
                  </a:rPr>
                  <a:t>it is traditionally called a lake, even though it is a lagoon. </a:t>
                </a:r>
              </a:p>
              <a:p>
                <a:pPr algn="just">
                  <a:lnSpc>
                    <a:spcPts val="3359"/>
                  </a:lnSpc>
                </a:pPr>
                <a:r>
                  <a:rPr lang="en-US" sz="2399" dirty="0">
                    <a:solidFill>
                      <a:srgbClr val="545454"/>
                    </a:solidFill>
                    <a:latin typeface="Roboto"/>
                  </a:rPr>
                  <a:t>Excavated in the limestone mass of Gargano, between the promontory of Monte </a:t>
                </a:r>
                <a:r>
                  <a:rPr lang="en-US" sz="2399" dirty="0" err="1">
                    <a:solidFill>
                      <a:srgbClr val="545454"/>
                    </a:solidFill>
                    <a:latin typeface="Roboto"/>
                  </a:rPr>
                  <a:t>d'Elio</a:t>
                </a:r>
                <a:r>
                  <a:rPr lang="en-US" sz="2399" dirty="0">
                    <a:solidFill>
                      <a:srgbClr val="545454"/>
                    </a:solidFill>
                    <a:latin typeface="Roboto"/>
                  </a:rPr>
                  <a:t> and the tip of </a:t>
                </a:r>
                <a:r>
                  <a:rPr lang="en-US" sz="2399" dirty="0" err="1">
                    <a:solidFill>
                      <a:srgbClr val="545454"/>
                    </a:solidFill>
                    <a:latin typeface="Roboto"/>
                  </a:rPr>
                  <a:t>Rodi</a:t>
                </a:r>
                <a:r>
                  <a:rPr lang="en-US" sz="2399" dirty="0">
                    <a:solidFill>
                      <a:srgbClr val="545454"/>
                    </a:solidFill>
                    <a:latin typeface="Roboto"/>
                  </a:rPr>
                  <a:t> </a:t>
                </a:r>
                <a:r>
                  <a:rPr lang="en-US" sz="2399" dirty="0" err="1">
                    <a:solidFill>
                      <a:srgbClr val="545454"/>
                    </a:solidFill>
                    <a:latin typeface="Roboto"/>
                  </a:rPr>
                  <a:t>Garganico</a:t>
                </a:r>
                <a:r>
                  <a:rPr lang="en-US" sz="2399" dirty="0">
                    <a:solidFill>
                      <a:srgbClr val="545454"/>
                    </a:solidFill>
                    <a:latin typeface="Roboto"/>
                  </a:rPr>
                  <a:t>.</a:t>
                </a:r>
              </a:p>
            </p:txBody>
          </p:sp>
          <p:sp>
            <p:nvSpPr>
              <p:cNvPr id="16" name="TextBox 16"/>
              <p:cNvSpPr txBox="1"/>
              <p:nvPr/>
            </p:nvSpPr>
            <p:spPr>
              <a:xfrm>
                <a:off x="366785" y="828785"/>
                <a:ext cx="3053863" cy="464821"/>
              </a:xfrm>
              <a:prstGeom prst="rect">
                <a:avLst/>
              </a:prstGeom>
            </p:spPr>
            <p:txBody>
              <a:bodyPr lIns="0" tIns="0" rIns="0" bIns="0" rtlCol="0" anchor="t">
                <a:spAutoFit/>
              </a:bodyPr>
              <a:lstStyle/>
              <a:p>
                <a:pPr algn="ctr">
                  <a:lnSpc>
                    <a:spcPts val="3779"/>
                  </a:lnSpc>
                </a:pPr>
                <a:r>
                  <a:rPr lang="en-US" sz="2699" dirty="0">
                    <a:solidFill>
                      <a:srgbClr val="0064D2"/>
                    </a:solidFill>
                    <a:latin typeface="Roboto"/>
                  </a:rPr>
                  <a:t>VARANO LAKE</a:t>
                </a:r>
              </a:p>
            </p:txBody>
          </p:sp>
        </p:grpSp>
        <p:grpSp>
          <p:nvGrpSpPr>
            <p:cNvPr id="17" name="Group 17"/>
            <p:cNvGrpSpPr/>
            <p:nvPr/>
          </p:nvGrpSpPr>
          <p:grpSpPr>
            <a:xfrm>
              <a:off x="10905127" y="255369"/>
              <a:ext cx="6514825" cy="6514825"/>
              <a:chOff x="0" y="0"/>
              <a:chExt cx="8686433" cy="8686433"/>
            </a:xfrm>
          </p:grpSpPr>
          <p:grpSp>
            <p:nvGrpSpPr>
              <p:cNvPr id="18" name="Group 18"/>
              <p:cNvGrpSpPr/>
              <p:nvPr/>
            </p:nvGrpSpPr>
            <p:grpSpPr>
              <a:xfrm>
                <a:off x="0" y="0"/>
                <a:ext cx="8686433" cy="8686433"/>
                <a:chOff x="0" y="0"/>
                <a:chExt cx="812800" cy="812800"/>
              </a:xfrm>
            </p:grpSpPr>
            <p:sp>
              <p:nvSpPr>
                <p:cNvPr id="19" name="Freeform 1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20" name="TextBox 20"/>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21" name="Group 21"/>
              <p:cNvGrpSpPr>
                <a:grpSpLocks noChangeAspect="1"/>
              </p:cNvGrpSpPr>
              <p:nvPr/>
            </p:nvGrpSpPr>
            <p:grpSpPr>
              <a:xfrm>
                <a:off x="527988" y="541136"/>
                <a:ext cx="7584511" cy="7584481"/>
                <a:chOff x="0" y="0"/>
                <a:chExt cx="6350000" cy="6349975"/>
              </a:xfrm>
            </p:grpSpPr>
            <p:sp>
              <p:nvSpPr>
                <p:cNvPr id="22" name="Freeform 2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4920" r="-24920"/>
                  </a:stretch>
                </a:blipFill>
              </p:spPr>
            </p:sp>
          </p:gr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500"/>
                                        <p:tgtEl>
                                          <p:spTgt spid="26"/>
                                        </p:tgtEl>
                                      </p:cBhvr>
                                    </p:animEffect>
                                    <p:anim calcmode="lin" valueType="num">
                                      <p:cBhvr>
                                        <p:cTn id="15" dur="1500" fill="hold"/>
                                        <p:tgtEl>
                                          <p:spTgt spid="26"/>
                                        </p:tgtEl>
                                        <p:attrNameLst>
                                          <p:attrName>ppt_x</p:attrName>
                                        </p:attrNameLst>
                                      </p:cBhvr>
                                      <p:tavLst>
                                        <p:tav tm="0">
                                          <p:val>
                                            <p:strVal val="#ppt_x"/>
                                          </p:val>
                                        </p:tav>
                                        <p:tav tm="100000">
                                          <p:val>
                                            <p:strVal val="#ppt_x"/>
                                          </p:val>
                                        </p:tav>
                                      </p:tavLst>
                                    </p:anim>
                                    <p:anim calcmode="lin" valueType="num">
                                      <p:cBhvr>
                                        <p:cTn id="16" dur="15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2500"/>
                            </p:stCondLst>
                            <p:childTnLst>
                              <p:par>
                                <p:cTn id="18" presetID="42" presetClass="entr" presetSubtype="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500"/>
                                        <p:tgtEl>
                                          <p:spTgt spid="27"/>
                                        </p:tgtEl>
                                      </p:cBhvr>
                                    </p:animEffect>
                                    <p:anim calcmode="lin" valueType="num">
                                      <p:cBhvr>
                                        <p:cTn id="21" dur="1500" fill="hold"/>
                                        <p:tgtEl>
                                          <p:spTgt spid="27"/>
                                        </p:tgtEl>
                                        <p:attrNameLst>
                                          <p:attrName>ppt_x</p:attrName>
                                        </p:attrNameLst>
                                      </p:cBhvr>
                                      <p:tavLst>
                                        <p:tav tm="0">
                                          <p:val>
                                            <p:strVal val="#ppt_x"/>
                                          </p:val>
                                        </p:tav>
                                        <p:tav tm="100000">
                                          <p:val>
                                            <p:strVal val="#ppt_x"/>
                                          </p:val>
                                        </p:tav>
                                      </p:tavLst>
                                    </p:anim>
                                    <p:anim calcmode="lin" valueType="num">
                                      <p:cBhvr>
                                        <p:cTn id="22" dur="1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04038" y="3178764"/>
            <a:ext cx="6949971" cy="5556566"/>
          </a:xfrm>
          <a:prstGeom prst="rect">
            <a:avLst/>
          </a:prstGeom>
        </p:spPr>
        <p:txBody>
          <a:bodyPr lIns="0" tIns="0" rIns="0" bIns="0" rtlCol="0" anchor="t">
            <a:spAutoFit/>
          </a:bodyPr>
          <a:lstStyle/>
          <a:p>
            <a:pPr algn="just">
              <a:lnSpc>
                <a:spcPts val="4007"/>
              </a:lnSpc>
            </a:pPr>
            <a:r>
              <a:rPr lang="en-US" sz="2862" spc="-85" dirty="0">
                <a:solidFill>
                  <a:srgbClr val="545454"/>
                </a:solidFill>
                <a:latin typeface="Roboto"/>
              </a:rPr>
              <a:t>The </a:t>
            </a:r>
            <a:r>
              <a:rPr lang="en-US" sz="2862" spc="-85" dirty="0" err="1">
                <a:solidFill>
                  <a:srgbClr val="545454"/>
                </a:solidFill>
                <a:latin typeface="Roboto"/>
              </a:rPr>
              <a:t>Ofanto</a:t>
            </a:r>
            <a:r>
              <a:rPr lang="en-US" sz="2862" spc="-85" dirty="0">
                <a:solidFill>
                  <a:srgbClr val="545454"/>
                </a:solidFill>
                <a:latin typeface="Roboto"/>
              </a:rPr>
              <a:t>, known in ancient times as </a:t>
            </a:r>
            <a:r>
              <a:rPr lang="en-US" sz="2862" spc="-85" dirty="0" err="1">
                <a:solidFill>
                  <a:srgbClr val="545454"/>
                </a:solidFill>
                <a:latin typeface="Roboto"/>
              </a:rPr>
              <a:t>Aufidus</a:t>
            </a:r>
            <a:r>
              <a:rPr lang="en-US" sz="2862" spc="-85" dirty="0">
                <a:solidFill>
                  <a:srgbClr val="545454"/>
                </a:solidFill>
                <a:latin typeface="Roboto"/>
              </a:rPr>
              <a:t> or Canna, is a 170-kilometer river in southern Italy that flows through the regions of Campania, Basilicata, and Apulia, into the Gulf of </a:t>
            </a:r>
            <a:r>
              <a:rPr lang="en-US" sz="2862" spc="-85" dirty="0" err="1">
                <a:solidFill>
                  <a:srgbClr val="545454"/>
                </a:solidFill>
                <a:latin typeface="Roboto"/>
              </a:rPr>
              <a:t>Manfredonia</a:t>
            </a:r>
            <a:r>
              <a:rPr lang="en-US" sz="2862" spc="-85" dirty="0">
                <a:solidFill>
                  <a:srgbClr val="545454"/>
                </a:solidFill>
                <a:latin typeface="Roboto"/>
              </a:rPr>
              <a:t> near Barletta. </a:t>
            </a:r>
          </a:p>
          <a:p>
            <a:pPr algn="just">
              <a:lnSpc>
                <a:spcPts val="4007"/>
              </a:lnSpc>
            </a:pPr>
            <a:r>
              <a:rPr lang="en-US" sz="2862" spc="-85" dirty="0">
                <a:solidFill>
                  <a:srgbClr val="545454"/>
                </a:solidFill>
                <a:latin typeface="Roboto"/>
              </a:rPr>
              <a:t>The river's source is on the </a:t>
            </a:r>
            <a:r>
              <a:rPr lang="en-US" sz="2862" spc="-85" dirty="0" err="1">
                <a:solidFill>
                  <a:srgbClr val="545454"/>
                </a:solidFill>
                <a:latin typeface="Roboto"/>
              </a:rPr>
              <a:t>Irpinia</a:t>
            </a:r>
            <a:r>
              <a:rPr lang="en-US" sz="2862" spc="-85" dirty="0">
                <a:solidFill>
                  <a:srgbClr val="545454"/>
                </a:solidFill>
                <a:latin typeface="Roboto"/>
              </a:rPr>
              <a:t> Plateau, at 715 meters above sea level,  in the province of Avellino. </a:t>
            </a:r>
          </a:p>
          <a:p>
            <a:pPr algn="just">
              <a:lnSpc>
                <a:spcPts val="4007"/>
              </a:lnSpc>
            </a:pPr>
            <a:r>
              <a:rPr lang="en-US" sz="2862" spc="-85" dirty="0">
                <a:solidFill>
                  <a:srgbClr val="545454"/>
                </a:solidFill>
                <a:latin typeface="Roboto"/>
              </a:rPr>
              <a:t>From there it runs southeast near </a:t>
            </a:r>
            <a:r>
              <a:rPr lang="en-US" sz="2862" spc="-85" dirty="0" err="1">
                <a:solidFill>
                  <a:srgbClr val="545454"/>
                </a:solidFill>
                <a:latin typeface="Roboto"/>
              </a:rPr>
              <a:t>Lioni</a:t>
            </a:r>
            <a:r>
              <a:rPr lang="en-US" sz="2862" spc="-85" dirty="0">
                <a:solidFill>
                  <a:srgbClr val="545454"/>
                </a:solidFill>
                <a:latin typeface="Roboto"/>
              </a:rPr>
              <a:t> before flowing into Lago di </a:t>
            </a:r>
            <a:r>
              <a:rPr lang="en-US" sz="2862" spc="-85" dirty="0" err="1">
                <a:solidFill>
                  <a:srgbClr val="545454"/>
                </a:solidFill>
                <a:latin typeface="Roboto"/>
              </a:rPr>
              <a:t>Conza</a:t>
            </a:r>
            <a:r>
              <a:rPr lang="en-US" sz="2862" spc="-85" dirty="0">
                <a:solidFill>
                  <a:srgbClr val="545454"/>
                </a:solidFill>
                <a:latin typeface="Roboto"/>
              </a:rPr>
              <a:t>, an artificial lake.</a:t>
            </a:r>
          </a:p>
          <a:p>
            <a:pPr algn="just">
              <a:lnSpc>
                <a:spcPts val="4007"/>
              </a:lnSpc>
            </a:pPr>
            <a:endParaRPr lang="en-US" sz="2862" spc="-85" dirty="0">
              <a:solidFill>
                <a:srgbClr val="545454"/>
              </a:solidFill>
              <a:latin typeface="Roboto"/>
            </a:endParaRPr>
          </a:p>
        </p:txBody>
      </p:sp>
      <p:grpSp>
        <p:nvGrpSpPr>
          <p:cNvPr id="12" name="Gruppo 11"/>
          <p:cNvGrpSpPr/>
          <p:nvPr/>
        </p:nvGrpSpPr>
        <p:grpSpPr>
          <a:xfrm>
            <a:off x="1088171" y="1485900"/>
            <a:ext cx="7618213" cy="1061066"/>
            <a:chOff x="1430537" y="1827657"/>
            <a:chExt cx="7618213" cy="1061066"/>
          </a:xfrm>
        </p:grpSpPr>
        <p:grpSp>
          <p:nvGrpSpPr>
            <p:cNvPr id="2" name="Group 2"/>
            <p:cNvGrpSpPr/>
            <p:nvPr/>
          </p:nvGrpSpPr>
          <p:grpSpPr>
            <a:xfrm>
              <a:off x="1430537" y="1827657"/>
              <a:ext cx="3357167" cy="1061066"/>
              <a:chOff x="0" y="0"/>
              <a:chExt cx="3664018" cy="1158050"/>
            </a:xfrm>
          </p:grpSpPr>
          <p:sp>
            <p:nvSpPr>
              <p:cNvPr id="3" name="Freeform 3"/>
              <p:cNvSpPr/>
              <p:nvPr/>
            </p:nvSpPr>
            <p:spPr>
              <a:xfrm>
                <a:off x="0" y="0"/>
                <a:ext cx="3664018" cy="1158050"/>
              </a:xfrm>
              <a:custGeom>
                <a:avLst/>
                <a:gdLst/>
                <a:ahLst/>
                <a:cxnLst/>
                <a:rect l="l" t="t" r="r" b="b"/>
                <a:pathLst>
                  <a:path w="3664018" h="1158050">
                    <a:moveTo>
                      <a:pt x="0" y="0"/>
                    </a:moveTo>
                    <a:lnTo>
                      <a:pt x="3664018" y="0"/>
                    </a:lnTo>
                    <a:lnTo>
                      <a:pt x="3664018" y="1158050"/>
                    </a:lnTo>
                    <a:lnTo>
                      <a:pt x="0" y="1158050"/>
                    </a:lnTo>
                    <a:close/>
                  </a:path>
                </a:pathLst>
              </a:custGeom>
              <a:solidFill>
                <a:srgbClr val="FADD02"/>
              </a:solidFill>
            </p:spPr>
          </p:sp>
        </p:grpSp>
        <p:sp>
          <p:nvSpPr>
            <p:cNvPr id="5" name="TextBox 5"/>
            <p:cNvSpPr txBox="1"/>
            <p:nvPr/>
          </p:nvSpPr>
          <p:spPr>
            <a:xfrm>
              <a:off x="1622039" y="1949187"/>
              <a:ext cx="7426711" cy="818007"/>
            </a:xfrm>
            <a:prstGeom prst="rect">
              <a:avLst/>
            </a:prstGeom>
          </p:spPr>
          <p:txBody>
            <a:bodyPr lIns="0" tIns="0" rIns="0" bIns="0" rtlCol="0" anchor="t">
              <a:spAutoFit/>
            </a:bodyPr>
            <a:lstStyle/>
            <a:p>
              <a:pPr>
                <a:lnSpc>
                  <a:spcPts val="6519"/>
                </a:lnSpc>
              </a:pPr>
              <a:r>
                <a:rPr lang="en-US" sz="5300" spc="74">
                  <a:solidFill>
                    <a:srgbClr val="000000"/>
                  </a:solidFill>
                  <a:latin typeface="Garet ExtraBold"/>
                </a:rPr>
                <a:t>OFANTO RIVER</a:t>
              </a:r>
            </a:p>
          </p:txBody>
        </p:sp>
      </p:grpSp>
      <p:grpSp>
        <p:nvGrpSpPr>
          <p:cNvPr id="6" name="Group 6"/>
          <p:cNvGrpSpPr/>
          <p:nvPr/>
        </p:nvGrpSpPr>
        <p:grpSpPr>
          <a:xfrm>
            <a:off x="9858760" y="1114222"/>
            <a:ext cx="7400540" cy="8214351"/>
            <a:chOff x="0" y="0"/>
            <a:chExt cx="3004537" cy="3334936"/>
          </a:xfrm>
        </p:grpSpPr>
        <p:sp>
          <p:nvSpPr>
            <p:cNvPr id="7" name="Freeform 7"/>
            <p:cNvSpPr/>
            <p:nvPr/>
          </p:nvSpPr>
          <p:spPr>
            <a:xfrm>
              <a:off x="0" y="0"/>
              <a:ext cx="3004537" cy="3334936"/>
            </a:xfrm>
            <a:custGeom>
              <a:avLst/>
              <a:gdLst/>
              <a:ahLst/>
              <a:cxnLst/>
              <a:rect l="l" t="t" r="r" b="b"/>
              <a:pathLst>
                <a:path w="3004537" h="3334936">
                  <a:moveTo>
                    <a:pt x="0" y="0"/>
                  </a:moveTo>
                  <a:lnTo>
                    <a:pt x="3004537" y="0"/>
                  </a:lnTo>
                  <a:lnTo>
                    <a:pt x="3004537" y="3334936"/>
                  </a:lnTo>
                  <a:lnTo>
                    <a:pt x="0" y="3334936"/>
                  </a:lnTo>
                  <a:close/>
                </a:path>
              </a:pathLst>
            </a:custGeom>
            <a:solidFill>
              <a:srgbClr val="0064D2"/>
            </a:solidFill>
          </p:spPr>
        </p:sp>
      </p:grpSp>
      <p:grpSp>
        <p:nvGrpSpPr>
          <p:cNvPr id="13" name="Gruppo 12"/>
          <p:cNvGrpSpPr/>
          <p:nvPr/>
        </p:nvGrpSpPr>
        <p:grpSpPr>
          <a:xfrm>
            <a:off x="9144000" y="293581"/>
            <a:ext cx="8115300" cy="4628734"/>
            <a:chOff x="9144000" y="293581"/>
            <a:chExt cx="8115300" cy="4628734"/>
          </a:xfrm>
        </p:grpSpPr>
        <p:pic>
          <p:nvPicPr>
            <p:cNvPr id="9" name="Picture 9"/>
            <p:cNvPicPr>
              <a:picLocks noChangeAspect="1"/>
            </p:cNvPicPr>
            <p:nvPr/>
          </p:nvPicPr>
          <p:blipFill>
            <a:blip r:embed="rId2"/>
            <a:srcRect/>
            <a:stretch>
              <a:fillRect/>
            </a:stretch>
          </p:blipFill>
          <p:spPr>
            <a:xfrm>
              <a:off x="9144000" y="758402"/>
              <a:ext cx="7396093" cy="4163913"/>
            </a:xfrm>
            <a:prstGeom prst="rect">
              <a:avLst/>
            </a:prstGeom>
          </p:spPr>
        </p:pic>
        <p:sp>
          <p:nvSpPr>
            <p:cNvPr id="10" name="TextBox 10"/>
            <p:cNvSpPr txBox="1"/>
            <p:nvPr/>
          </p:nvSpPr>
          <p:spPr>
            <a:xfrm>
              <a:off x="14602313" y="293581"/>
              <a:ext cx="2656987" cy="464821"/>
            </a:xfrm>
            <a:prstGeom prst="rect">
              <a:avLst/>
            </a:prstGeom>
          </p:spPr>
          <p:txBody>
            <a:bodyPr lIns="0" tIns="0" rIns="0" bIns="0" rtlCol="0" anchor="t">
              <a:spAutoFit/>
            </a:bodyPr>
            <a:lstStyle/>
            <a:p>
              <a:pPr algn="ctr">
                <a:lnSpc>
                  <a:spcPts val="3779"/>
                </a:lnSpc>
              </a:pPr>
              <a:r>
                <a:rPr lang="en-US" sz="2699" dirty="0">
                  <a:solidFill>
                    <a:srgbClr val="0064D2"/>
                  </a:solidFill>
                  <a:latin typeface="Roboto"/>
                </a:rPr>
                <a:t>outlet of the river</a:t>
              </a:r>
            </a:p>
          </p:txBody>
        </p:sp>
      </p:grpSp>
      <p:grpSp>
        <p:nvGrpSpPr>
          <p:cNvPr id="14" name="Gruppo 13"/>
          <p:cNvGrpSpPr/>
          <p:nvPr/>
        </p:nvGrpSpPr>
        <p:grpSpPr>
          <a:xfrm>
            <a:off x="9144000" y="5122806"/>
            <a:ext cx="7711591" cy="4813463"/>
            <a:chOff x="9144000" y="5122806"/>
            <a:chExt cx="7711591" cy="4813463"/>
          </a:xfrm>
        </p:grpSpPr>
        <p:pic>
          <p:nvPicPr>
            <p:cNvPr id="8" name="Picture 8"/>
            <p:cNvPicPr>
              <a:picLocks noChangeAspect="1"/>
            </p:cNvPicPr>
            <p:nvPr/>
          </p:nvPicPr>
          <p:blipFill>
            <a:blip r:embed="rId3"/>
            <a:srcRect/>
            <a:stretch>
              <a:fillRect/>
            </a:stretch>
          </p:blipFill>
          <p:spPr>
            <a:xfrm>
              <a:off x="9144000" y="5122806"/>
              <a:ext cx="7396093" cy="3698046"/>
            </a:xfrm>
            <a:prstGeom prst="rect">
              <a:avLst/>
            </a:prstGeom>
          </p:spPr>
        </p:pic>
        <p:sp>
          <p:nvSpPr>
            <p:cNvPr id="11" name="TextBox 11"/>
            <p:cNvSpPr txBox="1"/>
            <p:nvPr/>
          </p:nvSpPr>
          <p:spPr>
            <a:xfrm>
              <a:off x="9858760" y="9471448"/>
              <a:ext cx="6996831" cy="464821"/>
            </a:xfrm>
            <a:prstGeom prst="rect">
              <a:avLst/>
            </a:prstGeom>
          </p:spPr>
          <p:txBody>
            <a:bodyPr lIns="0" tIns="0" rIns="0" bIns="0" rtlCol="0" anchor="t">
              <a:spAutoFit/>
            </a:bodyPr>
            <a:lstStyle/>
            <a:p>
              <a:pPr algn="ctr">
                <a:lnSpc>
                  <a:spcPts val="3779"/>
                </a:lnSpc>
              </a:pPr>
              <a:r>
                <a:rPr lang="en-US" sz="2699">
                  <a:solidFill>
                    <a:srgbClr val="0064D2"/>
                  </a:solidFill>
                  <a:latin typeface="Roboto"/>
                </a:rPr>
                <a:t>Roman bridge on the river - Canosa - Puglia</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500" fill="hold"/>
                                        <p:tgtEl>
                                          <p:spTgt spid="4"/>
                                        </p:tgtEl>
                                        <p:attrNameLst>
                                          <p:attrName>ppt_w</p:attrName>
                                        </p:attrNameLst>
                                      </p:cBhvr>
                                      <p:tavLst>
                                        <p:tav tm="0">
                                          <p:val>
                                            <p:fltVal val="0"/>
                                          </p:val>
                                        </p:tav>
                                        <p:tav tm="100000">
                                          <p:val>
                                            <p:strVal val="#ppt_w"/>
                                          </p:val>
                                        </p:tav>
                                      </p:tavLst>
                                    </p:anim>
                                    <p:anim calcmode="lin" valueType="num">
                                      <p:cBhvr>
                                        <p:cTn id="15" dur="1500" fill="hold"/>
                                        <p:tgtEl>
                                          <p:spTgt spid="4"/>
                                        </p:tgtEl>
                                        <p:attrNameLst>
                                          <p:attrName>ppt_h</p:attrName>
                                        </p:attrNameLst>
                                      </p:cBhvr>
                                      <p:tavLst>
                                        <p:tav tm="0">
                                          <p:val>
                                            <p:fltVal val="0"/>
                                          </p:val>
                                        </p:tav>
                                        <p:tav tm="100000">
                                          <p:val>
                                            <p:strVal val="#ppt_h"/>
                                          </p:val>
                                        </p:tav>
                                      </p:tavLst>
                                    </p:anim>
                                    <p:animEffect transition="in" filter="fade">
                                      <p:cBhvr>
                                        <p:cTn id="16" dur="1500"/>
                                        <p:tgtEl>
                                          <p:spTgt spid="4"/>
                                        </p:tgtEl>
                                      </p:cBhvr>
                                    </p:animEffect>
                                  </p:childTnLst>
                                </p:cTn>
                              </p:par>
                            </p:childTnLst>
                          </p:cTn>
                        </p:par>
                        <p:par>
                          <p:cTn id="17" fill="hold">
                            <p:stCondLst>
                              <p:cond delay="2500"/>
                            </p:stCondLst>
                            <p:childTnLst>
                              <p:par>
                                <p:cTn id="18" presetID="42"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3500"/>
                            </p:stCondLst>
                            <p:childTnLst>
                              <p:par>
                                <p:cTn id="24" presetID="14" presetClass="entr" presetSubtype="1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randombar(horizontal)">
                                      <p:cBhvr>
                                        <p:cTn id="26" dur="1000"/>
                                        <p:tgtEl>
                                          <p:spTgt spid="13"/>
                                        </p:tgtEl>
                                      </p:cBhvr>
                                    </p:animEffect>
                                  </p:childTnLst>
                                </p:cTn>
                              </p:par>
                            </p:childTnLst>
                          </p:cTn>
                        </p:par>
                        <p:par>
                          <p:cTn id="27" fill="hold">
                            <p:stCondLst>
                              <p:cond delay="4500"/>
                            </p:stCondLst>
                            <p:childTnLst>
                              <p:par>
                                <p:cTn id="28" presetID="14" presetClass="entr" presetSubtype="1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randombar(horizontal)">
                                      <p:cBhvr>
                                        <p:cTn id="3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8677214" y="2857500"/>
            <a:ext cx="9546474" cy="7427156"/>
          </a:xfrm>
          <a:prstGeom prst="rect">
            <a:avLst/>
          </a:prstGeom>
        </p:spPr>
      </p:pic>
      <p:grpSp>
        <p:nvGrpSpPr>
          <p:cNvPr id="12" name="Gruppo 11"/>
          <p:cNvGrpSpPr/>
          <p:nvPr/>
        </p:nvGrpSpPr>
        <p:grpSpPr>
          <a:xfrm>
            <a:off x="7433993" y="569174"/>
            <a:ext cx="7614678" cy="2579638"/>
            <a:chOff x="7433993" y="569174"/>
            <a:chExt cx="7614678" cy="2579638"/>
          </a:xfrm>
        </p:grpSpPr>
        <p:grpSp>
          <p:nvGrpSpPr>
            <p:cNvPr id="3" name="Group 3"/>
            <p:cNvGrpSpPr/>
            <p:nvPr/>
          </p:nvGrpSpPr>
          <p:grpSpPr>
            <a:xfrm>
              <a:off x="7433993" y="2566188"/>
              <a:ext cx="4869875" cy="582624"/>
              <a:chOff x="0" y="0"/>
              <a:chExt cx="3046205" cy="364443"/>
            </a:xfrm>
          </p:grpSpPr>
          <p:sp>
            <p:nvSpPr>
              <p:cNvPr id="4" name="Freeform 4"/>
              <p:cNvSpPr/>
              <p:nvPr/>
            </p:nvSpPr>
            <p:spPr>
              <a:xfrm>
                <a:off x="0" y="0"/>
                <a:ext cx="3046205" cy="364443"/>
              </a:xfrm>
              <a:custGeom>
                <a:avLst/>
                <a:gdLst/>
                <a:ahLst/>
                <a:cxnLst/>
                <a:rect l="l" t="t" r="r" b="b"/>
                <a:pathLst>
                  <a:path w="3046205" h="364443">
                    <a:moveTo>
                      <a:pt x="0" y="0"/>
                    </a:moveTo>
                    <a:lnTo>
                      <a:pt x="3046205" y="0"/>
                    </a:lnTo>
                    <a:lnTo>
                      <a:pt x="3046205" y="364443"/>
                    </a:lnTo>
                    <a:lnTo>
                      <a:pt x="0" y="364443"/>
                    </a:lnTo>
                    <a:close/>
                  </a:path>
                </a:pathLst>
              </a:custGeom>
              <a:solidFill>
                <a:srgbClr val="FADD02"/>
              </a:solidFill>
            </p:spPr>
          </p:sp>
        </p:grpSp>
        <p:sp>
          <p:nvSpPr>
            <p:cNvPr id="5" name="TextBox 5"/>
            <p:cNvSpPr txBox="1"/>
            <p:nvPr/>
          </p:nvSpPr>
          <p:spPr>
            <a:xfrm>
              <a:off x="7433993" y="569174"/>
              <a:ext cx="7614678" cy="1637157"/>
            </a:xfrm>
            <a:prstGeom prst="rect">
              <a:avLst/>
            </a:prstGeom>
          </p:spPr>
          <p:txBody>
            <a:bodyPr lIns="0" tIns="0" rIns="0" bIns="0" rtlCol="0" anchor="t">
              <a:spAutoFit/>
            </a:bodyPr>
            <a:lstStyle/>
            <a:p>
              <a:pPr>
                <a:lnSpc>
                  <a:spcPts val="6519"/>
                </a:lnSpc>
              </a:pPr>
              <a:r>
                <a:rPr lang="en-US" sz="5300" spc="74" dirty="0">
                  <a:solidFill>
                    <a:srgbClr val="000000"/>
                  </a:solidFill>
                  <a:latin typeface="Garet ExtraBold"/>
                </a:rPr>
                <a:t>KARST AND WATERS IN PUGLIA</a:t>
              </a:r>
            </a:p>
          </p:txBody>
        </p:sp>
      </p:grpSp>
      <p:sp>
        <p:nvSpPr>
          <p:cNvPr id="6" name="TextBox 6"/>
          <p:cNvSpPr txBox="1"/>
          <p:nvPr/>
        </p:nvSpPr>
        <p:spPr>
          <a:xfrm>
            <a:off x="425944" y="5381240"/>
            <a:ext cx="8251270" cy="4706417"/>
          </a:xfrm>
          <a:prstGeom prst="rect">
            <a:avLst/>
          </a:prstGeom>
        </p:spPr>
        <p:txBody>
          <a:bodyPr lIns="0" tIns="0" rIns="0" bIns="0" rtlCol="0" anchor="t">
            <a:spAutoFit/>
          </a:bodyPr>
          <a:lstStyle/>
          <a:p>
            <a:pPr algn="just">
              <a:lnSpc>
                <a:spcPts val="3749"/>
              </a:lnSpc>
            </a:pPr>
            <a:r>
              <a:rPr lang="en-US" sz="2499" dirty="0">
                <a:solidFill>
                  <a:srgbClr val="000000"/>
                </a:solidFill>
                <a:latin typeface="Roboto" panose="020B0604020202020204" charset="0"/>
                <a:ea typeface="Roboto" panose="020B0604020202020204" charset="0"/>
              </a:rPr>
              <a:t>Puglia has a predominantly calcareous and </a:t>
            </a:r>
            <a:r>
              <a:rPr lang="en-US" sz="2499" dirty="0" err="1">
                <a:solidFill>
                  <a:srgbClr val="000000"/>
                </a:solidFill>
                <a:latin typeface="Roboto" panose="020B0604020202020204" charset="0"/>
                <a:ea typeface="Roboto" panose="020B0604020202020204" charset="0"/>
              </a:rPr>
              <a:t>calcarenite</a:t>
            </a:r>
            <a:r>
              <a:rPr lang="en-US" sz="2499" dirty="0">
                <a:solidFill>
                  <a:srgbClr val="000000"/>
                </a:solidFill>
                <a:latin typeface="Roboto" panose="020B0604020202020204" charset="0"/>
                <a:ea typeface="Roboto" panose="020B0604020202020204" charset="0"/>
              </a:rPr>
              <a:t> geomorphological structure, dating between 136 and 65 million years ago.</a:t>
            </a:r>
          </a:p>
          <a:p>
            <a:pPr algn="just">
              <a:lnSpc>
                <a:spcPts val="3749"/>
              </a:lnSpc>
            </a:pPr>
            <a:r>
              <a:rPr lang="en-US" sz="2499" dirty="0">
                <a:solidFill>
                  <a:srgbClr val="000000"/>
                </a:solidFill>
                <a:latin typeface="Roboto" panose="020B0604020202020204" charset="0"/>
                <a:ea typeface="Roboto" panose="020B0604020202020204" charset="0"/>
              </a:rPr>
              <a:t>In the following times, the strongly erosive action of the atmospheric agents has incessantly modeled these carbonate materials, progressively dissolving them and giving the whole Apulian landscape the variety of forms typical of surface and </a:t>
            </a:r>
            <a:r>
              <a:rPr lang="en-US" sz="2499" dirty="0" err="1">
                <a:solidFill>
                  <a:srgbClr val="000000"/>
                </a:solidFill>
                <a:latin typeface="Roboto" panose="020B0604020202020204" charset="0"/>
                <a:ea typeface="Roboto" panose="020B0604020202020204" charset="0"/>
              </a:rPr>
              <a:t>hypogean</a:t>
            </a:r>
            <a:r>
              <a:rPr lang="en-US" sz="2499" dirty="0">
                <a:solidFill>
                  <a:srgbClr val="000000"/>
                </a:solidFill>
                <a:latin typeface="Roboto" panose="020B0604020202020204" charset="0"/>
                <a:ea typeface="Roboto" panose="020B0604020202020204" charset="0"/>
              </a:rPr>
              <a:t> karst phenomena, i.e. caves, sinkholes and blind valleys, sinkholes,  LAME  and ravines.</a:t>
            </a:r>
          </a:p>
        </p:txBody>
      </p:sp>
      <p:grpSp>
        <p:nvGrpSpPr>
          <p:cNvPr id="14" name="Gruppo 13"/>
          <p:cNvGrpSpPr/>
          <p:nvPr/>
        </p:nvGrpSpPr>
        <p:grpSpPr>
          <a:xfrm>
            <a:off x="686313" y="338667"/>
            <a:ext cx="5037667" cy="5037667"/>
            <a:chOff x="686313" y="338667"/>
            <a:chExt cx="5037667" cy="5037667"/>
          </a:xfrm>
        </p:grpSpPr>
        <p:grpSp>
          <p:nvGrpSpPr>
            <p:cNvPr id="7" name="Group 7"/>
            <p:cNvGrpSpPr/>
            <p:nvPr/>
          </p:nvGrpSpPr>
          <p:grpSpPr>
            <a:xfrm>
              <a:off x="686313" y="338667"/>
              <a:ext cx="5037667" cy="5037667"/>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9" name="TextBox 9"/>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10" name="Group 10"/>
            <p:cNvGrpSpPr>
              <a:grpSpLocks noChangeAspect="1"/>
            </p:cNvGrpSpPr>
            <p:nvPr/>
          </p:nvGrpSpPr>
          <p:grpSpPr>
            <a:xfrm>
              <a:off x="1005841" y="658203"/>
              <a:ext cx="4398611" cy="4398593"/>
              <a:chOff x="0" y="0"/>
              <a:chExt cx="6350000" cy="6349975"/>
            </a:xfrm>
          </p:grpSpPr>
          <p:sp>
            <p:nvSpPr>
              <p:cNvPr id="11" name="Freeform 11"/>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5029" r="-25029"/>
                </a:stretch>
              </a:blipFill>
            </p:spPr>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1500"/>
                                        <p:tgtEl>
                                          <p:spTgt spid="2"/>
                                        </p:tgtEl>
                                      </p:cBhvr>
                                    </p:animEffect>
                                  </p:childTnLst>
                                </p:cTn>
                              </p:par>
                            </p:childTnLst>
                          </p:cTn>
                        </p:par>
                        <p:par>
                          <p:cTn id="15" fill="hold">
                            <p:stCondLst>
                              <p:cond delay="2500"/>
                            </p:stCondLst>
                            <p:childTnLst>
                              <p:par>
                                <p:cTn id="16" presetID="53" presetClass="entr" presetSubtype="16"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500" fill="hold"/>
                                        <p:tgtEl>
                                          <p:spTgt spid="6"/>
                                        </p:tgtEl>
                                        <p:attrNameLst>
                                          <p:attrName>ppt_w</p:attrName>
                                        </p:attrNameLst>
                                      </p:cBhvr>
                                      <p:tavLst>
                                        <p:tav tm="0">
                                          <p:val>
                                            <p:fltVal val="0"/>
                                          </p:val>
                                        </p:tav>
                                        <p:tav tm="100000">
                                          <p:val>
                                            <p:strVal val="#ppt_w"/>
                                          </p:val>
                                        </p:tav>
                                      </p:tavLst>
                                    </p:anim>
                                    <p:anim calcmode="lin" valueType="num">
                                      <p:cBhvr>
                                        <p:cTn id="19" dur="1500" fill="hold"/>
                                        <p:tgtEl>
                                          <p:spTgt spid="6"/>
                                        </p:tgtEl>
                                        <p:attrNameLst>
                                          <p:attrName>ppt_h</p:attrName>
                                        </p:attrNameLst>
                                      </p:cBhvr>
                                      <p:tavLst>
                                        <p:tav tm="0">
                                          <p:val>
                                            <p:fltVal val="0"/>
                                          </p:val>
                                        </p:tav>
                                        <p:tav tm="100000">
                                          <p:val>
                                            <p:strVal val="#ppt_h"/>
                                          </p:val>
                                        </p:tav>
                                      </p:tavLst>
                                    </p:anim>
                                    <p:animEffect transition="in" filter="fade">
                                      <p:cBhvr>
                                        <p:cTn id="20" dur="1500"/>
                                        <p:tgtEl>
                                          <p:spTgt spid="6"/>
                                        </p:tgtEl>
                                      </p:cBhvr>
                                    </p:animEffect>
                                  </p:childTnLst>
                                </p:cTn>
                              </p:par>
                            </p:childTnLst>
                          </p:cTn>
                        </p:par>
                        <p:par>
                          <p:cTn id="21" fill="hold">
                            <p:stCondLst>
                              <p:cond delay="4000"/>
                            </p:stCondLst>
                            <p:childTnLst>
                              <p:par>
                                <p:cTn id="22" presetID="47"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o 8"/>
          <p:cNvGrpSpPr/>
          <p:nvPr/>
        </p:nvGrpSpPr>
        <p:grpSpPr>
          <a:xfrm>
            <a:off x="-76140" y="-114872"/>
            <a:ext cx="9220140" cy="1313307"/>
            <a:chOff x="-76140" y="-114872"/>
            <a:chExt cx="9220140" cy="1313307"/>
          </a:xfrm>
        </p:grpSpPr>
        <p:grpSp>
          <p:nvGrpSpPr>
            <p:cNvPr id="4" name="Group 4"/>
            <p:cNvGrpSpPr/>
            <p:nvPr/>
          </p:nvGrpSpPr>
          <p:grpSpPr>
            <a:xfrm>
              <a:off x="-76140" y="-114872"/>
              <a:ext cx="1028700" cy="1028700"/>
              <a:chOff x="0" y="0"/>
              <a:chExt cx="631248" cy="631248"/>
            </a:xfrm>
          </p:grpSpPr>
          <p:sp>
            <p:nvSpPr>
              <p:cNvPr id="5" name="Freeform 5"/>
              <p:cNvSpPr/>
              <p:nvPr/>
            </p:nvSpPr>
            <p:spPr>
              <a:xfrm>
                <a:off x="0" y="0"/>
                <a:ext cx="631248" cy="631248"/>
              </a:xfrm>
              <a:custGeom>
                <a:avLst/>
                <a:gdLst/>
                <a:ahLst/>
                <a:cxnLst/>
                <a:rect l="l" t="t" r="r" b="b"/>
                <a:pathLst>
                  <a:path w="631248" h="631248">
                    <a:moveTo>
                      <a:pt x="0" y="0"/>
                    </a:moveTo>
                    <a:lnTo>
                      <a:pt x="631248" y="0"/>
                    </a:lnTo>
                    <a:lnTo>
                      <a:pt x="631248" y="631248"/>
                    </a:lnTo>
                    <a:lnTo>
                      <a:pt x="0" y="631248"/>
                    </a:lnTo>
                    <a:close/>
                  </a:path>
                </a:pathLst>
              </a:custGeom>
              <a:solidFill>
                <a:srgbClr val="FADD02"/>
              </a:solidFill>
            </p:spPr>
          </p:sp>
        </p:grpSp>
        <p:sp>
          <p:nvSpPr>
            <p:cNvPr id="6" name="TextBox 6"/>
            <p:cNvSpPr txBox="1"/>
            <p:nvPr/>
          </p:nvSpPr>
          <p:spPr>
            <a:xfrm>
              <a:off x="1251741" y="380428"/>
              <a:ext cx="7892259" cy="818007"/>
            </a:xfrm>
            <a:prstGeom prst="rect">
              <a:avLst/>
            </a:prstGeom>
          </p:spPr>
          <p:txBody>
            <a:bodyPr lIns="0" tIns="0" rIns="0" bIns="0" rtlCol="0" anchor="t">
              <a:spAutoFit/>
            </a:bodyPr>
            <a:lstStyle/>
            <a:p>
              <a:pPr>
                <a:lnSpc>
                  <a:spcPts val="6519"/>
                </a:lnSpc>
              </a:pPr>
              <a:r>
                <a:rPr lang="en-US" sz="5300" spc="74" dirty="0">
                  <a:solidFill>
                    <a:srgbClr val="000000"/>
                  </a:solidFill>
                  <a:latin typeface="Garet ExtraBold"/>
                </a:rPr>
                <a:t>THE LAME </a:t>
              </a:r>
            </a:p>
          </p:txBody>
        </p:sp>
      </p:grpSp>
      <p:grpSp>
        <p:nvGrpSpPr>
          <p:cNvPr id="10" name="Gruppo 9"/>
          <p:cNvGrpSpPr/>
          <p:nvPr/>
        </p:nvGrpSpPr>
        <p:grpSpPr>
          <a:xfrm>
            <a:off x="10108410" y="1790699"/>
            <a:ext cx="8044983" cy="7886923"/>
            <a:chOff x="10108410" y="1198435"/>
            <a:chExt cx="8044983" cy="8479188"/>
          </a:xfrm>
        </p:grpSpPr>
        <p:grpSp>
          <p:nvGrpSpPr>
            <p:cNvPr id="2" name="Group 2"/>
            <p:cNvGrpSpPr/>
            <p:nvPr/>
          </p:nvGrpSpPr>
          <p:grpSpPr>
            <a:xfrm>
              <a:off x="10108410" y="1198435"/>
              <a:ext cx="8044983" cy="8479188"/>
              <a:chOff x="0" y="0"/>
              <a:chExt cx="3104005" cy="3271535"/>
            </a:xfrm>
          </p:grpSpPr>
          <p:sp>
            <p:nvSpPr>
              <p:cNvPr id="3" name="Freeform 3"/>
              <p:cNvSpPr/>
              <p:nvPr/>
            </p:nvSpPr>
            <p:spPr>
              <a:xfrm>
                <a:off x="0" y="0"/>
                <a:ext cx="3104005" cy="3271535"/>
              </a:xfrm>
              <a:custGeom>
                <a:avLst/>
                <a:gdLst/>
                <a:ahLst/>
                <a:cxnLst/>
                <a:rect l="l" t="t" r="r" b="b"/>
                <a:pathLst>
                  <a:path w="3104005" h="3271535">
                    <a:moveTo>
                      <a:pt x="0" y="0"/>
                    </a:moveTo>
                    <a:lnTo>
                      <a:pt x="3104005" y="0"/>
                    </a:lnTo>
                    <a:lnTo>
                      <a:pt x="3104005" y="3271535"/>
                    </a:lnTo>
                    <a:lnTo>
                      <a:pt x="0" y="3271535"/>
                    </a:lnTo>
                    <a:close/>
                  </a:path>
                </a:pathLst>
              </a:custGeom>
              <a:solidFill>
                <a:srgbClr val="0064D2"/>
              </a:solidFill>
            </p:spPr>
          </p:sp>
        </p:grpSp>
        <p:sp>
          <p:nvSpPr>
            <p:cNvPr id="7" name="TextBox 7"/>
            <p:cNvSpPr txBox="1"/>
            <p:nvPr/>
          </p:nvSpPr>
          <p:spPr>
            <a:xfrm>
              <a:off x="11510587" y="3314700"/>
              <a:ext cx="6138258" cy="3981007"/>
            </a:xfrm>
            <a:prstGeom prst="rect">
              <a:avLst/>
            </a:prstGeom>
          </p:spPr>
          <p:txBody>
            <a:bodyPr lIns="0" tIns="0" rIns="0" bIns="0" rtlCol="0" anchor="t">
              <a:spAutoFit/>
            </a:bodyPr>
            <a:lstStyle/>
            <a:p>
              <a:pPr algn="just">
                <a:lnSpc>
                  <a:spcPts val="2940"/>
                </a:lnSpc>
              </a:pPr>
              <a:r>
                <a:rPr lang="en-US" sz="2400" spc="441" dirty="0">
                  <a:solidFill>
                    <a:srgbClr val="FFFFFF"/>
                  </a:solidFill>
                  <a:latin typeface="Roboto"/>
                </a:rPr>
                <a:t>The lame (ancient stream) are shallow furrows that start in </a:t>
              </a:r>
              <a:r>
                <a:rPr lang="en-US" sz="2400" spc="441" dirty="0" err="1">
                  <a:solidFill>
                    <a:srgbClr val="FFFFFF"/>
                  </a:solidFill>
                  <a:latin typeface="Roboto"/>
                </a:rPr>
                <a:t>Murgia</a:t>
              </a:r>
              <a:r>
                <a:rPr lang="en-US" sz="2400" spc="441" dirty="0">
                  <a:solidFill>
                    <a:srgbClr val="FFFFFF"/>
                  </a:solidFill>
                  <a:latin typeface="Roboto"/>
                </a:rPr>
                <a:t> plain and arrive to the Adriatic sea</a:t>
              </a:r>
            </a:p>
            <a:p>
              <a:pPr algn="just">
                <a:lnSpc>
                  <a:spcPts val="2940"/>
                </a:lnSpc>
              </a:pPr>
              <a:r>
                <a:rPr lang="en-US" sz="2400" spc="441" dirty="0">
                  <a:solidFill>
                    <a:srgbClr val="FFFFFF"/>
                  </a:solidFill>
                  <a:latin typeface="Roboto"/>
                </a:rPr>
                <a:t>where they form large sandy bays. In the area of Bari, lame have the shape of blades and have created an</a:t>
              </a:r>
            </a:p>
            <a:p>
              <a:pPr algn="just">
                <a:lnSpc>
                  <a:spcPts val="2940"/>
                </a:lnSpc>
              </a:pPr>
              <a:r>
                <a:rPr lang="en-US" sz="2400" spc="441" dirty="0">
                  <a:solidFill>
                    <a:srgbClr val="FFFFFF"/>
                  </a:solidFill>
                  <a:latin typeface="Roboto"/>
                </a:rPr>
                <a:t>extraordinary ecological system that looks like a fan.</a:t>
              </a:r>
            </a:p>
          </p:txBody>
        </p:sp>
      </p:grpSp>
      <p:pic>
        <p:nvPicPr>
          <p:cNvPr id="8" name="Picture 8"/>
          <p:cNvPicPr>
            <a:picLocks noChangeAspect="1"/>
          </p:cNvPicPr>
          <p:nvPr/>
        </p:nvPicPr>
        <p:blipFill>
          <a:blip r:embed="rId2"/>
          <a:srcRect/>
          <a:stretch>
            <a:fillRect/>
          </a:stretch>
        </p:blipFill>
        <p:spPr>
          <a:xfrm>
            <a:off x="0" y="2962846"/>
            <a:ext cx="11006039" cy="629545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1500"/>
                                        <p:tgtEl>
                                          <p:spTgt spid="8"/>
                                        </p:tgtEl>
                                      </p:cBhvr>
                                    </p:animEffect>
                                  </p:childTnLst>
                                </p:cTn>
                              </p:par>
                            </p:childTnLst>
                          </p:cTn>
                        </p:par>
                        <p:par>
                          <p:cTn id="15" fill="hold">
                            <p:stCondLst>
                              <p:cond delay="250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500" fill="hold"/>
                                        <p:tgtEl>
                                          <p:spTgt spid="10"/>
                                        </p:tgtEl>
                                        <p:attrNameLst>
                                          <p:attrName>ppt_w</p:attrName>
                                        </p:attrNameLst>
                                      </p:cBhvr>
                                      <p:tavLst>
                                        <p:tav tm="0">
                                          <p:val>
                                            <p:fltVal val="0"/>
                                          </p:val>
                                        </p:tav>
                                        <p:tav tm="100000">
                                          <p:val>
                                            <p:strVal val="#ppt_w"/>
                                          </p:val>
                                        </p:tav>
                                      </p:tavLst>
                                    </p:anim>
                                    <p:anim calcmode="lin" valueType="num">
                                      <p:cBhvr>
                                        <p:cTn id="19" dur="1500" fill="hold"/>
                                        <p:tgtEl>
                                          <p:spTgt spid="10"/>
                                        </p:tgtEl>
                                        <p:attrNameLst>
                                          <p:attrName>ppt_h</p:attrName>
                                        </p:attrNameLst>
                                      </p:cBhvr>
                                      <p:tavLst>
                                        <p:tav tm="0">
                                          <p:val>
                                            <p:fltVal val="0"/>
                                          </p:val>
                                        </p:tav>
                                        <p:tav tm="100000">
                                          <p:val>
                                            <p:strVal val="#ppt_h"/>
                                          </p:val>
                                        </p:tav>
                                      </p:tavLst>
                                    </p:anim>
                                    <p:animEffect transition="in" filter="fade">
                                      <p:cBhvr>
                                        <p:cTn id="20"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9642560"/>
            <a:ext cx="3357167" cy="644440"/>
            <a:chOff x="0" y="0"/>
            <a:chExt cx="3664018" cy="703343"/>
          </a:xfrm>
        </p:grpSpPr>
        <p:sp>
          <p:nvSpPr>
            <p:cNvPr id="5" name="Freeform 5"/>
            <p:cNvSpPr/>
            <p:nvPr/>
          </p:nvSpPr>
          <p:spPr>
            <a:xfrm>
              <a:off x="0" y="0"/>
              <a:ext cx="3664018" cy="703343"/>
            </a:xfrm>
            <a:custGeom>
              <a:avLst/>
              <a:gdLst/>
              <a:ahLst/>
              <a:cxnLst/>
              <a:rect l="l" t="t" r="r" b="b"/>
              <a:pathLst>
                <a:path w="3664018" h="703343">
                  <a:moveTo>
                    <a:pt x="0" y="0"/>
                  </a:moveTo>
                  <a:lnTo>
                    <a:pt x="3664018" y="0"/>
                  </a:lnTo>
                  <a:lnTo>
                    <a:pt x="3664018" y="703343"/>
                  </a:lnTo>
                  <a:lnTo>
                    <a:pt x="0" y="703343"/>
                  </a:lnTo>
                  <a:close/>
                </a:path>
              </a:pathLst>
            </a:custGeom>
            <a:solidFill>
              <a:srgbClr val="FADD02"/>
            </a:solidFill>
          </p:spPr>
        </p:sp>
      </p:grpSp>
      <p:grpSp>
        <p:nvGrpSpPr>
          <p:cNvPr id="27" name="Gruppo 26"/>
          <p:cNvGrpSpPr/>
          <p:nvPr/>
        </p:nvGrpSpPr>
        <p:grpSpPr>
          <a:xfrm>
            <a:off x="4039773" y="521112"/>
            <a:ext cx="8193848" cy="888588"/>
            <a:chOff x="4039773" y="521112"/>
            <a:chExt cx="8193848" cy="888588"/>
          </a:xfrm>
        </p:grpSpPr>
        <p:grpSp>
          <p:nvGrpSpPr>
            <p:cNvPr id="2" name="Group 2"/>
            <p:cNvGrpSpPr/>
            <p:nvPr/>
          </p:nvGrpSpPr>
          <p:grpSpPr>
            <a:xfrm>
              <a:off x="4636454" y="521112"/>
              <a:ext cx="6975788" cy="854933"/>
              <a:chOff x="0" y="0"/>
              <a:chExt cx="9917512" cy="1215462"/>
            </a:xfrm>
          </p:grpSpPr>
          <p:sp>
            <p:nvSpPr>
              <p:cNvPr id="3" name="Freeform 3"/>
              <p:cNvSpPr/>
              <p:nvPr/>
            </p:nvSpPr>
            <p:spPr>
              <a:xfrm>
                <a:off x="0" y="0"/>
                <a:ext cx="9917512" cy="1215462"/>
              </a:xfrm>
              <a:custGeom>
                <a:avLst/>
                <a:gdLst/>
                <a:ahLst/>
                <a:cxnLst/>
                <a:rect l="l" t="t" r="r" b="b"/>
                <a:pathLst>
                  <a:path w="9917512" h="1215462">
                    <a:moveTo>
                      <a:pt x="9917512" y="279400"/>
                    </a:moveTo>
                    <a:lnTo>
                      <a:pt x="9917512" y="0"/>
                    </a:lnTo>
                    <a:lnTo>
                      <a:pt x="0" y="0"/>
                    </a:lnTo>
                    <a:lnTo>
                      <a:pt x="0" y="1215462"/>
                    </a:lnTo>
                    <a:lnTo>
                      <a:pt x="9917512" y="1215462"/>
                    </a:lnTo>
                    <a:lnTo>
                      <a:pt x="9917512" y="279400"/>
                    </a:lnTo>
                    <a:close/>
                    <a:moveTo>
                      <a:pt x="9838772" y="279400"/>
                    </a:moveTo>
                    <a:lnTo>
                      <a:pt x="9838772" y="1136722"/>
                    </a:lnTo>
                    <a:lnTo>
                      <a:pt x="78740" y="1136722"/>
                    </a:lnTo>
                    <a:lnTo>
                      <a:pt x="78740" y="78740"/>
                    </a:lnTo>
                    <a:lnTo>
                      <a:pt x="9838772" y="78740"/>
                    </a:lnTo>
                    <a:lnTo>
                      <a:pt x="9838772" y="279400"/>
                    </a:lnTo>
                    <a:close/>
                  </a:path>
                </a:pathLst>
              </a:custGeom>
              <a:solidFill>
                <a:srgbClr val="FADD02"/>
              </a:solidFill>
            </p:spPr>
          </p:sp>
        </p:grpSp>
        <p:sp>
          <p:nvSpPr>
            <p:cNvPr id="6" name="TextBox 6"/>
            <p:cNvSpPr txBox="1"/>
            <p:nvPr/>
          </p:nvSpPr>
          <p:spPr>
            <a:xfrm>
              <a:off x="4039773" y="591693"/>
              <a:ext cx="8193848" cy="818007"/>
            </a:xfrm>
            <a:prstGeom prst="rect">
              <a:avLst/>
            </a:prstGeom>
          </p:spPr>
          <p:txBody>
            <a:bodyPr lIns="0" tIns="0" rIns="0" bIns="0" rtlCol="0" anchor="t">
              <a:spAutoFit/>
            </a:bodyPr>
            <a:lstStyle/>
            <a:p>
              <a:pPr algn="ctr">
                <a:lnSpc>
                  <a:spcPts val="6519"/>
                </a:lnSpc>
              </a:pPr>
              <a:r>
                <a:rPr lang="en-US" sz="5300" spc="74" dirty="0">
                  <a:solidFill>
                    <a:srgbClr val="000000"/>
                  </a:solidFill>
                  <a:latin typeface="Garet ExtraBold"/>
                </a:rPr>
                <a:t>LAMA BALICE</a:t>
              </a:r>
            </a:p>
          </p:txBody>
        </p:sp>
      </p:grpSp>
      <p:sp>
        <p:nvSpPr>
          <p:cNvPr id="7" name="TextBox 7"/>
          <p:cNvSpPr txBox="1"/>
          <p:nvPr/>
        </p:nvSpPr>
        <p:spPr>
          <a:xfrm>
            <a:off x="672989" y="1490232"/>
            <a:ext cx="7926929" cy="1253491"/>
          </a:xfrm>
          <a:prstGeom prst="rect">
            <a:avLst/>
          </a:prstGeom>
        </p:spPr>
        <p:txBody>
          <a:bodyPr lIns="0" tIns="0" rIns="0" bIns="0" rtlCol="0" anchor="t">
            <a:spAutoFit/>
          </a:bodyPr>
          <a:lstStyle/>
          <a:p>
            <a:pPr algn="just">
              <a:lnSpc>
                <a:spcPts val="3359"/>
              </a:lnSpc>
            </a:pPr>
            <a:r>
              <a:rPr lang="en-US" sz="2399" dirty="0">
                <a:solidFill>
                  <a:srgbClr val="545454"/>
                </a:solidFill>
                <a:latin typeface="Roboto"/>
              </a:rPr>
              <a:t>Close to our school there is Lama </a:t>
            </a:r>
            <a:r>
              <a:rPr lang="en-US" sz="2399" dirty="0" err="1">
                <a:solidFill>
                  <a:srgbClr val="545454"/>
                </a:solidFill>
                <a:latin typeface="Roboto"/>
              </a:rPr>
              <a:t>Balice</a:t>
            </a:r>
            <a:r>
              <a:rPr lang="en-US" sz="2399" dirty="0">
                <a:solidFill>
                  <a:srgbClr val="545454"/>
                </a:solidFill>
                <a:latin typeface="Roboto"/>
              </a:rPr>
              <a:t>, which has became a Regional park rich of amazing flora and fauna.</a:t>
            </a:r>
          </a:p>
          <a:p>
            <a:pPr algn="just">
              <a:lnSpc>
                <a:spcPts val="3359"/>
              </a:lnSpc>
            </a:pPr>
            <a:r>
              <a:rPr lang="en-US" sz="2399" dirty="0">
                <a:solidFill>
                  <a:srgbClr val="545454"/>
                </a:solidFill>
                <a:latin typeface="Roboto"/>
              </a:rPr>
              <a:t>.</a:t>
            </a:r>
          </a:p>
        </p:txBody>
      </p:sp>
      <p:sp>
        <p:nvSpPr>
          <p:cNvPr id="8" name="TextBox 8"/>
          <p:cNvSpPr txBox="1"/>
          <p:nvPr/>
        </p:nvSpPr>
        <p:spPr>
          <a:xfrm>
            <a:off x="11087500" y="7173161"/>
            <a:ext cx="6891182" cy="1411156"/>
          </a:xfrm>
          <a:prstGeom prst="rect">
            <a:avLst/>
          </a:prstGeom>
        </p:spPr>
        <p:txBody>
          <a:bodyPr lIns="0" tIns="0" rIns="0" bIns="0" rtlCol="0" anchor="t">
            <a:spAutoFit/>
          </a:bodyPr>
          <a:lstStyle/>
          <a:p>
            <a:pPr algn="just">
              <a:lnSpc>
                <a:spcPts val="2821"/>
              </a:lnSpc>
            </a:pPr>
            <a:r>
              <a:rPr lang="en-US" sz="2015" dirty="0">
                <a:solidFill>
                  <a:srgbClr val="545454"/>
                </a:solidFill>
                <a:latin typeface="Roboto"/>
              </a:rPr>
              <a:t>Lamas are the evidence of human presence since the Neolithic as various utensils, pointed flints and tools</a:t>
            </a:r>
          </a:p>
          <a:p>
            <a:pPr algn="just">
              <a:lnSpc>
                <a:spcPts val="2821"/>
              </a:lnSpc>
            </a:pPr>
            <a:r>
              <a:rPr lang="en-US" sz="2015" dirty="0">
                <a:solidFill>
                  <a:srgbClr val="545454"/>
                </a:solidFill>
                <a:latin typeface="Roboto"/>
              </a:rPr>
              <a:t>demonstrate. Later, other communities farmers settled in lamas </a:t>
            </a:r>
            <a:r>
              <a:rPr lang="en-US" sz="2015" dirty="0" err="1">
                <a:solidFill>
                  <a:srgbClr val="545454"/>
                </a:solidFill>
                <a:latin typeface="Roboto"/>
              </a:rPr>
              <a:t>digged</a:t>
            </a:r>
            <a:r>
              <a:rPr lang="en-US" sz="2015" dirty="0">
                <a:solidFill>
                  <a:srgbClr val="545454"/>
                </a:solidFill>
                <a:latin typeface="Roboto"/>
              </a:rPr>
              <a:t> in the </a:t>
            </a:r>
            <a:r>
              <a:rPr lang="en-US" sz="2015" dirty="0" err="1">
                <a:solidFill>
                  <a:srgbClr val="545454"/>
                </a:solidFill>
                <a:latin typeface="Roboto"/>
              </a:rPr>
              <a:t>limestne</a:t>
            </a:r>
            <a:r>
              <a:rPr lang="en-US" sz="2015" dirty="0">
                <a:solidFill>
                  <a:srgbClr val="545454"/>
                </a:solidFill>
                <a:latin typeface="Roboto"/>
              </a:rPr>
              <a:t> and tuff.</a:t>
            </a:r>
          </a:p>
        </p:txBody>
      </p:sp>
      <p:grpSp>
        <p:nvGrpSpPr>
          <p:cNvPr id="9" name="Group 9"/>
          <p:cNvGrpSpPr/>
          <p:nvPr/>
        </p:nvGrpSpPr>
        <p:grpSpPr>
          <a:xfrm>
            <a:off x="239319" y="4349911"/>
            <a:ext cx="5037667" cy="5037667"/>
            <a:chOff x="0" y="0"/>
            <a:chExt cx="6716889" cy="6716889"/>
          </a:xfrm>
        </p:grpSpPr>
        <p:grpSp>
          <p:nvGrpSpPr>
            <p:cNvPr id="10" name="Group 10"/>
            <p:cNvGrpSpPr/>
            <p:nvPr/>
          </p:nvGrpSpPr>
          <p:grpSpPr>
            <a:xfrm>
              <a:off x="0" y="0"/>
              <a:ext cx="6716889" cy="6716889"/>
              <a:chOff x="0" y="0"/>
              <a:chExt cx="812800" cy="812800"/>
            </a:xfrm>
          </p:grpSpPr>
          <p:sp>
            <p:nvSpPr>
              <p:cNvPr id="11" name="Freeform 1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13" name="Group 13"/>
            <p:cNvGrpSpPr>
              <a:grpSpLocks noChangeAspect="1"/>
            </p:cNvGrpSpPr>
            <p:nvPr/>
          </p:nvGrpSpPr>
          <p:grpSpPr>
            <a:xfrm>
              <a:off x="408273" y="418440"/>
              <a:ext cx="5864815" cy="5864791"/>
              <a:chOff x="0" y="0"/>
              <a:chExt cx="6350000" cy="6349975"/>
            </a:xfrm>
          </p:grpSpPr>
          <p:sp>
            <p:nvSpPr>
              <p:cNvPr id="14" name="Freeform 14"/>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16666" b="-16666"/>
                </a:stretch>
              </a:blipFill>
            </p:spPr>
          </p:sp>
        </p:grpSp>
      </p:grpSp>
      <p:grpSp>
        <p:nvGrpSpPr>
          <p:cNvPr id="15" name="Group 15"/>
          <p:cNvGrpSpPr/>
          <p:nvPr/>
        </p:nvGrpSpPr>
        <p:grpSpPr>
          <a:xfrm>
            <a:off x="5271206" y="2743723"/>
            <a:ext cx="5937089" cy="5937089"/>
            <a:chOff x="0" y="0"/>
            <a:chExt cx="7916118" cy="7916118"/>
          </a:xfrm>
        </p:grpSpPr>
        <p:grpSp>
          <p:nvGrpSpPr>
            <p:cNvPr id="16" name="Group 16"/>
            <p:cNvGrpSpPr/>
            <p:nvPr/>
          </p:nvGrpSpPr>
          <p:grpSpPr>
            <a:xfrm>
              <a:off x="0" y="0"/>
              <a:ext cx="7916118" cy="7916118"/>
              <a:chOff x="0" y="0"/>
              <a:chExt cx="812800" cy="812800"/>
            </a:xfrm>
          </p:grpSpPr>
          <p:sp>
            <p:nvSpPr>
              <p:cNvPr id="17" name="Freeform 1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18" name="TextBox 18"/>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19" name="Group 19"/>
            <p:cNvGrpSpPr>
              <a:grpSpLocks noChangeAspect="1"/>
            </p:cNvGrpSpPr>
            <p:nvPr/>
          </p:nvGrpSpPr>
          <p:grpSpPr>
            <a:xfrm>
              <a:off x="481166" y="493148"/>
              <a:ext cx="6911915" cy="6911888"/>
              <a:chOff x="0" y="0"/>
              <a:chExt cx="6350000" cy="6349975"/>
            </a:xfrm>
          </p:grpSpPr>
          <p:sp>
            <p:nvSpPr>
              <p:cNvPr id="20" name="Freeform 20"/>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4999" r="-24999"/>
                </a:stretch>
              </a:blipFill>
            </p:spPr>
          </p:sp>
        </p:grpSp>
      </p:grpSp>
      <p:grpSp>
        <p:nvGrpSpPr>
          <p:cNvPr id="21" name="Group 21"/>
          <p:cNvGrpSpPr/>
          <p:nvPr/>
        </p:nvGrpSpPr>
        <p:grpSpPr>
          <a:xfrm>
            <a:off x="11208295" y="0"/>
            <a:ext cx="6770386" cy="6770386"/>
            <a:chOff x="0" y="0"/>
            <a:chExt cx="9027182" cy="9027182"/>
          </a:xfrm>
        </p:grpSpPr>
        <p:grpSp>
          <p:nvGrpSpPr>
            <p:cNvPr id="22" name="Group 22"/>
            <p:cNvGrpSpPr/>
            <p:nvPr/>
          </p:nvGrpSpPr>
          <p:grpSpPr>
            <a:xfrm>
              <a:off x="0" y="0"/>
              <a:ext cx="9027182" cy="9027182"/>
              <a:chOff x="0" y="0"/>
              <a:chExt cx="812800" cy="812800"/>
            </a:xfrm>
          </p:grpSpPr>
          <p:sp>
            <p:nvSpPr>
              <p:cNvPr id="23" name="Freeform 23"/>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64D2"/>
              </a:solidFill>
            </p:spPr>
          </p:sp>
          <p:sp>
            <p:nvSpPr>
              <p:cNvPr id="24" name="TextBox 24"/>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grpSp>
          <p:nvGrpSpPr>
            <p:cNvPr id="25" name="Group 25"/>
            <p:cNvGrpSpPr>
              <a:grpSpLocks noChangeAspect="1"/>
            </p:cNvGrpSpPr>
            <p:nvPr/>
          </p:nvGrpSpPr>
          <p:grpSpPr>
            <a:xfrm>
              <a:off x="548699" y="562364"/>
              <a:ext cx="7882034" cy="7882002"/>
              <a:chOff x="0" y="0"/>
              <a:chExt cx="6350000" cy="6349975"/>
            </a:xfrm>
          </p:grpSpPr>
          <p:sp>
            <p:nvSpPr>
              <p:cNvPr id="26" name="Freeform 2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5214" r="-25214"/>
                </a:stretch>
              </a:blipFill>
            </p:spPr>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500" fill="hold"/>
                                        <p:tgtEl>
                                          <p:spTgt spid="7"/>
                                        </p:tgtEl>
                                        <p:attrNameLst>
                                          <p:attrName>ppt_w</p:attrName>
                                        </p:attrNameLst>
                                      </p:cBhvr>
                                      <p:tavLst>
                                        <p:tav tm="0">
                                          <p:val>
                                            <p:fltVal val="0"/>
                                          </p:val>
                                        </p:tav>
                                        <p:tav tm="100000">
                                          <p:val>
                                            <p:strVal val="#ppt_w"/>
                                          </p:val>
                                        </p:tav>
                                      </p:tavLst>
                                    </p:anim>
                                    <p:anim calcmode="lin" valueType="num">
                                      <p:cBhvr>
                                        <p:cTn id="15" dur="1500" fill="hold"/>
                                        <p:tgtEl>
                                          <p:spTgt spid="7"/>
                                        </p:tgtEl>
                                        <p:attrNameLst>
                                          <p:attrName>ppt_h</p:attrName>
                                        </p:attrNameLst>
                                      </p:cBhvr>
                                      <p:tavLst>
                                        <p:tav tm="0">
                                          <p:val>
                                            <p:fltVal val="0"/>
                                          </p:val>
                                        </p:tav>
                                        <p:tav tm="100000">
                                          <p:val>
                                            <p:strVal val="#ppt_h"/>
                                          </p:val>
                                        </p:tav>
                                      </p:tavLst>
                                    </p:anim>
                                    <p:animEffect transition="in" filter="fade">
                                      <p:cBhvr>
                                        <p:cTn id="16" dur="1500"/>
                                        <p:tgtEl>
                                          <p:spTgt spid="7"/>
                                        </p:tgtEl>
                                      </p:cBhvr>
                                    </p:animEffect>
                                  </p:childTnLst>
                                </p:cTn>
                              </p:par>
                            </p:childTnLst>
                          </p:cTn>
                        </p:par>
                        <p:par>
                          <p:cTn id="17" fill="hold">
                            <p:stCondLst>
                              <p:cond delay="250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1500" fill="hold"/>
                                        <p:tgtEl>
                                          <p:spTgt spid="8"/>
                                        </p:tgtEl>
                                        <p:attrNameLst>
                                          <p:attrName>ppt_w</p:attrName>
                                        </p:attrNameLst>
                                      </p:cBhvr>
                                      <p:tavLst>
                                        <p:tav tm="0">
                                          <p:val>
                                            <p:fltVal val="0"/>
                                          </p:val>
                                        </p:tav>
                                        <p:tav tm="100000">
                                          <p:val>
                                            <p:strVal val="#ppt_w"/>
                                          </p:val>
                                        </p:tav>
                                      </p:tavLst>
                                    </p:anim>
                                    <p:anim calcmode="lin" valueType="num">
                                      <p:cBhvr>
                                        <p:cTn id="21" dur="1500" fill="hold"/>
                                        <p:tgtEl>
                                          <p:spTgt spid="8"/>
                                        </p:tgtEl>
                                        <p:attrNameLst>
                                          <p:attrName>ppt_h</p:attrName>
                                        </p:attrNameLst>
                                      </p:cBhvr>
                                      <p:tavLst>
                                        <p:tav tm="0">
                                          <p:val>
                                            <p:fltVal val="0"/>
                                          </p:val>
                                        </p:tav>
                                        <p:tav tm="100000">
                                          <p:val>
                                            <p:strVal val="#ppt_h"/>
                                          </p:val>
                                        </p:tav>
                                      </p:tavLst>
                                    </p:anim>
                                    <p:animEffect transition="in" filter="fade">
                                      <p:cBhvr>
                                        <p:cTn id="22" dur="1500"/>
                                        <p:tgtEl>
                                          <p:spTgt spid="8"/>
                                        </p:tgtEl>
                                      </p:cBhvr>
                                    </p:animEffect>
                                  </p:childTnLst>
                                </p:cTn>
                              </p:par>
                            </p:childTnLst>
                          </p:cTn>
                        </p:par>
                        <p:par>
                          <p:cTn id="23" fill="hold">
                            <p:stCondLst>
                              <p:cond delay="4000"/>
                            </p:stCondLst>
                            <p:childTnLst>
                              <p:par>
                                <p:cTn id="24" presetID="42"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500"/>
                                        <p:tgtEl>
                                          <p:spTgt spid="9"/>
                                        </p:tgtEl>
                                      </p:cBhvr>
                                    </p:animEffect>
                                    <p:anim calcmode="lin" valueType="num">
                                      <p:cBhvr>
                                        <p:cTn id="27" dur="1500" fill="hold"/>
                                        <p:tgtEl>
                                          <p:spTgt spid="9"/>
                                        </p:tgtEl>
                                        <p:attrNameLst>
                                          <p:attrName>ppt_x</p:attrName>
                                        </p:attrNameLst>
                                      </p:cBhvr>
                                      <p:tavLst>
                                        <p:tav tm="0">
                                          <p:val>
                                            <p:strVal val="#ppt_x"/>
                                          </p:val>
                                        </p:tav>
                                        <p:tav tm="100000">
                                          <p:val>
                                            <p:strVal val="#ppt_x"/>
                                          </p:val>
                                        </p:tav>
                                      </p:tavLst>
                                    </p:anim>
                                    <p:anim calcmode="lin" valueType="num">
                                      <p:cBhvr>
                                        <p:cTn id="28" dur="15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5500"/>
                            </p:stCondLst>
                            <p:childTnLst>
                              <p:par>
                                <p:cTn id="30" presetID="42"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500"/>
                                        <p:tgtEl>
                                          <p:spTgt spid="15"/>
                                        </p:tgtEl>
                                      </p:cBhvr>
                                    </p:animEffect>
                                    <p:anim calcmode="lin" valueType="num">
                                      <p:cBhvr>
                                        <p:cTn id="33" dur="1500" fill="hold"/>
                                        <p:tgtEl>
                                          <p:spTgt spid="15"/>
                                        </p:tgtEl>
                                        <p:attrNameLst>
                                          <p:attrName>ppt_x</p:attrName>
                                        </p:attrNameLst>
                                      </p:cBhvr>
                                      <p:tavLst>
                                        <p:tav tm="0">
                                          <p:val>
                                            <p:strVal val="#ppt_x"/>
                                          </p:val>
                                        </p:tav>
                                        <p:tav tm="100000">
                                          <p:val>
                                            <p:strVal val="#ppt_x"/>
                                          </p:val>
                                        </p:tav>
                                      </p:tavLst>
                                    </p:anim>
                                    <p:anim calcmode="lin" valueType="num">
                                      <p:cBhvr>
                                        <p:cTn id="34" dur="1500" fill="hold"/>
                                        <p:tgtEl>
                                          <p:spTgt spid="15"/>
                                        </p:tgtEl>
                                        <p:attrNameLst>
                                          <p:attrName>ppt_y</p:attrName>
                                        </p:attrNameLst>
                                      </p:cBhvr>
                                      <p:tavLst>
                                        <p:tav tm="0">
                                          <p:val>
                                            <p:strVal val="#ppt_y+.1"/>
                                          </p:val>
                                        </p:tav>
                                        <p:tav tm="100000">
                                          <p:val>
                                            <p:strVal val="#ppt_y"/>
                                          </p:val>
                                        </p:tav>
                                      </p:tavLst>
                                    </p:anim>
                                  </p:childTnLst>
                                </p:cTn>
                              </p:par>
                            </p:childTnLst>
                          </p:cTn>
                        </p:par>
                        <p:par>
                          <p:cTn id="35" fill="hold">
                            <p:stCondLst>
                              <p:cond delay="7000"/>
                            </p:stCondLst>
                            <p:childTnLst>
                              <p:par>
                                <p:cTn id="36" presetID="42" presetClass="entr" presetSubtype="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500"/>
                                        <p:tgtEl>
                                          <p:spTgt spid="21"/>
                                        </p:tgtEl>
                                      </p:cBhvr>
                                    </p:animEffect>
                                    <p:anim calcmode="lin" valueType="num">
                                      <p:cBhvr>
                                        <p:cTn id="39" dur="1500" fill="hold"/>
                                        <p:tgtEl>
                                          <p:spTgt spid="21"/>
                                        </p:tgtEl>
                                        <p:attrNameLst>
                                          <p:attrName>ppt_x</p:attrName>
                                        </p:attrNameLst>
                                      </p:cBhvr>
                                      <p:tavLst>
                                        <p:tav tm="0">
                                          <p:val>
                                            <p:strVal val="#ppt_x"/>
                                          </p:val>
                                        </p:tav>
                                        <p:tav tm="100000">
                                          <p:val>
                                            <p:strVal val="#ppt_x"/>
                                          </p:val>
                                        </p:tav>
                                      </p:tavLst>
                                    </p:anim>
                                    <p:anim calcmode="lin" valueType="num">
                                      <p:cBhvr>
                                        <p:cTn id="40" dur="1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2"/>
          <a:srcRect/>
          <a:stretch>
            <a:fillRect/>
          </a:stretch>
        </p:blipFill>
        <p:spPr>
          <a:xfrm>
            <a:off x="7439516" y="411516"/>
            <a:ext cx="9059794" cy="6027384"/>
          </a:xfrm>
          <a:prstGeom prst="rect">
            <a:avLst/>
          </a:prstGeom>
        </p:spPr>
      </p:pic>
      <p:pic>
        <p:nvPicPr>
          <p:cNvPr id="5" name="Picture 5"/>
          <p:cNvPicPr>
            <a:picLocks noChangeAspect="1"/>
          </p:cNvPicPr>
          <p:nvPr/>
        </p:nvPicPr>
        <p:blipFill>
          <a:blip r:embed="rId3"/>
          <a:srcRect/>
          <a:stretch>
            <a:fillRect/>
          </a:stretch>
        </p:blipFill>
        <p:spPr>
          <a:xfrm>
            <a:off x="9829800" y="5707409"/>
            <a:ext cx="7773017" cy="4395095"/>
          </a:xfrm>
          <a:prstGeom prst="rect">
            <a:avLst/>
          </a:prstGeom>
        </p:spPr>
      </p:pic>
      <p:grpSp>
        <p:nvGrpSpPr>
          <p:cNvPr id="10" name="Gruppo 9"/>
          <p:cNvGrpSpPr/>
          <p:nvPr/>
        </p:nvGrpSpPr>
        <p:grpSpPr>
          <a:xfrm>
            <a:off x="685040" y="631158"/>
            <a:ext cx="7936706" cy="1637157"/>
            <a:chOff x="685040" y="631158"/>
            <a:chExt cx="7936706" cy="1637157"/>
          </a:xfrm>
        </p:grpSpPr>
        <p:grpSp>
          <p:nvGrpSpPr>
            <p:cNvPr id="2" name="Group 2"/>
            <p:cNvGrpSpPr/>
            <p:nvPr/>
          </p:nvGrpSpPr>
          <p:grpSpPr>
            <a:xfrm>
              <a:off x="685040" y="814398"/>
              <a:ext cx="138545" cy="1289726"/>
              <a:chOff x="0" y="0"/>
              <a:chExt cx="152400" cy="1418699"/>
            </a:xfrm>
          </p:grpSpPr>
          <p:sp>
            <p:nvSpPr>
              <p:cNvPr id="3" name="Freeform 3"/>
              <p:cNvSpPr/>
              <p:nvPr/>
            </p:nvSpPr>
            <p:spPr>
              <a:xfrm>
                <a:off x="0" y="0"/>
                <a:ext cx="152400" cy="1418699"/>
              </a:xfrm>
              <a:custGeom>
                <a:avLst/>
                <a:gdLst/>
                <a:ahLst/>
                <a:cxnLst/>
                <a:rect l="l" t="t" r="r" b="b"/>
                <a:pathLst>
                  <a:path w="152400" h="1418699">
                    <a:moveTo>
                      <a:pt x="0" y="0"/>
                    </a:moveTo>
                    <a:lnTo>
                      <a:pt x="152400" y="0"/>
                    </a:lnTo>
                    <a:lnTo>
                      <a:pt x="152400" y="1418699"/>
                    </a:lnTo>
                    <a:lnTo>
                      <a:pt x="0" y="1418699"/>
                    </a:lnTo>
                    <a:close/>
                  </a:path>
                </a:pathLst>
              </a:custGeom>
              <a:solidFill>
                <a:srgbClr val="0064D2"/>
              </a:solidFill>
            </p:spPr>
          </p:sp>
        </p:grpSp>
        <p:sp>
          <p:nvSpPr>
            <p:cNvPr id="6" name="TextBox 6"/>
            <p:cNvSpPr txBox="1"/>
            <p:nvPr/>
          </p:nvSpPr>
          <p:spPr>
            <a:xfrm>
              <a:off x="1213705" y="631158"/>
              <a:ext cx="7408041" cy="1637157"/>
            </a:xfrm>
            <a:prstGeom prst="rect">
              <a:avLst/>
            </a:prstGeom>
          </p:spPr>
          <p:txBody>
            <a:bodyPr lIns="0" tIns="0" rIns="0" bIns="0" rtlCol="0" anchor="t">
              <a:spAutoFit/>
            </a:bodyPr>
            <a:lstStyle/>
            <a:p>
              <a:pPr>
                <a:lnSpc>
                  <a:spcPts val="6519"/>
                </a:lnSpc>
              </a:pPr>
              <a:r>
                <a:rPr lang="en-US" sz="5300" spc="74" dirty="0">
                  <a:solidFill>
                    <a:srgbClr val="000000"/>
                  </a:solidFill>
                  <a:latin typeface="Garet ExtraBold"/>
                </a:rPr>
                <a:t>A FORGOTTEN HERITAGE</a:t>
              </a:r>
            </a:p>
          </p:txBody>
        </p:sp>
      </p:grpSp>
      <p:grpSp>
        <p:nvGrpSpPr>
          <p:cNvPr id="11" name="Gruppo 10"/>
          <p:cNvGrpSpPr/>
          <p:nvPr/>
        </p:nvGrpSpPr>
        <p:grpSpPr>
          <a:xfrm>
            <a:off x="0" y="3924300"/>
            <a:ext cx="9234164" cy="5105399"/>
            <a:chOff x="685040" y="3021322"/>
            <a:chExt cx="9234164" cy="6803399"/>
          </a:xfrm>
        </p:grpSpPr>
        <p:grpSp>
          <p:nvGrpSpPr>
            <p:cNvPr id="7" name="Group 7"/>
            <p:cNvGrpSpPr/>
            <p:nvPr/>
          </p:nvGrpSpPr>
          <p:grpSpPr>
            <a:xfrm>
              <a:off x="685040" y="3021322"/>
              <a:ext cx="9234164" cy="6803399"/>
              <a:chOff x="0" y="0"/>
              <a:chExt cx="3436846" cy="2532144"/>
            </a:xfrm>
          </p:grpSpPr>
          <p:sp>
            <p:nvSpPr>
              <p:cNvPr id="8" name="Freeform 8"/>
              <p:cNvSpPr/>
              <p:nvPr/>
            </p:nvSpPr>
            <p:spPr>
              <a:xfrm>
                <a:off x="0" y="0"/>
                <a:ext cx="3436846" cy="2532144"/>
              </a:xfrm>
              <a:custGeom>
                <a:avLst/>
                <a:gdLst/>
                <a:ahLst/>
                <a:cxnLst/>
                <a:rect l="l" t="t" r="r" b="b"/>
                <a:pathLst>
                  <a:path w="3436846" h="2532144">
                    <a:moveTo>
                      <a:pt x="0" y="0"/>
                    </a:moveTo>
                    <a:lnTo>
                      <a:pt x="3436846" y="0"/>
                    </a:lnTo>
                    <a:lnTo>
                      <a:pt x="3436846" y="2532144"/>
                    </a:lnTo>
                    <a:lnTo>
                      <a:pt x="0" y="2532144"/>
                    </a:lnTo>
                    <a:close/>
                  </a:path>
                </a:pathLst>
              </a:custGeom>
              <a:solidFill>
                <a:srgbClr val="FADD02"/>
              </a:solidFill>
            </p:spPr>
          </p:sp>
        </p:grpSp>
        <p:sp>
          <p:nvSpPr>
            <p:cNvPr id="9" name="TextBox 9"/>
            <p:cNvSpPr txBox="1"/>
            <p:nvPr/>
          </p:nvSpPr>
          <p:spPr>
            <a:xfrm>
              <a:off x="1658072" y="4063605"/>
              <a:ext cx="7288100" cy="4784964"/>
            </a:xfrm>
            <a:prstGeom prst="rect">
              <a:avLst/>
            </a:prstGeom>
          </p:spPr>
          <p:txBody>
            <a:bodyPr wrap="square" lIns="0" tIns="0" rIns="0" bIns="0" rtlCol="0" anchor="t">
              <a:spAutoFit/>
            </a:bodyPr>
            <a:lstStyle/>
            <a:p>
              <a:pPr algn="just">
                <a:lnSpc>
                  <a:spcPts val="3499"/>
                </a:lnSpc>
              </a:pPr>
              <a:r>
                <a:rPr lang="en-US" sz="2499" spc="74" dirty="0">
                  <a:solidFill>
                    <a:srgbClr val="545454"/>
                  </a:solidFill>
                  <a:latin typeface="Roboto"/>
                </a:rPr>
                <a:t>In the 14th century rupestrian settlement were abandoned. </a:t>
              </a:r>
              <a:endParaRPr lang="en-US" sz="2499" spc="74" dirty="0" smtClean="0">
                <a:solidFill>
                  <a:srgbClr val="545454"/>
                </a:solidFill>
                <a:latin typeface="Roboto"/>
              </a:endParaRPr>
            </a:p>
            <a:p>
              <a:pPr algn="just">
                <a:lnSpc>
                  <a:spcPts val="3499"/>
                </a:lnSpc>
              </a:pPr>
              <a:r>
                <a:rPr lang="en-US" sz="2499" spc="74" dirty="0" smtClean="0">
                  <a:solidFill>
                    <a:srgbClr val="545454"/>
                  </a:solidFill>
                  <a:latin typeface="Roboto"/>
                </a:rPr>
                <a:t>Farmers </a:t>
              </a:r>
              <a:r>
                <a:rPr lang="en-US" sz="2499" spc="74" dirty="0">
                  <a:solidFill>
                    <a:srgbClr val="545454"/>
                  </a:solidFill>
                  <a:latin typeface="Roboto"/>
                </a:rPr>
                <a:t>preferred to settle in lama because </a:t>
              </a:r>
              <a:r>
                <a:rPr lang="en-US" sz="2499" spc="74" dirty="0" smtClean="0">
                  <a:solidFill>
                    <a:srgbClr val="545454"/>
                  </a:solidFill>
                  <a:latin typeface="Roboto"/>
                </a:rPr>
                <a:t>of the </a:t>
              </a:r>
              <a:r>
                <a:rPr lang="en-US" sz="2499" spc="74" dirty="0">
                  <a:solidFill>
                    <a:srgbClr val="545454"/>
                  </a:solidFill>
                  <a:latin typeface="Roboto"/>
                </a:rPr>
                <a:t>water collected in cisterns. They also built dry-stone shelters for animals still visible today. </a:t>
              </a:r>
              <a:endParaRPr lang="en-US" sz="2499" spc="74" dirty="0" smtClean="0">
                <a:solidFill>
                  <a:srgbClr val="545454"/>
                </a:solidFill>
                <a:latin typeface="Roboto"/>
              </a:endParaRPr>
            </a:p>
            <a:p>
              <a:pPr algn="just">
                <a:lnSpc>
                  <a:spcPts val="3499"/>
                </a:lnSpc>
              </a:pPr>
              <a:r>
                <a:rPr lang="en-US" sz="2499" spc="74" dirty="0" smtClean="0">
                  <a:solidFill>
                    <a:srgbClr val="545454"/>
                  </a:solidFill>
                  <a:latin typeface="Roboto"/>
                </a:rPr>
                <a:t>Recently roads </a:t>
              </a:r>
              <a:r>
                <a:rPr lang="en-US" sz="2499" spc="74" dirty="0">
                  <a:solidFill>
                    <a:srgbClr val="545454"/>
                  </a:solidFill>
                  <a:latin typeface="Roboto"/>
                </a:rPr>
                <a:t>and other infrastructures were built along lamas compromising its delicate environment.</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500" fill="hold"/>
                                        <p:tgtEl>
                                          <p:spTgt spid="11"/>
                                        </p:tgtEl>
                                        <p:attrNameLst>
                                          <p:attrName>ppt_w</p:attrName>
                                        </p:attrNameLst>
                                      </p:cBhvr>
                                      <p:tavLst>
                                        <p:tav tm="0">
                                          <p:val>
                                            <p:fltVal val="0"/>
                                          </p:val>
                                        </p:tav>
                                        <p:tav tm="100000">
                                          <p:val>
                                            <p:strVal val="#ppt_w"/>
                                          </p:val>
                                        </p:tav>
                                      </p:tavLst>
                                    </p:anim>
                                    <p:anim calcmode="lin" valueType="num">
                                      <p:cBhvr>
                                        <p:cTn id="15" dur="1500" fill="hold"/>
                                        <p:tgtEl>
                                          <p:spTgt spid="11"/>
                                        </p:tgtEl>
                                        <p:attrNameLst>
                                          <p:attrName>ppt_h</p:attrName>
                                        </p:attrNameLst>
                                      </p:cBhvr>
                                      <p:tavLst>
                                        <p:tav tm="0">
                                          <p:val>
                                            <p:fltVal val="0"/>
                                          </p:val>
                                        </p:tav>
                                        <p:tav tm="100000">
                                          <p:val>
                                            <p:strVal val="#ppt_h"/>
                                          </p:val>
                                        </p:tav>
                                      </p:tavLst>
                                    </p:anim>
                                    <p:animEffect transition="in" filter="fade">
                                      <p:cBhvr>
                                        <p:cTn id="16" dur="1500"/>
                                        <p:tgtEl>
                                          <p:spTgt spid="11"/>
                                        </p:tgtEl>
                                      </p:cBhvr>
                                    </p:animEffect>
                                  </p:childTnLst>
                                </p:cTn>
                              </p:par>
                            </p:childTnLst>
                          </p:cTn>
                        </p:par>
                        <p:par>
                          <p:cTn id="17" fill="hold">
                            <p:stCondLst>
                              <p:cond delay="2500"/>
                            </p:stCondLst>
                            <p:childTnLst>
                              <p:par>
                                <p:cTn id="18" presetID="14" presetClass="entr" presetSubtype="1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1000"/>
                                        <p:tgtEl>
                                          <p:spTgt spid="4"/>
                                        </p:tgtEl>
                                      </p:cBhvr>
                                    </p:animEffect>
                                  </p:childTnLst>
                                </p:cTn>
                              </p:par>
                            </p:childTnLst>
                          </p:cTn>
                        </p:par>
                        <p:par>
                          <p:cTn id="21" fill="hold">
                            <p:stCondLst>
                              <p:cond delay="3500"/>
                            </p:stCondLst>
                            <p:childTnLst>
                              <p:par>
                                <p:cTn id="22" presetID="42"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64D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60000"/>
          </a:blip>
          <a:srcRect t="19708" b="19708"/>
          <a:stretch>
            <a:fillRect/>
          </a:stretch>
        </p:blipFill>
        <p:spPr>
          <a:xfrm>
            <a:off x="0" y="-60957"/>
            <a:ext cx="18288000" cy="5539653"/>
          </a:xfrm>
          <a:prstGeom prst="rect">
            <a:avLst/>
          </a:prstGeom>
        </p:spPr>
      </p:pic>
      <p:grpSp>
        <p:nvGrpSpPr>
          <p:cNvPr id="12" name="Gruppo 11"/>
          <p:cNvGrpSpPr/>
          <p:nvPr/>
        </p:nvGrpSpPr>
        <p:grpSpPr>
          <a:xfrm>
            <a:off x="483159" y="2451050"/>
            <a:ext cx="10634767" cy="2774325"/>
            <a:chOff x="483159" y="2451050"/>
            <a:chExt cx="10634767" cy="2774325"/>
          </a:xfrm>
        </p:grpSpPr>
        <p:grpSp>
          <p:nvGrpSpPr>
            <p:cNvPr id="3" name="Group 3"/>
            <p:cNvGrpSpPr/>
            <p:nvPr/>
          </p:nvGrpSpPr>
          <p:grpSpPr>
            <a:xfrm>
              <a:off x="819910" y="2451050"/>
              <a:ext cx="10298016" cy="2181052"/>
              <a:chOff x="0" y="0"/>
              <a:chExt cx="12464314" cy="2639859"/>
            </a:xfrm>
          </p:grpSpPr>
          <p:sp>
            <p:nvSpPr>
              <p:cNvPr id="4" name="Freeform 4"/>
              <p:cNvSpPr/>
              <p:nvPr/>
            </p:nvSpPr>
            <p:spPr>
              <a:xfrm>
                <a:off x="0" y="0"/>
                <a:ext cx="12464314" cy="2639859"/>
              </a:xfrm>
              <a:custGeom>
                <a:avLst/>
                <a:gdLst/>
                <a:ahLst/>
                <a:cxnLst/>
                <a:rect l="l" t="t" r="r" b="b"/>
                <a:pathLst>
                  <a:path w="12464314" h="2639859">
                    <a:moveTo>
                      <a:pt x="12464314" y="279400"/>
                    </a:moveTo>
                    <a:lnTo>
                      <a:pt x="12464314" y="0"/>
                    </a:lnTo>
                    <a:lnTo>
                      <a:pt x="0" y="0"/>
                    </a:lnTo>
                    <a:lnTo>
                      <a:pt x="0" y="2639859"/>
                    </a:lnTo>
                    <a:lnTo>
                      <a:pt x="12464314" y="2639859"/>
                    </a:lnTo>
                    <a:lnTo>
                      <a:pt x="12464314" y="279400"/>
                    </a:lnTo>
                    <a:close/>
                    <a:moveTo>
                      <a:pt x="12385573" y="279400"/>
                    </a:moveTo>
                    <a:lnTo>
                      <a:pt x="12385573" y="2561119"/>
                    </a:lnTo>
                    <a:lnTo>
                      <a:pt x="78740" y="2561119"/>
                    </a:lnTo>
                    <a:lnTo>
                      <a:pt x="78740" y="78740"/>
                    </a:lnTo>
                    <a:lnTo>
                      <a:pt x="12385573" y="78740"/>
                    </a:lnTo>
                    <a:lnTo>
                      <a:pt x="12385573" y="279400"/>
                    </a:lnTo>
                    <a:close/>
                  </a:path>
                </a:pathLst>
              </a:custGeom>
              <a:solidFill>
                <a:srgbClr val="FADD02"/>
              </a:solidFill>
            </p:spPr>
          </p:sp>
        </p:grpSp>
        <p:sp>
          <p:nvSpPr>
            <p:cNvPr id="7" name="TextBox 7"/>
            <p:cNvSpPr txBox="1"/>
            <p:nvPr/>
          </p:nvSpPr>
          <p:spPr>
            <a:xfrm>
              <a:off x="483159" y="2708870"/>
              <a:ext cx="10634766" cy="2516505"/>
            </a:xfrm>
            <a:prstGeom prst="rect">
              <a:avLst/>
            </a:prstGeom>
          </p:spPr>
          <p:txBody>
            <a:bodyPr lIns="0" tIns="0" rIns="0" bIns="0" rtlCol="0" anchor="t">
              <a:spAutoFit/>
            </a:bodyPr>
            <a:lstStyle/>
            <a:p>
              <a:pPr algn="ctr">
                <a:lnSpc>
                  <a:spcPts val="6720"/>
                </a:lnSpc>
              </a:pPr>
              <a:r>
                <a:rPr lang="en-US" sz="4800" spc="67" dirty="0">
                  <a:solidFill>
                    <a:srgbClr val="FFFFFF"/>
                  </a:solidFill>
                  <a:latin typeface="Garet ExtraBold"/>
                </a:rPr>
                <a:t>ERASMUS+ ALARM RINGS FOR ALL OF US: SAVE WATER!"</a:t>
              </a:r>
            </a:p>
            <a:p>
              <a:pPr algn="ctr">
                <a:lnSpc>
                  <a:spcPts val="6720"/>
                </a:lnSpc>
              </a:pPr>
              <a:endParaRPr lang="en-US" sz="4800" spc="67" dirty="0">
                <a:solidFill>
                  <a:srgbClr val="FFFFFF"/>
                </a:solidFill>
                <a:latin typeface="Garet ExtraBold"/>
              </a:endParaRPr>
            </a:p>
          </p:txBody>
        </p:sp>
      </p:grpSp>
      <p:grpSp>
        <p:nvGrpSpPr>
          <p:cNvPr id="13" name="Gruppo 12"/>
          <p:cNvGrpSpPr/>
          <p:nvPr/>
        </p:nvGrpSpPr>
        <p:grpSpPr>
          <a:xfrm>
            <a:off x="930328" y="5730200"/>
            <a:ext cx="9908804" cy="792307"/>
            <a:chOff x="930328" y="5730200"/>
            <a:chExt cx="9908804" cy="792307"/>
          </a:xfrm>
        </p:grpSpPr>
        <p:grpSp>
          <p:nvGrpSpPr>
            <p:cNvPr id="5" name="Group 5"/>
            <p:cNvGrpSpPr/>
            <p:nvPr/>
          </p:nvGrpSpPr>
          <p:grpSpPr>
            <a:xfrm>
              <a:off x="1098703" y="5730200"/>
              <a:ext cx="9740429" cy="792307"/>
              <a:chOff x="0" y="0"/>
              <a:chExt cx="3553335" cy="289036"/>
            </a:xfrm>
          </p:grpSpPr>
          <p:sp>
            <p:nvSpPr>
              <p:cNvPr id="6" name="Freeform 6"/>
              <p:cNvSpPr/>
              <p:nvPr/>
            </p:nvSpPr>
            <p:spPr>
              <a:xfrm>
                <a:off x="0" y="0"/>
                <a:ext cx="3553335" cy="289036"/>
              </a:xfrm>
              <a:custGeom>
                <a:avLst/>
                <a:gdLst/>
                <a:ahLst/>
                <a:cxnLst/>
                <a:rect l="l" t="t" r="r" b="b"/>
                <a:pathLst>
                  <a:path w="3553335" h="289036">
                    <a:moveTo>
                      <a:pt x="0" y="0"/>
                    </a:moveTo>
                    <a:lnTo>
                      <a:pt x="3553335" y="0"/>
                    </a:lnTo>
                    <a:lnTo>
                      <a:pt x="3553335" y="289036"/>
                    </a:lnTo>
                    <a:lnTo>
                      <a:pt x="0" y="289036"/>
                    </a:lnTo>
                    <a:close/>
                  </a:path>
                </a:pathLst>
              </a:custGeom>
              <a:solidFill>
                <a:srgbClr val="FADD02"/>
              </a:solidFill>
            </p:spPr>
          </p:sp>
        </p:grpSp>
        <p:sp>
          <p:nvSpPr>
            <p:cNvPr id="8" name="TextBox 8"/>
            <p:cNvSpPr txBox="1"/>
            <p:nvPr/>
          </p:nvSpPr>
          <p:spPr>
            <a:xfrm>
              <a:off x="930328" y="5792469"/>
              <a:ext cx="9740429" cy="646431"/>
            </a:xfrm>
            <a:prstGeom prst="rect">
              <a:avLst/>
            </a:prstGeom>
          </p:spPr>
          <p:txBody>
            <a:bodyPr lIns="0" tIns="0" rIns="0" bIns="0" rtlCol="0" anchor="t">
              <a:spAutoFit/>
            </a:bodyPr>
            <a:lstStyle/>
            <a:p>
              <a:pPr algn="ctr">
                <a:lnSpc>
                  <a:spcPts val="5319"/>
                </a:lnSpc>
              </a:pPr>
              <a:r>
                <a:rPr lang="en-US" sz="3799" dirty="0">
                  <a:solidFill>
                    <a:srgbClr val="000000"/>
                  </a:solidFill>
                  <a:latin typeface="Roboto Bold"/>
                </a:rPr>
                <a:t>1-BG01-KA220-SCH-000085699</a:t>
              </a:r>
            </a:p>
          </p:txBody>
        </p:sp>
      </p:grpSp>
      <p:pic>
        <p:nvPicPr>
          <p:cNvPr id="9" name="Picture 9"/>
          <p:cNvPicPr>
            <a:picLocks noChangeAspect="1"/>
          </p:cNvPicPr>
          <p:nvPr/>
        </p:nvPicPr>
        <p:blipFill>
          <a:blip r:embed="rId3"/>
          <a:srcRect/>
          <a:stretch>
            <a:fillRect/>
          </a:stretch>
        </p:blipFill>
        <p:spPr>
          <a:xfrm>
            <a:off x="16687800" y="266700"/>
            <a:ext cx="1391166" cy="1965298"/>
          </a:xfrm>
          <a:prstGeom prst="rect">
            <a:avLst/>
          </a:prstGeom>
        </p:spPr>
      </p:pic>
      <p:sp>
        <p:nvSpPr>
          <p:cNvPr id="11" name="TextBox 11"/>
          <p:cNvSpPr txBox="1"/>
          <p:nvPr/>
        </p:nvSpPr>
        <p:spPr>
          <a:xfrm>
            <a:off x="358045" y="8431456"/>
            <a:ext cx="10884993" cy="1479413"/>
          </a:xfrm>
          <a:prstGeom prst="rect">
            <a:avLst/>
          </a:prstGeom>
        </p:spPr>
        <p:txBody>
          <a:bodyPr lIns="0" tIns="0" rIns="0" bIns="0" rtlCol="0" anchor="t">
            <a:spAutoFit/>
          </a:bodyPr>
          <a:lstStyle/>
          <a:p>
            <a:pPr algn="just">
              <a:lnSpc>
                <a:spcPts val="2982"/>
              </a:lnSpc>
              <a:spcBef>
                <a:spcPct val="0"/>
              </a:spcBef>
            </a:pPr>
            <a:r>
              <a:rPr lang="en-US" sz="2130" dirty="0">
                <a:solidFill>
                  <a:srgbClr val="FFFFFF"/>
                </a:solidFill>
                <a:latin typeface="Arimo"/>
              </a:rPr>
              <a:t> The European Commission's support for the production of this publication does not constitute an endorsement of the contents, which reflect the views only of the authors, and the Commission cannot be held responsible for any use which may be made of the information contained therein.</a:t>
            </a:r>
          </a:p>
        </p:txBody>
      </p:sp>
      <p:pic>
        <p:nvPicPr>
          <p:cNvPr id="15" name="Resim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160" y="124241"/>
            <a:ext cx="4648200" cy="1883792"/>
          </a:xfrm>
          <a:prstGeom prst="rect">
            <a:avLst/>
          </a:prstGeom>
        </p:spPr>
      </p:pic>
      <p:pic>
        <p:nvPicPr>
          <p:cNvPr id="16" name="Resim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55566" y="8441678"/>
            <a:ext cx="5708532" cy="119762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fltVal val="0"/>
                                          </p:val>
                                        </p:tav>
                                        <p:tav tm="100000">
                                          <p:val>
                                            <p:strVal val="#ppt_w"/>
                                          </p:val>
                                        </p:tav>
                                      </p:tavLst>
                                    </p:anim>
                                    <p:anim calcmode="lin" valueType="num">
                                      <p:cBhvr>
                                        <p:cTn id="15" dur="1000" fill="hold"/>
                                        <p:tgtEl>
                                          <p:spTgt spid="13"/>
                                        </p:tgtEl>
                                        <p:attrNameLst>
                                          <p:attrName>ppt_h</p:attrName>
                                        </p:attrNameLst>
                                      </p:cBhvr>
                                      <p:tavLst>
                                        <p:tav tm="0">
                                          <p:val>
                                            <p:fltVal val="0"/>
                                          </p:val>
                                        </p:tav>
                                        <p:tav tm="100000">
                                          <p:val>
                                            <p:strVal val="#ppt_h"/>
                                          </p:val>
                                        </p:tav>
                                      </p:tavLst>
                                    </p:anim>
                                    <p:animEffect transition="in" filter="fade">
                                      <p:cBhvr>
                                        <p:cTn id="16" dur="1000"/>
                                        <p:tgtEl>
                                          <p:spTgt spid="13"/>
                                        </p:tgtEl>
                                      </p:cBhvr>
                                    </p:animEffect>
                                  </p:childTnLst>
                                </p:cTn>
                              </p:par>
                            </p:childTnLst>
                          </p:cTn>
                        </p:par>
                        <p:par>
                          <p:cTn id="17" fill="hold">
                            <p:stCondLst>
                              <p:cond delay="2000"/>
                            </p:stCondLst>
                            <p:childTnLst>
                              <p:par>
                                <p:cTn id="18" presetID="47"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1448</Words>
  <Application>Microsoft Office PowerPoint</Application>
  <PresentationFormat>Özel</PresentationFormat>
  <Paragraphs>94</Paragraphs>
  <Slides>16</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16</vt:i4>
      </vt:variant>
    </vt:vector>
  </HeadingPairs>
  <TitlesOfParts>
    <vt:vector size="23" baseType="lpstr">
      <vt:lpstr>Arial</vt:lpstr>
      <vt:lpstr>Garet ExtraBold</vt:lpstr>
      <vt:lpstr>Calibri</vt:lpstr>
      <vt:lpstr>Roboto Bold</vt:lpstr>
      <vt:lpstr>Arimo</vt:lpstr>
      <vt:lpstr>Roboto</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Washed Out Fishing Laws Wide Presentation</dc:title>
  <cp:lastModifiedBy>pc</cp:lastModifiedBy>
  <cp:revision>9</cp:revision>
  <dcterms:created xsi:type="dcterms:W3CDTF">2006-08-16T00:00:00Z</dcterms:created>
  <dcterms:modified xsi:type="dcterms:W3CDTF">2024-07-06T05:48:55Z</dcterms:modified>
  <dc:identifier>DAFhjz8cEV4</dc:identifier>
</cp:coreProperties>
</file>