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69" r:id="rId3"/>
    <p:sldId id="294" r:id="rId4"/>
    <p:sldId id="295" r:id="rId5"/>
    <p:sldId id="296" r:id="rId6"/>
    <p:sldId id="297" r:id="rId7"/>
    <p:sldId id="298" r:id="rId8"/>
    <p:sldId id="299" r:id="rId9"/>
    <p:sldId id="301" r:id="rId10"/>
    <p:sldId id="302" r:id="rId11"/>
    <p:sldId id="311" r:id="rId12"/>
    <p:sldId id="312" r:id="rId13"/>
    <p:sldId id="303" r:id="rId14"/>
    <p:sldId id="304" r:id="rId15"/>
    <p:sldId id="305" r:id="rId16"/>
    <p:sldId id="306" r:id="rId17"/>
    <p:sldId id="307" r:id="rId18"/>
    <p:sldId id="308" r:id="rId19"/>
    <p:sldId id="274" r:id="rId20"/>
    <p:sldId id="309" r:id="rId21"/>
    <p:sldId id="31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A5B986-C14C-32C1-DF2B-B8C16421B8BB}" v="15" dt="2024-07-05T18:00:00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b8788d7f78412310391ed2bff9326c1dae953238b2e3e8e7f47d9dbdb259d844::" providerId="AD" clId="Web-{B6A5B986-C14C-32C1-DF2B-B8C16421B8BB}"/>
    <pc:docChg chg="modSld">
      <pc:chgData name="Guest User" userId="S::urn:spo:anon#b8788d7f78412310391ed2bff9326c1dae953238b2e3e8e7f47d9dbdb259d844::" providerId="AD" clId="Web-{B6A5B986-C14C-32C1-DF2B-B8C16421B8BB}" dt="2024-07-05T18:00:00.476" v="11" actId="14100"/>
      <pc:docMkLst>
        <pc:docMk/>
      </pc:docMkLst>
      <pc:sldChg chg="addSp modSp">
        <pc:chgData name="Guest User" userId="S::urn:spo:anon#b8788d7f78412310391ed2bff9326c1dae953238b2e3e8e7f47d9dbdb259d844::" providerId="AD" clId="Web-{B6A5B986-C14C-32C1-DF2B-B8C16421B8BB}" dt="2024-07-05T18:00:00.476" v="11" actId="14100"/>
        <pc:sldMkLst>
          <pc:docMk/>
          <pc:sldMk cId="1621379265" sldId="256"/>
        </pc:sldMkLst>
        <pc:picChg chg="add mod">
          <ac:chgData name="Guest User" userId="S::urn:spo:anon#b8788d7f78412310391ed2bff9326c1dae953238b2e3e8e7f47d9dbdb259d844::" providerId="AD" clId="Web-{B6A5B986-C14C-32C1-DF2B-B8C16421B8BB}" dt="2024-07-05T18:00:00.476" v="11" actId="14100"/>
          <ac:picMkLst>
            <pc:docMk/>
            <pc:sldMk cId="1621379265" sldId="256"/>
            <ac:picMk id="4" creationId="{695E6873-DD0A-DD03-FD67-5E0F8C19FF17}"/>
          </ac:picMkLst>
        </pc:picChg>
        <pc:picChg chg="mod">
          <ac:chgData name="Guest User" userId="S::urn:spo:anon#b8788d7f78412310391ed2bff9326c1dae953238b2e3e8e7f47d9dbdb259d844::" providerId="AD" clId="Web-{B6A5B986-C14C-32C1-DF2B-B8C16421B8BB}" dt="2024-07-05T17:59:54.492" v="9" actId="1076"/>
          <ac:picMkLst>
            <pc:docMk/>
            <pc:sldMk cId="1621379265" sldId="256"/>
            <ac:picMk id="5" creationId="{4F760173-7E70-418A-B06A-BBFDE5DEF90E}"/>
          </ac:picMkLst>
        </pc:picChg>
        <pc:picChg chg="add mod">
          <ac:chgData name="Guest User" userId="S::urn:spo:anon#b8788d7f78412310391ed2bff9326c1dae953238b2e3e8e7f47d9dbdb259d844::" providerId="AD" clId="Web-{B6A5B986-C14C-32C1-DF2B-B8C16421B8BB}" dt="2024-07-05T17:59:44.945" v="7" actId="14100"/>
          <ac:picMkLst>
            <pc:docMk/>
            <pc:sldMk cId="1621379265" sldId="256"/>
            <ac:picMk id="6" creationId="{9DED6634-0621-CC88-44AD-41603E17A285}"/>
          </ac:picMkLst>
        </pc:picChg>
        <pc:picChg chg="add mod">
          <ac:chgData name="Guest User" userId="S::urn:spo:anon#b8788d7f78412310391ed2bff9326c1dae953238b2e3e8e7f47d9dbdb259d844::" providerId="AD" clId="Web-{B6A5B986-C14C-32C1-DF2B-B8C16421B8BB}" dt="2024-07-05T17:59:36.987" v="5" actId="14100"/>
          <ac:picMkLst>
            <pc:docMk/>
            <pc:sldMk cId="1621379265" sldId="256"/>
            <ac:picMk id="7" creationId="{103795C9-12E6-4275-9300-B6F75B36F2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324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109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37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474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675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839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5285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944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0584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31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7500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906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4934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9211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3898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6107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2031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090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DE4D243-97FF-407B-ADCC-55C32EBD2FC3}" type="datetimeFigureOut">
              <a:rPr lang="el-GR" smtClean="0"/>
              <a:t>6/7/2024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D7564-4C6B-4461-8E07-CDC5EA7772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192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xhA2t2Zae8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3C6E2D-206C-4D86-B429-5F27BDBF3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10638938" cy="3329581"/>
          </a:xfrm>
        </p:spPr>
        <p:txBody>
          <a:bodyPr/>
          <a:lstStyle/>
          <a:p>
            <a:r>
              <a:rPr lang="en-US" dirty="0"/>
              <a:t>Water harvesting techniques 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82ED170-2D37-4F91-B48A-A9824BF04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861359"/>
            <a:ext cx="8825658" cy="86142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Chios, </a:t>
            </a:r>
            <a:r>
              <a:rPr lang="en-US" dirty="0" err="1"/>
              <a:t>greece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Livaneio</a:t>
            </a:r>
            <a:r>
              <a:rPr lang="en-US" dirty="0"/>
              <a:t> </a:t>
            </a:r>
            <a:r>
              <a:rPr lang="en-US" dirty="0" err="1"/>
              <a:t>geniko</a:t>
            </a:r>
            <a:r>
              <a:rPr lang="en-US" dirty="0"/>
              <a:t> </a:t>
            </a:r>
            <a:r>
              <a:rPr lang="en-US" dirty="0" err="1"/>
              <a:t>lykeio</a:t>
            </a:r>
            <a:r>
              <a:rPr lang="en-US" dirty="0"/>
              <a:t> </a:t>
            </a:r>
            <a:r>
              <a:rPr lang="en-US" dirty="0" err="1"/>
              <a:t>kardamylon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F760173-7E70-418A-B06A-BBFDE5DEF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081" y="2619471"/>
            <a:ext cx="2112801" cy="2150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695E6873-DD0A-DD03-FD67-5E0F8C19F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382" y="5984501"/>
            <a:ext cx="4224618" cy="872939"/>
          </a:xfrm>
          <a:prstGeom prst="rect">
            <a:avLst/>
          </a:prstGeom>
        </p:spPr>
      </p:pic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9DED6634-0621-CC88-44AD-41603E17A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60"/>
            <a:ext cx="2935263" cy="118551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785" y="10652"/>
            <a:ext cx="804193" cy="14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79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Cisterns and Wells</a:t>
            </a:r>
            <a:endParaRPr lang="el-GR" dirty="0"/>
          </a:p>
        </p:txBody>
      </p:sp>
      <p:sp>
        <p:nvSpPr>
          <p:cNvPr id="8" name="Θέση περιεχομένου 2">
            <a:extLst>
              <a:ext uri="{FF2B5EF4-FFF2-40B4-BE49-F238E27FC236}">
                <a16:creationId xmlns:a16="http://schemas.microsoft.com/office/drawing/2014/main" id="{D3EF701B-229B-481F-AA96-68FD4424C1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1093" y="1580646"/>
            <a:ext cx="10363826" cy="3424107"/>
          </a:xfrm>
        </p:spPr>
        <p:txBody>
          <a:bodyPr>
            <a:normAutofit/>
          </a:bodyPr>
          <a:lstStyle/>
          <a:p>
            <a:r>
              <a:rPr lang="en-US" cap="none" dirty="0"/>
              <a:t>They w</a:t>
            </a:r>
            <a:r>
              <a:rPr lang="en-US" sz="2000" cap="none" dirty="0"/>
              <a:t>ere used in ancient Greece and were vital for supplying water to both urban and rural communities, supporting agriculture, domestic needs, and various other activities.</a:t>
            </a:r>
            <a:endParaRPr lang="el-GR" sz="2000" cap="none" dirty="0"/>
          </a:p>
          <a:p>
            <a:r>
              <a:rPr lang="en-US" cap="none" dirty="0"/>
              <a:t>These were often built in strategic locations to capture and store water efficiently.</a:t>
            </a:r>
          </a:p>
          <a:p>
            <a:r>
              <a:rPr lang="en-US" cap="none" dirty="0"/>
              <a:t>They are still used to collect rainwater and groundwater for domestic and agricultural purposes. </a:t>
            </a:r>
          </a:p>
          <a:p>
            <a:pPr marL="0" indent="0">
              <a:buNone/>
            </a:pPr>
            <a:endParaRPr lang="en-US" cap="none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8C211A8-0429-4971-B027-9372D2EC7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99" y="4163496"/>
            <a:ext cx="4118943" cy="269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73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Wells</a:t>
            </a:r>
            <a:endParaRPr lang="el-GR" dirty="0"/>
          </a:p>
        </p:txBody>
      </p:sp>
      <p:sp>
        <p:nvSpPr>
          <p:cNvPr id="8" name="Θέση περιεχομένου 2">
            <a:extLst>
              <a:ext uri="{FF2B5EF4-FFF2-40B4-BE49-F238E27FC236}">
                <a16:creationId xmlns:a16="http://schemas.microsoft.com/office/drawing/2014/main" id="{D3EF701B-229B-481F-AA96-68FD4424C1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86641"/>
            <a:ext cx="10363826" cy="3424107"/>
          </a:xfrm>
        </p:spPr>
        <p:txBody>
          <a:bodyPr>
            <a:normAutofit/>
          </a:bodyPr>
          <a:lstStyle/>
          <a:p>
            <a:r>
              <a:rPr lang="en-US" cap="none" dirty="0"/>
              <a:t>Wells provide access to groundwater for drinking, irrigation, and other purposes. </a:t>
            </a:r>
          </a:p>
          <a:p>
            <a:r>
              <a:rPr lang="en-US" cap="none" dirty="0"/>
              <a:t>Wells allow communities to tap into underground water sources, particularly in areas where surface water was scarce or unreliable.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9049D01-1F3D-4F47-AD3F-E9CC5E310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910" y="3748017"/>
            <a:ext cx="5124061" cy="3074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5253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well of </a:t>
            </a:r>
            <a:r>
              <a:rPr lang="en-US" dirty="0" err="1"/>
              <a:t>Koulala</a:t>
            </a:r>
            <a:r>
              <a:rPr lang="en-US" dirty="0"/>
              <a:t>, Kardamyla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E635D84-7EAE-41CA-9B3C-D1384156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54949" y="1681292"/>
            <a:ext cx="10363826" cy="1243855"/>
          </a:xfrm>
        </p:spPr>
        <p:txBody>
          <a:bodyPr/>
          <a:lstStyle/>
          <a:p>
            <a:r>
              <a:rPr lang="en-US" cap="none" dirty="0"/>
              <a:t>Built with the stone of the area, it dates back to the Genoese era (1346 - 1566). </a:t>
            </a:r>
          </a:p>
          <a:p>
            <a:r>
              <a:rPr lang="en-US" cap="none" dirty="0"/>
              <a:t>Stone steps, tangent to its walls, descend to the bottom.</a:t>
            </a:r>
            <a:endParaRPr lang="el-GR" cap="none" dirty="0"/>
          </a:p>
        </p:txBody>
      </p:sp>
      <p:pic>
        <p:nvPicPr>
          <p:cNvPr id="6" name="Green Water is Life Quote Video">
            <a:hlinkClick r:id="" action="ppaction://media"/>
            <a:extLst>
              <a:ext uri="{FF2B5EF4-FFF2-40B4-BE49-F238E27FC236}">
                <a16:creationId xmlns:a16="http://schemas.microsoft.com/office/drawing/2014/main" id="{869ADB1C-9465-4016-B281-92431B1CFD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1943" y="3038467"/>
            <a:ext cx="6879715" cy="381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37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</a:t>
            </a:r>
            <a:r>
              <a:rPr lang="en-US"/>
              <a:t>ells </a:t>
            </a:r>
            <a:r>
              <a:rPr lang="en-US" dirty="0"/>
              <a:t>in </a:t>
            </a:r>
            <a:r>
              <a:rPr lang="en-US" dirty="0" err="1"/>
              <a:t>Kampos</a:t>
            </a:r>
            <a:r>
              <a:rPr lang="en-US" dirty="0"/>
              <a:t>, Chios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E635D84-7EAE-41CA-9B3C-D1384156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185145"/>
            <a:ext cx="10749491" cy="4364945"/>
          </a:xfrm>
        </p:spPr>
        <p:txBody>
          <a:bodyPr>
            <a:normAutofit/>
          </a:bodyPr>
          <a:lstStyle/>
          <a:p>
            <a:r>
              <a:rPr lang="en-US" cap="none" dirty="0"/>
              <a:t>In each estate and in each yard there is at least one well with a depth of 20 to 48 m. </a:t>
            </a:r>
          </a:p>
          <a:p>
            <a:r>
              <a:rPr lang="en-US" cap="none" dirty="0"/>
              <a:t>Water comes either from a vein or from drains.</a:t>
            </a:r>
          </a:p>
          <a:p>
            <a:r>
              <a:rPr lang="en-US" cap="none" dirty="0"/>
              <a:t>The opening of the well was round, with a diameter of about four meters, and very deep. </a:t>
            </a:r>
          </a:p>
          <a:p>
            <a:r>
              <a:rPr lang="en-US" cap="none" dirty="0"/>
              <a:t>It was round to </a:t>
            </a:r>
            <a:r>
              <a:rPr lang="en-US" cap="none" dirty="0" err="1"/>
              <a:t>minimise</a:t>
            </a:r>
            <a:r>
              <a:rPr lang="en-US" cap="none" dirty="0"/>
              <a:t> the pressure on the stonework and to avoid the inside walls from crumbling. </a:t>
            </a:r>
          </a:p>
          <a:p>
            <a:r>
              <a:rPr lang="en-US" cap="none" dirty="0"/>
              <a:t>Every stone worked as a wedge and held together the stones around it. </a:t>
            </a:r>
          </a:p>
          <a:p>
            <a:r>
              <a:rPr lang="en-US" cap="none" dirty="0"/>
              <a:t>On the ground, the well came up to 1.20 – 1,50 m above the ground, and around it a stone rectangular frame, called a chest was constructed.</a:t>
            </a:r>
            <a:endParaRPr lang="el-GR" cap="none" dirty="0"/>
          </a:p>
        </p:txBody>
      </p:sp>
    </p:spTree>
    <p:extLst>
      <p:ext uri="{BB962C8B-B14F-4D97-AF65-F5344CB8AC3E}">
        <p14:creationId xmlns:p14="http://schemas.microsoft.com/office/powerpoint/2010/main" val="4124696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wells in </a:t>
            </a:r>
            <a:r>
              <a:rPr lang="en-US" dirty="0" err="1"/>
              <a:t>Kampos</a:t>
            </a:r>
            <a:r>
              <a:rPr lang="en-US" dirty="0"/>
              <a:t>, Chios</a:t>
            </a:r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F6DD7F7-E4B5-4C99-997A-FB4200384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2008803"/>
            <a:ext cx="809625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A3F50CF-B0B4-46BA-A28F-EFB29CCBAB4E}"/>
              </a:ext>
            </a:extLst>
          </p:cNvPr>
          <p:cNvSpPr/>
          <p:nvPr/>
        </p:nvSpPr>
        <p:spPr>
          <a:xfrm>
            <a:off x="5523723" y="4404050"/>
            <a:ext cx="989044" cy="7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3163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5602E19-AD21-4411-805A-D6FC9A8F0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60838" cy="685800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76817020-DC01-47F2-8745-E0419D233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838" y="1"/>
            <a:ext cx="7631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72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Cisterns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E635D84-7EAE-41CA-9B3C-D1384156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877" y="2105018"/>
            <a:ext cx="5272423" cy="4570218"/>
          </a:xfrm>
        </p:spPr>
        <p:txBody>
          <a:bodyPr>
            <a:normAutofit/>
          </a:bodyPr>
          <a:lstStyle/>
          <a:p>
            <a:r>
              <a:rPr lang="en-US" cap="none" dirty="0"/>
              <a:t>Ancient Greeks constructed cisterns to collect and store rainwater. </a:t>
            </a:r>
          </a:p>
          <a:p>
            <a:r>
              <a:rPr lang="en-US" cap="none" dirty="0"/>
              <a:t>These cisterns were typically built with stone or clay and were designed to capture rainwater from rooftops or other impermeable surfaces. </a:t>
            </a:r>
          </a:p>
          <a:p>
            <a:r>
              <a:rPr lang="en-US" cap="none" dirty="0"/>
              <a:t>They were essential for ensuring a reliable water supply, especially during dry seasons or in regions with irregular rainfall patterns.</a:t>
            </a:r>
            <a:endParaRPr lang="el-GR" cap="none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E630BFA5-0B77-4C6F-BEE3-C611C998F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70" b="6608"/>
          <a:stretch/>
        </p:blipFill>
        <p:spPr>
          <a:xfrm>
            <a:off x="6186198" y="2105018"/>
            <a:ext cx="5906146" cy="3885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0366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83" y="205274"/>
            <a:ext cx="10364451" cy="1278294"/>
          </a:xfrm>
        </p:spPr>
        <p:txBody>
          <a:bodyPr>
            <a:normAutofit/>
          </a:bodyPr>
          <a:lstStyle/>
          <a:p>
            <a:r>
              <a:rPr lang="en-US" dirty="0"/>
              <a:t>Cistern</a:t>
            </a:r>
            <a:r>
              <a:rPr lang="el-GR" dirty="0"/>
              <a:t> </a:t>
            </a:r>
            <a:r>
              <a:rPr lang="en-US" dirty="0"/>
              <a:t>in </a:t>
            </a:r>
            <a:r>
              <a:rPr lang="en-US" dirty="0" err="1"/>
              <a:t>Nea</a:t>
            </a:r>
            <a:r>
              <a:rPr lang="en-US" dirty="0"/>
              <a:t> Moni monastery, Chios</a:t>
            </a:r>
            <a:endParaRPr lang="el-GR" dirty="0"/>
          </a:p>
        </p:txBody>
      </p:sp>
      <p:pic>
        <p:nvPicPr>
          <p:cNvPr id="2050" name="Picture 2" descr="Συντήρηση αγγείων από την Κινστέρνα της Νέας Μονής">
            <a:extLst>
              <a:ext uri="{FF2B5EF4-FFF2-40B4-BE49-F238E27FC236}">
                <a16:creationId xmlns:a16="http://schemas.microsoft.com/office/drawing/2014/main" id="{52E45C96-F9D9-4081-85CF-57B979C2E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69" y="844421"/>
            <a:ext cx="8262489" cy="58428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38EB35-4375-4419-A193-89AEB1ACECC9}"/>
              </a:ext>
            </a:extLst>
          </p:cNvPr>
          <p:cNvSpPr txBox="1"/>
          <p:nvPr/>
        </p:nvSpPr>
        <p:spPr>
          <a:xfrm>
            <a:off x="2792963" y="6167535"/>
            <a:ext cx="6606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https://www.youtube.com/watch?v=zxhA2t2Zae8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69986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Fountanes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E635D84-7EAE-41CA-9B3C-D1384156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877" y="2105018"/>
            <a:ext cx="5272423" cy="4570218"/>
          </a:xfrm>
        </p:spPr>
        <p:txBody>
          <a:bodyPr>
            <a:normAutofit/>
          </a:bodyPr>
          <a:lstStyle/>
          <a:p>
            <a:r>
              <a:rPr lang="en-US" cap="none" dirty="0" err="1"/>
              <a:t>Fountana</a:t>
            </a:r>
            <a:r>
              <a:rPr lang="en-US" cap="none" dirty="0"/>
              <a:t> comes from the Italian word fountain, the source.</a:t>
            </a:r>
          </a:p>
          <a:p>
            <a:r>
              <a:rPr lang="en-US" cap="none" dirty="0"/>
              <a:t> In </a:t>
            </a:r>
            <a:r>
              <a:rPr lang="en-US" dirty="0"/>
              <a:t>Chios as well as in other Greek islands </a:t>
            </a:r>
            <a:r>
              <a:rPr lang="en-US" cap="none" dirty="0"/>
              <a:t>this word is used for the tank that houses have, in order to collect rainwater.</a:t>
            </a:r>
          </a:p>
          <a:p>
            <a:r>
              <a:rPr lang="en-US" dirty="0"/>
              <a:t>Many houses in the village </a:t>
            </a:r>
            <a:r>
              <a:rPr lang="en-US" dirty="0" err="1"/>
              <a:t>Vrontados</a:t>
            </a:r>
            <a:r>
              <a:rPr lang="en-US" dirty="0"/>
              <a:t> use this technique  for harvesting rainwater from rooftops and stored for later use, especially during dry periods.</a:t>
            </a:r>
            <a:endParaRPr lang="el-GR" cap="none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9D41418C-9DEB-4B83-A4B3-348338F3C2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56"/>
          <a:stretch/>
        </p:blipFill>
        <p:spPr>
          <a:xfrm>
            <a:off x="7585787" y="2325079"/>
            <a:ext cx="3971537" cy="3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31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Qanat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E635D84-7EAE-41CA-9B3C-D1384156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877" y="2105018"/>
            <a:ext cx="6570058" cy="4570218"/>
          </a:xfrm>
        </p:spPr>
        <p:txBody>
          <a:bodyPr>
            <a:normAutofit/>
          </a:bodyPr>
          <a:lstStyle/>
          <a:p>
            <a:r>
              <a:rPr lang="en-US" cap="none" dirty="0"/>
              <a:t>A qanat is a system for transporting water from an aquifer or water well to the surface, through an underground aqueduct</a:t>
            </a:r>
          </a:p>
          <a:p>
            <a:r>
              <a:rPr lang="en-US" dirty="0"/>
              <a:t>O</a:t>
            </a:r>
            <a:r>
              <a:rPr lang="en-US" cap="none" dirty="0"/>
              <a:t>riginated approximately 3,000 years ago in what is now Iran. </a:t>
            </a:r>
          </a:p>
          <a:p>
            <a:r>
              <a:rPr lang="en-US" cap="none" dirty="0"/>
              <a:t>This is a system of water supply that allows water to be transported over long distances in hot dry climates without losing much of the water to evaporation. </a:t>
            </a:r>
          </a:p>
          <a:p>
            <a:r>
              <a:rPr lang="en-US" cap="none" dirty="0"/>
              <a:t>The system has the advantage of being resistant to natural disasters, such as earthquakes and floods, and to deliberate destruction in war. </a:t>
            </a:r>
            <a:endParaRPr lang="el-GR" cap="none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2D05502-3AED-461C-B4F0-DF243374C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306" y="1853248"/>
            <a:ext cx="314325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28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Qanat in Chios!</a:t>
            </a:r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F7922F6-A6FC-4C34-8915-FD42197FA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704" y="0"/>
            <a:ext cx="3511296" cy="68580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63AD6DE-6BD2-45F3-9BEB-18FEB206A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408" y="0"/>
            <a:ext cx="3511296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394F18-43FD-40DD-8887-8D1F469B595E}"/>
              </a:ext>
            </a:extLst>
          </p:cNvPr>
          <p:cNvSpPr txBox="1"/>
          <p:nvPr/>
        </p:nvSpPr>
        <p:spPr>
          <a:xfrm>
            <a:off x="920340" y="5486401"/>
            <a:ext cx="3974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Kallimasia</a:t>
            </a:r>
            <a:r>
              <a:rPr lang="en-US" sz="3200" b="1" dirty="0"/>
              <a:t> village, South Chios</a:t>
            </a:r>
            <a:endParaRPr lang="el-GR" sz="3200" b="1" dirty="0"/>
          </a:p>
        </p:txBody>
      </p:sp>
    </p:spTree>
    <p:extLst>
      <p:ext uri="{BB962C8B-B14F-4D97-AF65-F5344CB8AC3E}">
        <p14:creationId xmlns:p14="http://schemas.microsoft.com/office/powerpoint/2010/main" val="1434329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158CF1-6515-4C60-91E3-3253F1F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Dams and Reservoirs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E635D84-7EAE-41CA-9B3C-D138415645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877" y="2105018"/>
            <a:ext cx="5272423" cy="457021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ECECEC"/>
                </a:solidFill>
                <a:effectLst/>
                <a:latin typeface="Söhne"/>
              </a:rPr>
              <a:t> Large dams and reservoirs are constructed to capture and store water from rivers and streams, providing a reliable supply for agriculture, industry, and urban areas. </a:t>
            </a:r>
          </a:p>
          <a:p>
            <a:r>
              <a:rPr lang="en-US" b="0" i="0" dirty="0">
                <a:solidFill>
                  <a:srgbClr val="ECECEC"/>
                </a:solidFill>
                <a:effectLst/>
                <a:latin typeface="Söhne"/>
              </a:rPr>
              <a:t>These reservoirs also help regulate water flow, preventing floods during periods of heavy rainfall and ensuring a steady supply during dry seasons.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F16D230-A223-416A-891D-9510E3A1A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300" y="1853248"/>
            <a:ext cx="6397690" cy="3998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4233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6BA0DC-C0CF-4418-A1FF-C02992B9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 and Reservoirs</a:t>
            </a:r>
            <a:r>
              <a:rPr lang="el-GR" dirty="0"/>
              <a:t> </a:t>
            </a:r>
            <a:r>
              <a:rPr lang="en-US" dirty="0"/>
              <a:t>in Chios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9261E7D-9DA4-41DC-A13C-587FD284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547" y="1452282"/>
            <a:ext cx="7943850" cy="4953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CBD5F2-5CF5-4AFC-AA24-7F31AB570564}"/>
              </a:ext>
            </a:extLst>
          </p:cNvPr>
          <p:cNvSpPr txBox="1"/>
          <p:nvPr/>
        </p:nvSpPr>
        <p:spPr>
          <a:xfrm>
            <a:off x="2662334" y="6395951"/>
            <a:ext cx="498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Koris</a:t>
            </a:r>
            <a:r>
              <a:rPr lang="en-US" sz="2800" dirty="0"/>
              <a:t> </a:t>
            </a:r>
            <a:r>
              <a:rPr lang="en-US" sz="2800" dirty="0" err="1"/>
              <a:t>Gefiri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761096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6BA0DC-C0CF-4418-A1FF-C02992B9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 and Reservoirs</a:t>
            </a:r>
            <a:r>
              <a:rPr lang="el-GR" dirty="0"/>
              <a:t> </a:t>
            </a:r>
            <a:r>
              <a:rPr lang="en-US" dirty="0"/>
              <a:t>in Chios</a:t>
            </a: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CBD5F2-5CF5-4AFC-AA24-7F31AB570564}"/>
              </a:ext>
            </a:extLst>
          </p:cNvPr>
          <p:cNvSpPr txBox="1"/>
          <p:nvPr/>
        </p:nvSpPr>
        <p:spPr>
          <a:xfrm>
            <a:off x="2662334" y="6395951"/>
            <a:ext cx="498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Katraris’s</a:t>
            </a:r>
            <a:r>
              <a:rPr lang="en-US" sz="2800" dirty="0"/>
              <a:t> Dam</a:t>
            </a:r>
            <a:endParaRPr lang="el-GR" sz="2800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FB25C0F0-A51A-4CB0-A825-BE4466CDD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257979"/>
            <a:ext cx="8544542" cy="501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42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6BA0DC-C0CF-4418-A1FF-C02992B9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 and Reservoirs</a:t>
            </a:r>
            <a:r>
              <a:rPr lang="el-GR" dirty="0"/>
              <a:t> </a:t>
            </a:r>
            <a:r>
              <a:rPr lang="en-US" dirty="0"/>
              <a:t>in Chios</a:t>
            </a: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CBD5F2-5CF5-4AFC-AA24-7F31AB570564}"/>
              </a:ext>
            </a:extLst>
          </p:cNvPr>
          <p:cNvSpPr txBox="1"/>
          <p:nvPr/>
        </p:nvSpPr>
        <p:spPr>
          <a:xfrm>
            <a:off x="2080726" y="6329931"/>
            <a:ext cx="498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Zifias</a:t>
            </a:r>
            <a:r>
              <a:rPr lang="en-US" sz="2800" dirty="0"/>
              <a:t>’ Dam</a:t>
            </a:r>
            <a:endParaRPr lang="el-GR" sz="2800" dirty="0"/>
          </a:p>
        </p:txBody>
      </p:sp>
      <p:pic>
        <p:nvPicPr>
          <p:cNvPr id="4098" name="Picture 2" descr="Χίος: Οι μετανάστες μετέτρεψαν σε... πισίνα το φράγμα Ζυφιά">
            <a:extLst>
              <a:ext uri="{FF2B5EF4-FFF2-40B4-BE49-F238E27FC236}">
                <a16:creationId xmlns:a16="http://schemas.microsoft.com/office/drawing/2014/main" id="{BC9F9243-0CC8-43A8-8130-2B12A0C68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98" y="1639855"/>
            <a:ext cx="7987004" cy="449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898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6BA0DC-C0CF-4418-A1FF-C02992B9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 and Reservoirs</a:t>
            </a:r>
            <a:r>
              <a:rPr lang="el-GR" dirty="0"/>
              <a:t> </a:t>
            </a:r>
            <a:r>
              <a:rPr lang="en-US" dirty="0"/>
              <a:t>in Chios</a:t>
            </a: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CBD5F2-5CF5-4AFC-AA24-7F31AB570564}"/>
              </a:ext>
            </a:extLst>
          </p:cNvPr>
          <p:cNvSpPr txBox="1"/>
          <p:nvPr/>
        </p:nvSpPr>
        <p:spPr>
          <a:xfrm>
            <a:off x="2080726" y="6329931"/>
            <a:ext cx="498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Pityos</a:t>
            </a:r>
            <a:r>
              <a:rPr lang="en-US" sz="2800" dirty="0"/>
              <a:t>’ Reservoir</a:t>
            </a:r>
            <a:endParaRPr lang="el-GR" sz="2800" dirty="0"/>
          </a:p>
        </p:txBody>
      </p:sp>
      <p:pic>
        <p:nvPicPr>
          <p:cNvPr id="5122" name="Picture 2" descr="Η λιμνοδεξαμενή Πιτυούς (CHI029) βρίσκεται περίπου 2 χιλιόμετρα νοτιοδυτικά  του Πιτυούς, Χίος | River, Thermal spring, Lagoon">
            <a:extLst>
              <a:ext uri="{FF2B5EF4-FFF2-40B4-BE49-F238E27FC236}">
                <a16:creationId xmlns:a16="http://schemas.microsoft.com/office/drawing/2014/main" id="{7612E834-05E7-4639-A3A2-2BA9D3E28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6" y="1338053"/>
            <a:ext cx="7859486" cy="499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2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6BA0DC-C0CF-4418-A1FF-C02992B9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 and Reservoirs</a:t>
            </a:r>
            <a:r>
              <a:rPr lang="el-GR" dirty="0"/>
              <a:t> </a:t>
            </a:r>
            <a:r>
              <a:rPr lang="en-US" dirty="0"/>
              <a:t>in Chios</a:t>
            </a: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CBD5F2-5CF5-4AFC-AA24-7F31AB570564}"/>
              </a:ext>
            </a:extLst>
          </p:cNvPr>
          <p:cNvSpPr txBox="1"/>
          <p:nvPr/>
        </p:nvSpPr>
        <p:spPr>
          <a:xfrm>
            <a:off x="2080726" y="6329931"/>
            <a:ext cx="498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Viki Reservoir</a:t>
            </a:r>
            <a:endParaRPr lang="el-GR" sz="2800" dirty="0"/>
          </a:p>
        </p:txBody>
      </p:sp>
      <p:pic>
        <p:nvPicPr>
          <p:cNvPr id="6146" name="Picture 2" descr="Εργασίες στη λιμνοδεξαμενή Βικίου | Alithia.gr | online ενημέρωση για τη  Χίο | ΑΛΗΘΕΙΑ | ΕΙΔΗΣΕΙΣ | ΝΕΑ | ΧΙΟΣ | Eιδήσεις Χίος">
            <a:extLst>
              <a:ext uri="{FF2B5EF4-FFF2-40B4-BE49-F238E27FC236}">
                <a16:creationId xmlns:a16="http://schemas.microsoft.com/office/drawing/2014/main" id="{93AC1F9F-F56F-4E86-9E23-8B2C960AD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0" y="1283834"/>
            <a:ext cx="7546167" cy="480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400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7E2B2C-7417-4689-B387-4427693D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Desalination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8E9A76-9B15-4537-BAA2-67F5898C6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59" y="2319920"/>
            <a:ext cx="5822302" cy="3076575"/>
          </a:xfrm>
        </p:spPr>
        <p:txBody>
          <a:bodyPr>
            <a:normAutofit/>
          </a:bodyPr>
          <a:lstStyle/>
          <a:p>
            <a:r>
              <a:rPr lang="en-US" sz="2000" dirty="0"/>
              <a:t>In regions where freshwater sources are scarce, desalination plants are used to convert seawater into freshwater through processes such as reverse osmosis or distillation. </a:t>
            </a:r>
          </a:p>
          <a:p>
            <a:r>
              <a:rPr lang="en-US" sz="2000" dirty="0"/>
              <a:t>While energy-intensive and costly, desalination provides a reliable source of water for drinking and irrigation in Greek islands.</a:t>
            </a:r>
            <a:endParaRPr lang="el-GR" sz="20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327EDB0-E3DF-4E29-AEA1-8EE1B8216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243" y="2100746"/>
            <a:ext cx="5899798" cy="329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86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7E2B2C-7417-4689-B387-4427693D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Water Recycling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8E9A76-9B15-4537-BAA2-67F5898C6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59" y="2319920"/>
            <a:ext cx="5822302" cy="3076575"/>
          </a:xfrm>
        </p:spPr>
        <p:txBody>
          <a:bodyPr>
            <a:normAutofit/>
          </a:bodyPr>
          <a:lstStyle/>
          <a:p>
            <a:r>
              <a:rPr lang="en-US" sz="2000" dirty="0"/>
              <a:t>Modern wastewater treatment plants recycle and treat wastewater, allowing it to be reused for irrigation, industrial processes, and even potable purposes with advanced treatment technologies. </a:t>
            </a:r>
            <a:endParaRPr lang="el-GR" sz="2000" dirty="0"/>
          </a:p>
          <a:p>
            <a:r>
              <a:rPr lang="en-US" sz="2000" dirty="0"/>
              <a:t>This helps conserve freshwater resources and reduces the strain on natural water sources.</a:t>
            </a:r>
          </a:p>
          <a:p>
            <a:endParaRPr lang="en-US" sz="2000" dirty="0"/>
          </a:p>
        </p:txBody>
      </p:sp>
      <p:pic>
        <p:nvPicPr>
          <p:cNvPr id="7170" name="Picture 2" descr="Greywise Greywater Treatment - KERRY FLANAGAN WASTEWATER">
            <a:extLst>
              <a:ext uri="{FF2B5EF4-FFF2-40B4-BE49-F238E27FC236}">
                <a16:creationId xmlns:a16="http://schemas.microsoft.com/office/drawing/2014/main" id="{E94B27E9-5C5A-44CE-A10C-F87D6C23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89" y="1765623"/>
            <a:ext cx="4800600" cy="376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53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7E2B2C-7417-4689-B387-4427693DF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68" y="1052749"/>
            <a:ext cx="9404723" cy="1400530"/>
          </a:xfrm>
        </p:spPr>
        <p:txBody>
          <a:bodyPr/>
          <a:lstStyle/>
          <a:p>
            <a:r>
              <a:rPr lang="en-US" sz="4400" dirty="0"/>
              <a:t>Drip Irrigation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6817172-6429-4E49-9B48-B4C730BCB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136893"/>
            <a:ext cx="5847994" cy="4195481"/>
          </a:xfrm>
        </p:spPr>
        <p:txBody>
          <a:bodyPr/>
          <a:lstStyle/>
          <a:p>
            <a:r>
              <a:rPr lang="en-US" dirty="0"/>
              <a:t>Drip irrigation systems deliver water directly to the roots of plants, minimizing evaporation and runoff compared to traditional surface irrigation methods. </a:t>
            </a:r>
          </a:p>
          <a:p>
            <a:r>
              <a:rPr lang="en-US" dirty="0"/>
              <a:t>This efficient use of water is especially important in arid regions like Greece, where water resources are limited.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22B8A7B-BB2C-4B8B-A83E-1713A337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378" y="1973618"/>
            <a:ext cx="4978757" cy="3569675"/>
          </a:xfrm>
          <a:prstGeom prst="rect">
            <a:avLst/>
          </a:prstGeom>
        </p:spPr>
      </p:pic>
      <p:pic>
        <p:nvPicPr>
          <p:cNvPr id="6" name="Picture 3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695E6873-DD0A-DD03-FD67-5E0F8C19F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641" y="5895904"/>
            <a:ext cx="4224618" cy="872939"/>
          </a:xfrm>
          <a:prstGeom prst="rect">
            <a:avLst/>
          </a:prstGeom>
        </p:spPr>
      </p:pic>
      <p:pic>
        <p:nvPicPr>
          <p:cNvPr id="7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9DED6634-0621-CC88-44AD-41603E17A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60"/>
            <a:ext cx="2605149" cy="105218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785" y="10652"/>
            <a:ext cx="804193" cy="14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49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TM02836342[[fn=Ιόν]]</Template>
  <TotalTime>2057</TotalTime>
  <Words>730</Words>
  <Application>Microsoft Office PowerPoint</Application>
  <PresentationFormat>Geniş ekran</PresentationFormat>
  <Paragraphs>61</Paragraphs>
  <Slides>21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Century Gothic</vt:lpstr>
      <vt:lpstr>Söhne</vt:lpstr>
      <vt:lpstr>Wingdings 3</vt:lpstr>
      <vt:lpstr>Ιόν</vt:lpstr>
      <vt:lpstr>Water harvesting techniques </vt:lpstr>
      <vt:lpstr>Cisterns and Wells</vt:lpstr>
      <vt:lpstr>Wells</vt:lpstr>
      <vt:lpstr>The well of Koulala, Kardamyla</vt:lpstr>
      <vt:lpstr>Wells in Kampos, Chios</vt:lpstr>
      <vt:lpstr>wells in Kampos, Chios</vt:lpstr>
      <vt:lpstr>PowerPoint Sunusu</vt:lpstr>
      <vt:lpstr>Cisterns</vt:lpstr>
      <vt:lpstr>Cistern in Nea Moni monastery, Chios</vt:lpstr>
      <vt:lpstr>Fountanes</vt:lpstr>
      <vt:lpstr>Qanat</vt:lpstr>
      <vt:lpstr>Qanat in Chios!</vt:lpstr>
      <vt:lpstr>Dams and Reservoirs</vt:lpstr>
      <vt:lpstr>Dams and Reservoirs in Chios</vt:lpstr>
      <vt:lpstr>Dams and Reservoirs in Chios</vt:lpstr>
      <vt:lpstr>Dams and Reservoirs in Chios</vt:lpstr>
      <vt:lpstr>Dams and Reservoirs in Chios</vt:lpstr>
      <vt:lpstr>Dams and Reservoirs in Chios</vt:lpstr>
      <vt:lpstr>Desalination</vt:lpstr>
      <vt:lpstr>Water Recycling</vt:lpstr>
      <vt:lpstr>Drip Irrigation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Mysteries</dc:title>
  <dc:creator>Στέλιος Καραμανής</dc:creator>
  <cp:lastModifiedBy>pc</cp:lastModifiedBy>
  <cp:revision>68</cp:revision>
  <dcterms:created xsi:type="dcterms:W3CDTF">2023-09-18T15:18:15Z</dcterms:created>
  <dcterms:modified xsi:type="dcterms:W3CDTF">2024-07-06T08:14:17Z</dcterms:modified>
</cp:coreProperties>
</file>