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1" r:id="rId4"/>
    <p:sldId id="262" r:id="rId5"/>
    <p:sldId id="263" r:id="rId6"/>
    <p:sldId id="264" r:id="rId7"/>
    <p:sldId id="257" r:id="rId8"/>
    <p:sldId id="258" r:id="rId9"/>
    <p:sldId id="259"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4" d="100"/>
          <a:sy n="64" d="100"/>
        </p:scale>
        <p:origin x="7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D03E12-9BBD-4155-A66A-54A8FF061030}" type="doc">
      <dgm:prSet loTypeId="urn:microsoft.com/office/officeart/2005/8/layout/chevron2" loCatId="list" qsTypeId="urn:microsoft.com/office/officeart/2005/8/quickstyle/3d2" qsCatId="3D" csTypeId="urn:microsoft.com/office/officeart/2005/8/colors/colorful5" csCatId="colorful" phldr="1"/>
      <dgm:spPr/>
      <dgm:t>
        <a:bodyPr/>
        <a:lstStyle/>
        <a:p>
          <a:endParaRPr lang="en-US"/>
        </a:p>
      </dgm:t>
    </dgm:pt>
    <dgm:pt modelId="{F55E1048-1811-4EF2-91A3-79D69285AB64}">
      <dgm:prSet phldrT="[Text]"/>
      <dgm:spPr/>
      <dgm:t>
        <a:bodyPr/>
        <a:lstStyle/>
        <a:p>
          <a:r>
            <a:rPr lang="en-US" dirty="0" smtClean="0"/>
            <a:t>Policy</a:t>
          </a:r>
          <a:endParaRPr lang="en-US" dirty="0"/>
        </a:p>
      </dgm:t>
    </dgm:pt>
    <dgm:pt modelId="{71552FE4-DB69-470E-81FD-D24B0DC15453}" type="parTrans" cxnId="{ED5C3E49-BEAD-4FB3-8414-4D8FF9B885CB}">
      <dgm:prSet/>
      <dgm:spPr/>
      <dgm:t>
        <a:bodyPr/>
        <a:lstStyle/>
        <a:p>
          <a:endParaRPr lang="en-US"/>
        </a:p>
      </dgm:t>
    </dgm:pt>
    <dgm:pt modelId="{D30A1C00-D14E-4F13-9D28-BF98B1E478DC}" type="sibTrans" cxnId="{ED5C3E49-BEAD-4FB3-8414-4D8FF9B885CB}">
      <dgm:prSet/>
      <dgm:spPr/>
      <dgm:t>
        <a:bodyPr/>
        <a:lstStyle/>
        <a:p>
          <a:endParaRPr lang="en-US"/>
        </a:p>
      </dgm:t>
    </dgm:pt>
    <dgm:pt modelId="{EBE8DF76-3973-4E2E-8E69-C6B30D1DD5B7}">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cap="none" dirty="0" smtClean="0"/>
            <a:t>Implementation of sustainable policies for the development and management of water resources</a:t>
          </a:r>
          <a:endParaRPr lang="en-US" dirty="0"/>
        </a:p>
      </dgm:t>
    </dgm:pt>
    <dgm:pt modelId="{95FDBD57-8A3D-4938-86E6-AC3FDFEF95EF}" type="parTrans" cxnId="{CA0B9A26-0608-45C1-A8EC-8A32A8C033FD}">
      <dgm:prSet/>
      <dgm:spPr/>
      <dgm:t>
        <a:bodyPr/>
        <a:lstStyle/>
        <a:p>
          <a:endParaRPr lang="en-US"/>
        </a:p>
      </dgm:t>
    </dgm:pt>
    <dgm:pt modelId="{8E4C94B8-C13F-486A-AB2A-EC7C3DD774EA}" type="sibTrans" cxnId="{CA0B9A26-0608-45C1-A8EC-8A32A8C033FD}">
      <dgm:prSet/>
      <dgm:spPr/>
      <dgm:t>
        <a:bodyPr/>
        <a:lstStyle/>
        <a:p>
          <a:endParaRPr lang="en-US"/>
        </a:p>
      </dgm:t>
    </dgm:pt>
    <dgm:pt modelId="{D01A88BD-0ACE-4CE5-9B88-3E7DAD199BE2}">
      <dgm:prSet phldrT="[Text]"/>
      <dgm:spPr/>
      <dgm:t>
        <a:bodyPr/>
        <a:lstStyle/>
        <a:p>
          <a:r>
            <a:rPr lang="en-US" dirty="0" smtClean="0"/>
            <a:t>Education</a:t>
          </a:r>
          <a:endParaRPr lang="en-US" dirty="0"/>
        </a:p>
      </dgm:t>
    </dgm:pt>
    <dgm:pt modelId="{72267884-2582-4549-B804-7D2DBDF660C3}" type="parTrans" cxnId="{87899D78-D96A-4860-B6D1-0994695798CD}">
      <dgm:prSet/>
      <dgm:spPr/>
      <dgm:t>
        <a:bodyPr/>
        <a:lstStyle/>
        <a:p>
          <a:endParaRPr lang="en-US"/>
        </a:p>
      </dgm:t>
    </dgm:pt>
    <dgm:pt modelId="{93CB6E84-C707-4414-8A4C-A2B394C54E87}" type="sibTrans" cxnId="{87899D78-D96A-4860-B6D1-0994695798CD}">
      <dgm:prSet/>
      <dgm:spPr/>
      <dgm:t>
        <a:bodyPr/>
        <a:lstStyle/>
        <a:p>
          <a:endParaRPr lang="en-US"/>
        </a:p>
      </dgm:t>
    </dgm:pt>
    <dgm:pt modelId="{2DCEEADB-FD17-46DB-A6DF-E49312743DBD}">
      <dgm:prSet phldrT="[Text]"/>
      <dgm:spPr/>
      <dgm:t>
        <a:bodyPr/>
        <a:lstStyle/>
        <a:p>
          <a:pPr marL="171450" marR="0" lvl="1" indent="0" defTabSz="711200" eaLnBrk="1" fontAlgn="auto" latinLnBrk="0" hangingPunct="1">
            <a:lnSpc>
              <a:spcPct val="90000"/>
            </a:lnSpc>
            <a:spcBef>
              <a:spcPct val="0"/>
            </a:spcBef>
            <a:spcAft>
              <a:spcPct val="15000"/>
            </a:spcAft>
            <a:buClrTx/>
            <a:buSzTx/>
            <a:buFontTx/>
            <a:buNone/>
            <a:tabLst/>
            <a:defRPr/>
          </a:pPr>
          <a:r>
            <a:rPr lang="en-US" cap="none" dirty="0" smtClean="0"/>
            <a:t>Interventions to manage both supply and demand</a:t>
          </a:r>
          <a:endParaRPr lang="en-US" dirty="0"/>
        </a:p>
      </dgm:t>
    </dgm:pt>
    <dgm:pt modelId="{919AD1E8-C872-4758-A0BF-DC08FE13218B}" type="parTrans" cxnId="{5B164C28-4774-4A63-9BAE-F91234E6ACE2}">
      <dgm:prSet/>
      <dgm:spPr/>
      <dgm:t>
        <a:bodyPr/>
        <a:lstStyle/>
        <a:p>
          <a:endParaRPr lang="en-US"/>
        </a:p>
      </dgm:t>
    </dgm:pt>
    <dgm:pt modelId="{A4332A2C-6EBB-459E-868D-CC5B0E059292}" type="sibTrans" cxnId="{5B164C28-4774-4A63-9BAE-F91234E6ACE2}">
      <dgm:prSet/>
      <dgm:spPr/>
      <dgm:t>
        <a:bodyPr/>
        <a:lstStyle/>
        <a:p>
          <a:endParaRPr lang="en-US"/>
        </a:p>
      </dgm:t>
    </dgm:pt>
    <dgm:pt modelId="{BF3DF393-69BF-4AA6-838F-2F493EDE424C}">
      <dgm:prSet phldrT="[Text]"/>
      <dgm:spPr/>
      <dgm:t>
        <a:bodyPr/>
        <a:lstStyle/>
        <a:p>
          <a:r>
            <a:rPr lang="en-US" dirty="0" smtClean="0"/>
            <a:t>Infrastructure</a:t>
          </a:r>
          <a:endParaRPr lang="en-US" dirty="0"/>
        </a:p>
      </dgm:t>
    </dgm:pt>
    <dgm:pt modelId="{71BD95CF-B6F9-484D-8D6E-AD6A9EA307DA}" type="parTrans" cxnId="{3A335E2C-A07F-44BE-9041-E11C95CB06DC}">
      <dgm:prSet/>
      <dgm:spPr/>
      <dgm:t>
        <a:bodyPr/>
        <a:lstStyle/>
        <a:p>
          <a:endParaRPr lang="en-US"/>
        </a:p>
      </dgm:t>
    </dgm:pt>
    <dgm:pt modelId="{6C306350-DD61-4B79-B18E-CB109977E310}" type="sibTrans" cxnId="{3A335E2C-A07F-44BE-9041-E11C95CB06DC}">
      <dgm:prSet/>
      <dgm:spPr/>
      <dgm:t>
        <a:bodyPr/>
        <a:lstStyle/>
        <a:p>
          <a:endParaRPr lang="en-US"/>
        </a:p>
      </dgm:t>
    </dgm:pt>
    <dgm:pt modelId="{58330C9C-0213-4091-8B56-AD4FA8E95250}">
      <dgm:prSet phldrT="[Text]"/>
      <dgm:spPr/>
      <dgm:t>
        <a:bodyPr/>
        <a:lstStyle/>
        <a:p>
          <a:pPr marL="171450" lvl="1" indent="0" defTabSz="711200">
            <a:lnSpc>
              <a:spcPct val="90000"/>
            </a:lnSpc>
            <a:spcBef>
              <a:spcPct val="0"/>
            </a:spcBef>
            <a:spcAft>
              <a:spcPct val="15000"/>
            </a:spcAft>
            <a:buNone/>
          </a:pPr>
          <a:r>
            <a:rPr lang="en-US" cap="none" dirty="0" smtClean="0"/>
            <a:t>Optimal operation of infrastructure </a:t>
          </a:r>
          <a:endParaRPr lang="en-US" dirty="0"/>
        </a:p>
      </dgm:t>
    </dgm:pt>
    <dgm:pt modelId="{2128428A-01B8-40EE-A3FE-A51A2D127565}" type="parTrans" cxnId="{9E431231-13FE-4C32-AB40-A2368F856D70}">
      <dgm:prSet/>
      <dgm:spPr/>
      <dgm:t>
        <a:bodyPr/>
        <a:lstStyle/>
        <a:p>
          <a:endParaRPr lang="en-US"/>
        </a:p>
      </dgm:t>
    </dgm:pt>
    <dgm:pt modelId="{8BBBEE2E-9066-4E2D-83BE-4C45EF877D42}" type="sibTrans" cxnId="{9E431231-13FE-4C32-AB40-A2368F856D70}">
      <dgm:prSet/>
      <dgm:spPr/>
      <dgm:t>
        <a:bodyPr/>
        <a:lstStyle/>
        <a:p>
          <a:endParaRPr lang="en-US"/>
        </a:p>
      </dgm:t>
    </dgm:pt>
    <dgm:pt modelId="{28A32EAD-214F-4DE7-A0E0-D34079571A27}">
      <dgm:prSet phldrT="[Text]"/>
      <dgm:spPr/>
      <dgm:t>
        <a:bodyPr/>
        <a:lstStyle/>
        <a:p>
          <a:pPr marL="171450" marR="0" lvl="1" indent="0" defTabSz="711200" eaLnBrk="1" fontAlgn="auto" latinLnBrk="0" hangingPunct="1">
            <a:lnSpc>
              <a:spcPct val="90000"/>
            </a:lnSpc>
            <a:spcBef>
              <a:spcPct val="0"/>
            </a:spcBef>
            <a:spcAft>
              <a:spcPct val="15000"/>
            </a:spcAft>
            <a:buClrTx/>
            <a:buSzTx/>
            <a:buFontTx/>
            <a:buNone/>
            <a:tabLst/>
            <a:defRPr/>
          </a:pPr>
          <a:r>
            <a:rPr lang="en-US" cap="none" dirty="0" smtClean="0"/>
            <a:t>Implementation</a:t>
          </a:r>
        </a:p>
        <a:p>
          <a:pPr marL="171450" lvl="1" indent="0" defTabSz="711200">
            <a:lnSpc>
              <a:spcPct val="90000"/>
            </a:lnSpc>
            <a:spcBef>
              <a:spcPct val="0"/>
            </a:spcBef>
            <a:spcAft>
              <a:spcPct val="15000"/>
            </a:spcAft>
            <a:buNone/>
          </a:pPr>
          <a:endParaRPr lang="en-US" dirty="0"/>
        </a:p>
      </dgm:t>
    </dgm:pt>
    <dgm:pt modelId="{00C75B32-53FE-4A23-B27D-1AC739C323F3}" type="parTrans" cxnId="{0A1C32EA-A61F-41E6-A5C0-1063F24D58F5}">
      <dgm:prSet/>
      <dgm:spPr/>
      <dgm:t>
        <a:bodyPr/>
        <a:lstStyle/>
        <a:p>
          <a:endParaRPr lang="en-US"/>
        </a:p>
      </dgm:t>
    </dgm:pt>
    <dgm:pt modelId="{1F65CD55-E546-496C-B472-830AE0CBD426}" type="sibTrans" cxnId="{0A1C32EA-A61F-41E6-A5C0-1063F24D58F5}">
      <dgm:prSet/>
      <dgm:spPr/>
      <dgm:t>
        <a:bodyPr/>
        <a:lstStyle/>
        <a:p>
          <a:endParaRPr lang="en-US"/>
        </a:p>
      </dgm:t>
    </dgm:pt>
    <dgm:pt modelId="{AC7D19D0-DEF2-4451-AB5D-A54976EA62CC}">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cap="none" dirty="0" smtClean="0"/>
            <a:t>Planning</a:t>
          </a:r>
        </a:p>
        <a:p>
          <a:pPr marL="285750" lvl="1" indent="0" defTabSz="1778000">
            <a:lnSpc>
              <a:spcPct val="90000"/>
            </a:lnSpc>
            <a:spcBef>
              <a:spcPct val="0"/>
            </a:spcBef>
            <a:spcAft>
              <a:spcPct val="15000"/>
            </a:spcAft>
            <a:buNone/>
          </a:pPr>
          <a:endParaRPr lang="en-US" dirty="0"/>
        </a:p>
      </dgm:t>
    </dgm:pt>
    <dgm:pt modelId="{AD8839B8-92DD-4F5E-A1F5-56AD78AB7D78}" type="parTrans" cxnId="{3186E621-5F2B-4879-ADDE-239DD129A95D}">
      <dgm:prSet/>
      <dgm:spPr/>
      <dgm:t>
        <a:bodyPr/>
        <a:lstStyle/>
        <a:p>
          <a:endParaRPr lang="en-US"/>
        </a:p>
      </dgm:t>
    </dgm:pt>
    <dgm:pt modelId="{E94BB4C9-C415-4BB0-B65C-1A687132A98D}" type="sibTrans" cxnId="{3186E621-5F2B-4879-ADDE-239DD129A95D}">
      <dgm:prSet/>
      <dgm:spPr/>
      <dgm:t>
        <a:bodyPr/>
        <a:lstStyle/>
        <a:p>
          <a:endParaRPr lang="en-US"/>
        </a:p>
      </dgm:t>
    </dgm:pt>
    <dgm:pt modelId="{6FD1C247-260B-4D79-A296-506EADAEB870}">
      <dgm:prSet phldrT="[Text]"/>
      <dgm:spPr/>
      <dgm:t>
        <a:bodyPr/>
        <a:lstStyle/>
        <a:p>
          <a:pPr marL="171450" marR="0" lvl="1" indent="0" defTabSz="711200" eaLnBrk="1" fontAlgn="auto" latinLnBrk="0" hangingPunct="1">
            <a:lnSpc>
              <a:spcPct val="90000"/>
            </a:lnSpc>
            <a:spcBef>
              <a:spcPct val="0"/>
            </a:spcBef>
            <a:spcAft>
              <a:spcPct val="15000"/>
            </a:spcAft>
            <a:buClrTx/>
            <a:buSzTx/>
            <a:buFontTx/>
            <a:buNone/>
            <a:tabLst/>
            <a:defRPr/>
          </a:pPr>
          <a:r>
            <a:rPr lang="en-US" cap="none" dirty="0" smtClean="0"/>
            <a:t>Projects</a:t>
          </a:r>
        </a:p>
        <a:p>
          <a:pPr marL="171450" lvl="1" indent="0" defTabSz="711200">
            <a:lnSpc>
              <a:spcPct val="90000"/>
            </a:lnSpc>
            <a:spcBef>
              <a:spcPct val="0"/>
            </a:spcBef>
            <a:spcAft>
              <a:spcPct val="15000"/>
            </a:spcAft>
            <a:buNone/>
          </a:pPr>
          <a:endParaRPr lang="en-US" dirty="0"/>
        </a:p>
      </dgm:t>
    </dgm:pt>
    <dgm:pt modelId="{1A1E9DD9-1762-4286-8734-25B7624B36C3}" type="parTrans" cxnId="{3941A360-1E9F-498C-B21B-D4CF8C714311}">
      <dgm:prSet/>
      <dgm:spPr/>
      <dgm:t>
        <a:bodyPr/>
        <a:lstStyle/>
        <a:p>
          <a:endParaRPr lang="en-US"/>
        </a:p>
      </dgm:t>
    </dgm:pt>
    <dgm:pt modelId="{80D12788-448A-4D5D-BE4B-D84D09B5EF8B}" type="sibTrans" cxnId="{3941A360-1E9F-498C-B21B-D4CF8C714311}">
      <dgm:prSet/>
      <dgm:spPr/>
      <dgm:t>
        <a:bodyPr/>
        <a:lstStyle/>
        <a:p>
          <a:endParaRPr lang="en-US"/>
        </a:p>
      </dgm:t>
    </dgm:pt>
    <dgm:pt modelId="{BDCAB206-5D71-49FA-9F9A-09F46352AB3E}" type="pres">
      <dgm:prSet presAssocID="{B6D03E12-9BBD-4155-A66A-54A8FF061030}" presName="linearFlow" presStyleCnt="0">
        <dgm:presLayoutVars>
          <dgm:dir/>
          <dgm:animLvl val="lvl"/>
          <dgm:resizeHandles val="exact"/>
        </dgm:presLayoutVars>
      </dgm:prSet>
      <dgm:spPr/>
      <dgm:t>
        <a:bodyPr/>
        <a:lstStyle/>
        <a:p>
          <a:endParaRPr lang="en-US"/>
        </a:p>
      </dgm:t>
    </dgm:pt>
    <dgm:pt modelId="{6F886CE0-9BE8-413C-8058-1D9C4A757076}" type="pres">
      <dgm:prSet presAssocID="{F55E1048-1811-4EF2-91A3-79D69285AB64}" presName="composite" presStyleCnt="0"/>
      <dgm:spPr/>
    </dgm:pt>
    <dgm:pt modelId="{37A2F16D-C893-4793-A40B-372F365E8C7E}" type="pres">
      <dgm:prSet presAssocID="{F55E1048-1811-4EF2-91A3-79D69285AB64}" presName="parentText" presStyleLbl="alignNode1" presStyleIdx="0" presStyleCnt="3" custLinFactNeighborX="609" custLinFactNeighborY="1279">
        <dgm:presLayoutVars>
          <dgm:chMax val="1"/>
          <dgm:bulletEnabled val="1"/>
        </dgm:presLayoutVars>
      </dgm:prSet>
      <dgm:spPr/>
      <dgm:t>
        <a:bodyPr/>
        <a:lstStyle/>
        <a:p>
          <a:endParaRPr lang="en-US"/>
        </a:p>
      </dgm:t>
    </dgm:pt>
    <dgm:pt modelId="{A76EBF49-A255-4153-ACF1-07093F89B5F3}" type="pres">
      <dgm:prSet presAssocID="{F55E1048-1811-4EF2-91A3-79D69285AB64}" presName="descendantText" presStyleLbl="alignAcc1" presStyleIdx="0" presStyleCnt="3" custLinFactNeighborY="1067">
        <dgm:presLayoutVars>
          <dgm:bulletEnabled val="1"/>
        </dgm:presLayoutVars>
      </dgm:prSet>
      <dgm:spPr/>
      <dgm:t>
        <a:bodyPr/>
        <a:lstStyle/>
        <a:p>
          <a:endParaRPr lang="en-US"/>
        </a:p>
      </dgm:t>
    </dgm:pt>
    <dgm:pt modelId="{BCC8607D-F0FB-485D-A758-043657E03289}" type="pres">
      <dgm:prSet presAssocID="{D30A1C00-D14E-4F13-9D28-BF98B1E478DC}" presName="sp" presStyleCnt="0"/>
      <dgm:spPr/>
    </dgm:pt>
    <dgm:pt modelId="{A93D777B-AF02-4CFD-AF7A-E5CA2F7323F8}" type="pres">
      <dgm:prSet presAssocID="{D01A88BD-0ACE-4CE5-9B88-3E7DAD199BE2}" presName="composite" presStyleCnt="0"/>
      <dgm:spPr/>
    </dgm:pt>
    <dgm:pt modelId="{064E151F-5E72-45BB-804E-3DF7E5FA4E6A}" type="pres">
      <dgm:prSet presAssocID="{D01A88BD-0ACE-4CE5-9B88-3E7DAD199BE2}" presName="parentText" presStyleLbl="alignNode1" presStyleIdx="1" presStyleCnt="3">
        <dgm:presLayoutVars>
          <dgm:chMax val="1"/>
          <dgm:bulletEnabled val="1"/>
        </dgm:presLayoutVars>
      </dgm:prSet>
      <dgm:spPr/>
      <dgm:t>
        <a:bodyPr/>
        <a:lstStyle/>
        <a:p>
          <a:endParaRPr lang="en-US"/>
        </a:p>
      </dgm:t>
    </dgm:pt>
    <dgm:pt modelId="{0EF95175-02DA-42CB-BEAA-4A55E4F464EC}" type="pres">
      <dgm:prSet presAssocID="{D01A88BD-0ACE-4CE5-9B88-3E7DAD199BE2}" presName="descendantText" presStyleLbl="alignAcc1" presStyleIdx="1" presStyleCnt="3">
        <dgm:presLayoutVars>
          <dgm:bulletEnabled val="1"/>
        </dgm:presLayoutVars>
      </dgm:prSet>
      <dgm:spPr/>
      <dgm:t>
        <a:bodyPr/>
        <a:lstStyle/>
        <a:p>
          <a:endParaRPr lang="en-US"/>
        </a:p>
      </dgm:t>
    </dgm:pt>
    <dgm:pt modelId="{63651A48-E698-4CE3-918F-520B1F194726}" type="pres">
      <dgm:prSet presAssocID="{93CB6E84-C707-4414-8A4C-A2B394C54E87}" presName="sp" presStyleCnt="0"/>
      <dgm:spPr/>
    </dgm:pt>
    <dgm:pt modelId="{BA887D31-EC74-435C-8E88-B08A6FD4AD83}" type="pres">
      <dgm:prSet presAssocID="{BF3DF393-69BF-4AA6-838F-2F493EDE424C}" presName="composite" presStyleCnt="0"/>
      <dgm:spPr/>
    </dgm:pt>
    <dgm:pt modelId="{74ADF0D9-A2B4-4B7A-A3EB-7C2045302D33}" type="pres">
      <dgm:prSet presAssocID="{BF3DF393-69BF-4AA6-838F-2F493EDE424C}" presName="parentText" presStyleLbl="alignNode1" presStyleIdx="2" presStyleCnt="3">
        <dgm:presLayoutVars>
          <dgm:chMax val="1"/>
          <dgm:bulletEnabled val="1"/>
        </dgm:presLayoutVars>
      </dgm:prSet>
      <dgm:spPr/>
      <dgm:t>
        <a:bodyPr/>
        <a:lstStyle/>
        <a:p>
          <a:endParaRPr lang="en-US"/>
        </a:p>
      </dgm:t>
    </dgm:pt>
    <dgm:pt modelId="{70A955ED-D3B9-41A7-B992-FD10CE883816}" type="pres">
      <dgm:prSet presAssocID="{BF3DF393-69BF-4AA6-838F-2F493EDE424C}" presName="descendantText" presStyleLbl="alignAcc1" presStyleIdx="2" presStyleCnt="3">
        <dgm:presLayoutVars>
          <dgm:bulletEnabled val="1"/>
        </dgm:presLayoutVars>
      </dgm:prSet>
      <dgm:spPr/>
      <dgm:t>
        <a:bodyPr/>
        <a:lstStyle/>
        <a:p>
          <a:endParaRPr lang="en-US"/>
        </a:p>
      </dgm:t>
    </dgm:pt>
  </dgm:ptLst>
  <dgm:cxnLst>
    <dgm:cxn modelId="{3941A360-1E9F-498C-B21B-D4CF8C714311}" srcId="{D01A88BD-0ACE-4CE5-9B88-3E7DAD199BE2}" destId="{6FD1C247-260B-4D79-A296-506EADAEB870}" srcOrd="1" destOrd="0" parTransId="{1A1E9DD9-1762-4286-8734-25B7624B36C3}" sibTransId="{80D12788-448A-4D5D-BE4B-D84D09B5EF8B}"/>
    <dgm:cxn modelId="{87899D78-D96A-4860-B6D1-0994695798CD}" srcId="{B6D03E12-9BBD-4155-A66A-54A8FF061030}" destId="{D01A88BD-0ACE-4CE5-9B88-3E7DAD199BE2}" srcOrd="1" destOrd="0" parTransId="{72267884-2582-4549-B804-7D2DBDF660C3}" sibTransId="{93CB6E84-C707-4414-8A4C-A2B394C54E87}"/>
    <dgm:cxn modelId="{9E431231-13FE-4C32-AB40-A2368F856D70}" srcId="{BF3DF393-69BF-4AA6-838F-2F493EDE424C}" destId="{58330C9C-0213-4091-8B56-AD4FA8E95250}" srcOrd="0" destOrd="0" parTransId="{2128428A-01B8-40EE-A3FE-A51A2D127565}" sibTransId="{8BBBEE2E-9066-4E2D-83BE-4C45EF877D42}"/>
    <dgm:cxn modelId="{601880F7-D1F8-4758-A03E-C7650AF8CD6F}" type="presOf" srcId="{6FD1C247-260B-4D79-A296-506EADAEB870}" destId="{0EF95175-02DA-42CB-BEAA-4A55E4F464EC}" srcOrd="0" destOrd="1" presId="urn:microsoft.com/office/officeart/2005/8/layout/chevron2"/>
    <dgm:cxn modelId="{CA0B9A26-0608-45C1-A8EC-8A32A8C033FD}" srcId="{F55E1048-1811-4EF2-91A3-79D69285AB64}" destId="{EBE8DF76-3973-4E2E-8E69-C6B30D1DD5B7}" srcOrd="0" destOrd="0" parTransId="{95FDBD57-8A3D-4938-86E6-AC3FDFEF95EF}" sibTransId="{8E4C94B8-C13F-486A-AB2A-EC7C3DD774EA}"/>
    <dgm:cxn modelId="{ED5C3E49-BEAD-4FB3-8414-4D8FF9B885CB}" srcId="{B6D03E12-9BBD-4155-A66A-54A8FF061030}" destId="{F55E1048-1811-4EF2-91A3-79D69285AB64}" srcOrd="0" destOrd="0" parTransId="{71552FE4-DB69-470E-81FD-D24B0DC15453}" sibTransId="{D30A1C00-D14E-4F13-9D28-BF98B1E478DC}"/>
    <dgm:cxn modelId="{C4D65A2C-32D0-4F54-A94E-C18DDFC6B8C7}" type="presOf" srcId="{EBE8DF76-3973-4E2E-8E69-C6B30D1DD5B7}" destId="{A76EBF49-A255-4153-ACF1-07093F89B5F3}" srcOrd="0" destOrd="0" presId="urn:microsoft.com/office/officeart/2005/8/layout/chevron2"/>
    <dgm:cxn modelId="{94F4A0C6-E083-4955-A09E-AB0E81AE7416}" type="presOf" srcId="{2DCEEADB-FD17-46DB-A6DF-E49312743DBD}" destId="{0EF95175-02DA-42CB-BEAA-4A55E4F464EC}" srcOrd="0" destOrd="0" presId="urn:microsoft.com/office/officeart/2005/8/layout/chevron2"/>
    <dgm:cxn modelId="{AB0F2FAD-B0D8-40AC-801C-452817B707D6}" type="presOf" srcId="{B6D03E12-9BBD-4155-A66A-54A8FF061030}" destId="{BDCAB206-5D71-49FA-9F9A-09F46352AB3E}" srcOrd="0" destOrd="0" presId="urn:microsoft.com/office/officeart/2005/8/layout/chevron2"/>
    <dgm:cxn modelId="{3186E621-5F2B-4879-ADDE-239DD129A95D}" srcId="{F55E1048-1811-4EF2-91A3-79D69285AB64}" destId="{AC7D19D0-DEF2-4451-AB5D-A54976EA62CC}" srcOrd="1" destOrd="0" parTransId="{AD8839B8-92DD-4F5E-A1F5-56AD78AB7D78}" sibTransId="{E94BB4C9-C415-4BB0-B65C-1A687132A98D}"/>
    <dgm:cxn modelId="{6FC5A595-844D-4355-AD71-5FD38BF2DD4B}" type="presOf" srcId="{28A32EAD-214F-4DE7-A0E0-D34079571A27}" destId="{70A955ED-D3B9-41A7-B992-FD10CE883816}" srcOrd="0" destOrd="1" presId="urn:microsoft.com/office/officeart/2005/8/layout/chevron2"/>
    <dgm:cxn modelId="{D5E007C5-598C-4B83-99C3-48DE2331F4C6}" type="presOf" srcId="{D01A88BD-0ACE-4CE5-9B88-3E7DAD199BE2}" destId="{064E151F-5E72-45BB-804E-3DF7E5FA4E6A}" srcOrd="0" destOrd="0" presId="urn:microsoft.com/office/officeart/2005/8/layout/chevron2"/>
    <dgm:cxn modelId="{5B164C28-4774-4A63-9BAE-F91234E6ACE2}" srcId="{D01A88BD-0ACE-4CE5-9B88-3E7DAD199BE2}" destId="{2DCEEADB-FD17-46DB-A6DF-E49312743DBD}" srcOrd="0" destOrd="0" parTransId="{919AD1E8-C872-4758-A0BF-DC08FE13218B}" sibTransId="{A4332A2C-6EBB-459E-868D-CC5B0E059292}"/>
    <dgm:cxn modelId="{48778630-CC09-4E8B-B154-A756B07962BB}" type="presOf" srcId="{58330C9C-0213-4091-8B56-AD4FA8E95250}" destId="{70A955ED-D3B9-41A7-B992-FD10CE883816}" srcOrd="0" destOrd="0" presId="urn:microsoft.com/office/officeart/2005/8/layout/chevron2"/>
    <dgm:cxn modelId="{3A335E2C-A07F-44BE-9041-E11C95CB06DC}" srcId="{B6D03E12-9BBD-4155-A66A-54A8FF061030}" destId="{BF3DF393-69BF-4AA6-838F-2F493EDE424C}" srcOrd="2" destOrd="0" parTransId="{71BD95CF-B6F9-484D-8D6E-AD6A9EA307DA}" sibTransId="{6C306350-DD61-4B79-B18E-CB109977E310}"/>
    <dgm:cxn modelId="{D122FF5F-EF12-4CEA-BCC8-D3202620E82E}" type="presOf" srcId="{BF3DF393-69BF-4AA6-838F-2F493EDE424C}" destId="{74ADF0D9-A2B4-4B7A-A3EB-7C2045302D33}" srcOrd="0" destOrd="0" presId="urn:microsoft.com/office/officeart/2005/8/layout/chevron2"/>
    <dgm:cxn modelId="{32962754-EBB1-4472-A80C-61A0B45D287E}" type="presOf" srcId="{AC7D19D0-DEF2-4451-AB5D-A54976EA62CC}" destId="{A76EBF49-A255-4153-ACF1-07093F89B5F3}" srcOrd="0" destOrd="1" presId="urn:microsoft.com/office/officeart/2005/8/layout/chevron2"/>
    <dgm:cxn modelId="{0A1C32EA-A61F-41E6-A5C0-1063F24D58F5}" srcId="{BF3DF393-69BF-4AA6-838F-2F493EDE424C}" destId="{28A32EAD-214F-4DE7-A0E0-D34079571A27}" srcOrd="1" destOrd="0" parTransId="{00C75B32-53FE-4A23-B27D-1AC739C323F3}" sibTransId="{1F65CD55-E546-496C-B472-830AE0CBD426}"/>
    <dgm:cxn modelId="{F9CD73EC-F828-47AF-B75F-9BF13D657075}" type="presOf" srcId="{F55E1048-1811-4EF2-91A3-79D69285AB64}" destId="{37A2F16D-C893-4793-A40B-372F365E8C7E}" srcOrd="0" destOrd="0" presId="urn:microsoft.com/office/officeart/2005/8/layout/chevron2"/>
    <dgm:cxn modelId="{E11DDCF4-1A4B-4444-B1C1-ECAD50810C3D}" type="presParOf" srcId="{BDCAB206-5D71-49FA-9F9A-09F46352AB3E}" destId="{6F886CE0-9BE8-413C-8058-1D9C4A757076}" srcOrd="0" destOrd="0" presId="urn:microsoft.com/office/officeart/2005/8/layout/chevron2"/>
    <dgm:cxn modelId="{E25F679D-F758-456D-B362-86EFBFF02DDE}" type="presParOf" srcId="{6F886CE0-9BE8-413C-8058-1D9C4A757076}" destId="{37A2F16D-C893-4793-A40B-372F365E8C7E}" srcOrd="0" destOrd="0" presId="urn:microsoft.com/office/officeart/2005/8/layout/chevron2"/>
    <dgm:cxn modelId="{538430D0-B1B3-48FB-BEEE-2835E8DB69F3}" type="presParOf" srcId="{6F886CE0-9BE8-413C-8058-1D9C4A757076}" destId="{A76EBF49-A255-4153-ACF1-07093F89B5F3}" srcOrd="1" destOrd="0" presId="urn:microsoft.com/office/officeart/2005/8/layout/chevron2"/>
    <dgm:cxn modelId="{02119FE1-64D4-44F6-821F-748438308E64}" type="presParOf" srcId="{BDCAB206-5D71-49FA-9F9A-09F46352AB3E}" destId="{BCC8607D-F0FB-485D-A758-043657E03289}" srcOrd="1" destOrd="0" presId="urn:microsoft.com/office/officeart/2005/8/layout/chevron2"/>
    <dgm:cxn modelId="{63D074EC-FDCF-4FAE-A161-EDF64FD2EFC8}" type="presParOf" srcId="{BDCAB206-5D71-49FA-9F9A-09F46352AB3E}" destId="{A93D777B-AF02-4CFD-AF7A-E5CA2F7323F8}" srcOrd="2" destOrd="0" presId="urn:microsoft.com/office/officeart/2005/8/layout/chevron2"/>
    <dgm:cxn modelId="{7543A5A3-CFA3-4989-B891-43031A01A4D9}" type="presParOf" srcId="{A93D777B-AF02-4CFD-AF7A-E5CA2F7323F8}" destId="{064E151F-5E72-45BB-804E-3DF7E5FA4E6A}" srcOrd="0" destOrd="0" presId="urn:microsoft.com/office/officeart/2005/8/layout/chevron2"/>
    <dgm:cxn modelId="{46946179-AB31-4628-A879-8470790840E8}" type="presParOf" srcId="{A93D777B-AF02-4CFD-AF7A-E5CA2F7323F8}" destId="{0EF95175-02DA-42CB-BEAA-4A55E4F464EC}" srcOrd="1" destOrd="0" presId="urn:microsoft.com/office/officeart/2005/8/layout/chevron2"/>
    <dgm:cxn modelId="{AB9CB685-FBC3-47C9-BDC8-C4E01EEFDD1B}" type="presParOf" srcId="{BDCAB206-5D71-49FA-9F9A-09F46352AB3E}" destId="{63651A48-E698-4CE3-918F-520B1F194726}" srcOrd="3" destOrd="0" presId="urn:microsoft.com/office/officeart/2005/8/layout/chevron2"/>
    <dgm:cxn modelId="{2DAEE3B5-7A13-4CC7-8ADF-C934AA3A0792}" type="presParOf" srcId="{BDCAB206-5D71-49FA-9F9A-09F46352AB3E}" destId="{BA887D31-EC74-435C-8E88-B08A6FD4AD83}" srcOrd="4" destOrd="0" presId="urn:microsoft.com/office/officeart/2005/8/layout/chevron2"/>
    <dgm:cxn modelId="{5984DD99-5783-477C-9C62-C2B98F6B9270}" type="presParOf" srcId="{BA887D31-EC74-435C-8E88-B08A6FD4AD83}" destId="{74ADF0D9-A2B4-4B7A-A3EB-7C2045302D33}" srcOrd="0" destOrd="0" presId="urn:microsoft.com/office/officeart/2005/8/layout/chevron2"/>
    <dgm:cxn modelId="{A7912961-0F71-4409-841E-E08B04CBE836}" type="presParOf" srcId="{BA887D31-EC74-435C-8E88-B08A6FD4AD83}" destId="{70A955ED-D3B9-41A7-B992-FD10CE88381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2F16D-C893-4793-A40B-372F365E8C7E}">
      <dsp:nvSpPr>
        <dsp:cNvPr id="0" name=""/>
        <dsp:cNvSpPr/>
      </dsp:nvSpPr>
      <dsp:spPr>
        <a:xfrm rot="5400000">
          <a:off x="-281484" y="317508"/>
          <a:ext cx="1931458" cy="1352020"/>
        </a:xfrm>
        <a:prstGeom prst="chevron">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Policy</a:t>
          </a:r>
          <a:endParaRPr lang="en-US" sz="2000" kern="1200" dirty="0"/>
        </a:p>
      </dsp:txBody>
      <dsp:txXfrm rot="-5400000">
        <a:off x="8235" y="703799"/>
        <a:ext cx="1352020" cy="579438"/>
      </dsp:txXfrm>
    </dsp:sp>
    <dsp:sp modelId="{A76EBF49-A255-4153-ACF1-07093F89B5F3}">
      <dsp:nvSpPr>
        <dsp:cNvPr id="0" name=""/>
        <dsp:cNvSpPr/>
      </dsp:nvSpPr>
      <dsp:spPr>
        <a:xfrm rot="5400000">
          <a:off x="4572232" y="-3203729"/>
          <a:ext cx="1255447" cy="7695871"/>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Char char="••"/>
            <a:tabLst/>
            <a:defRPr/>
          </a:pPr>
          <a:r>
            <a:rPr lang="en-US" sz="2000" kern="1200" cap="none" dirty="0" smtClean="0"/>
            <a:t>Implementation of sustainable policies for the development and management of water resources</a:t>
          </a:r>
          <a:endParaRPr lang="en-US" sz="2000" kern="1200" dirty="0"/>
        </a:p>
        <a:p>
          <a:pPr marL="0" marR="0" lvl="0" indent="0" algn="l" defTabSz="914400" eaLnBrk="1" fontAlgn="auto" latinLnBrk="0" hangingPunct="1">
            <a:lnSpc>
              <a:spcPct val="100000"/>
            </a:lnSpc>
            <a:spcBef>
              <a:spcPct val="0"/>
            </a:spcBef>
            <a:spcAft>
              <a:spcPts val="0"/>
            </a:spcAft>
            <a:buClrTx/>
            <a:buSzTx/>
            <a:buFontTx/>
            <a:buChar char="••"/>
            <a:tabLst/>
            <a:defRPr/>
          </a:pPr>
          <a:r>
            <a:rPr lang="en-US" sz="2000" kern="1200" cap="none" dirty="0" smtClean="0"/>
            <a:t>Planning</a:t>
          </a:r>
        </a:p>
        <a:p>
          <a:pPr marL="285750" lvl="1" indent="0" algn="l" defTabSz="1778000">
            <a:lnSpc>
              <a:spcPct val="90000"/>
            </a:lnSpc>
            <a:spcBef>
              <a:spcPct val="0"/>
            </a:spcBef>
            <a:spcAft>
              <a:spcPct val="15000"/>
            </a:spcAft>
            <a:buChar char="••"/>
          </a:pPr>
          <a:endParaRPr lang="en-US" sz="2000" kern="1200" dirty="0"/>
        </a:p>
      </dsp:txBody>
      <dsp:txXfrm rot="-5400000">
        <a:off x="1352020" y="77769"/>
        <a:ext cx="7634585" cy="1132875"/>
      </dsp:txXfrm>
    </dsp:sp>
    <dsp:sp modelId="{064E151F-5E72-45BB-804E-3DF7E5FA4E6A}">
      <dsp:nvSpPr>
        <dsp:cNvPr id="0" name=""/>
        <dsp:cNvSpPr/>
      </dsp:nvSpPr>
      <dsp:spPr>
        <a:xfrm rot="5400000">
          <a:off x="-289718" y="2033323"/>
          <a:ext cx="1931458" cy="1352020"/>
        </a:xfrm>
        <a:prstGeom prst="chevron">
          <a:avLst/>
        </a:prstGeom>
        <a:gradFill rotWithShape="0">
          <a:gsLst>
            <a:gs pos="0">
              <a:schemeClr val="accent5">
                <a:hueOff val="7693906"/>
                <a:satOff val="-2748"/>
                <a:lumOff val="4412"/>
                <a:alphaOff val="0"/>
                <a:tint val="94000"/>
                <a:satMod val="100000"/>
                <a:lumMod val="108000"/>
              </a:schemeClr>
            </a:gs>
            <a:gs pos="50000">
              <a:schemeClr val="accent5">
                <a:hueOff val="7693906"/>
                <a:satOff val="-2748"/>
                <a:lumOff val="4412"/>
                <a:alphaOff val="0"/>
                <a:tint val="98000"/>
                <a:shade val="100000"/>
                <a:satMod val="100000"/>
                <a:lumMod val="100000"/>
              </a:schemeClr>
            </a:gs>
            <a:gs pos="100000">
              <a:schemeClr val="accent5">
                <a:hueOff val="7693906"/>
                <a:satOff val="-2748"/>
                <a:lumOff val="4412"/>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Education</a:t>
          </a:r>
          <a:endParaRPr lang="en-US" sz="2000" kern="1200" dirty="0"/>
        </a:p>
      </dsp:txBody>
      <dsp:txXfrm rot="-5400000">
        <a:off x="1" y="2419614"/>
        <a:ext cx="1352020" cy="579438"/>
      </dsp:txXfrm>
    </dsp:sp>
    <dsp:sp modelId="{0EF95175-02DA-42CB-BEAA-4A55E4F464EC}">
      <dsp:nvSpPr>
        <dsp:cNvPr id="0" name=""/>
        <dsp:cNvSpPr/>
      </dsp:nvSpPr>
      <dsp:spPr>
        <a:xfrm rot="5400000">
          <a:off x="4572232" y="-1476607"/>
          <a:ext cx="1255447" cy="7695871"/>
        </a:xfrm>
        <a:prstGeom prst="round2SameRect">
          <a:avLst/>
        </a:prstGeom>
        <a:solidFill>
          <a:schemeClr val="lt1">
            <a:alpha val="90000"/>
            <a:hueOff val="0"/>
            <a:satOff val="0"/>
            <a:lumOff val="0"/>
            <a:alphaOff val="0"/>
          </a:schemeClr>
        </a:solidFill>
        <a:ln w="9525" cap="flat" cmpd="sng" algn="ctr">
          <a:solidFill>
            <a:schemeClr val="accent5">
              <a:hueOff val="7693906"/>
              <a:satOff val="-2748"/>
              <a:lumOff val="4412"/>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171450" marR="0" lvl="1" indent="0" algn="l" defTabSz="711200" eaLnBrk="1" fontAlgn="auto" latinLnBrk="0" hangingPunct="1">
            <a:lnSpc>
              <a:spcPct val="90000"/>
            </a:lnSpc>
            <a:spcBef>
              <a:spcPct val="0"/>
            </a:spcBef>
            <a:spcAft>
              <a:spcPct val="15000"/>
            </a:spcAft>
            <a:buClrTx/>
            <a:buSzTx/>
            <a:buFontTx/>
            <a:buChar char="••"/>
            <a:tabLst/>
            <a:defRPr/>
          </a:pPr>
          <a:r>
            <a:rPr lang="en-US" sz="2000" kern="1200" cap="none" dirty="0" smtClean="0"/>
            <a:t>Interventions to manage both supply and demand</a:t>
          </a:r>
          <a:endParaRPr lang="en-US" sz="2000" kern="1200" dirty="0"/>
        </a:p>
        <a:p>
          <a:pPr marL="171450" marR="0" lvl="1" indent="0" algn="l" defTabSz="711200" eaLnBrk="1" fontAlgn="auto" latinLnBrk="0" hangingPunct="1">
            <a:lnSpc>
              <a:spcPct val="90000"/>
            </a:lnSpc>
            <a:spcBef>
              <a:spcPct val="0"/>
            </a:spcBef>
            <a:spcAft>
              <a:spcPct val="15000"/>
            </a:spcAft>
            <a:buClrTx/>
            <a:buSzTx/>
            <a:buFontTx/>
            <a:buChar char="••"/>
            <a:tabLst/>
            <a:defRPr/>
          </a:pPr>
          <a:r>
            <a:rPr lang="en-US" sz="2000" kern="1200" cap="none" dirty="0" smtClean="0"/>
            <a:t>Projects</a:t>
          </a:r>
        </a:p>
        <a:p>
          <a:pPr marL="171450" lvl="1" indent="0" algn="l" defTabSz="711200">
            <a:lnSpc>
              <a:spcPct val="90000"/>
            </a:lnSpc>
            <a:spcBef>
              <a:spcPct val="0"/>
            </a:spcBef>
            <a:spcAft>
              <a:spcPct val="15000"/>
            </a:spcAft>
            <a:buChar char="••"/>
          </a:pPr>
          <a:endParaRPr lang="en-US" sz="2000" kern="1200" dirty="0"/>
        </a:p>
      </dsp:txBody>
      <dsp:txXfrm rot="-5400000">
        <a:off x="1352020" y="1804891"/>
        <a:ext cx="7634585" cy="1132875"/>
      </dsp:txXfrm>
    </dsp:sp>
    <dsp:sp modelId="{74ADF0D9-A2B4-4B7A-A3EB-7C2045302D33}">
      <dsp:nvSpPr>
        <dsp:cNvPr id="0" name=""/>
        <dsp:cNvSpPr/>
      </dsp:nvSpPr>
      <dsp:spPr>
        <a:xfrm rot="5400000">
          <a:off x="-289718" y="3773840"/>
          <a:ext cx="1931458" cy="1352020"/>
        </a:xfrm>
        <a:prstGeom prst="chevron">
          <a:avLst/>
        </a:prstGeom>
        <a:gradFill rotWithShape="0">
          <a:gsLst>
            <a:gs pos="0">
              <a:schemeClr val="accent5">
                <a:hueOff val="15387812"/>
                <a:satOff val="-5496"/>
                <a:lumOff val="8825"/>
                <a:alphaOff val="0"/>
                <a:tint val="94000"/>
                <a:satMod val="100000"/>
                <a:lumMod val="108000"/>
              </a:schemeClr>
            </a:gs>
            <a:gs pos="50000">
              <a:schemeClr val="accent5">
                <a:hueOff val="15387812"/>
                <a:satOff val="-5496"/>
                <a:lumOff val="8825"/>
                <a:alphaOff val="0"/>
                <a:tint val="98000"/>
                <a:shade val="100000"/>
                <a:satMod val="100000"/>
                <a:lumMod val="100000"/>
              </a:schemeClr>
            </a:gs>
            <a:gs pos="100000">
              <a:schemeClr val="accent5">
                <a:hueOff val="15387812"/>
                <a:satOff val="-5496"/>
                <a:lumOff val="8825"/>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Infrastructure</a:t>
          </a:r>
          <a:endParaRPr lang="en-US" sz="2000" kern="1200" dirty="0"/>
        </a:p>
      </dsp:txBody>
      <dsp:txXfrm rot="-5400000">
        <a:off x="1" y="4160131"/>
        <a:ext cx="1352020" cy="579438"/>
      </dsp:txXfrm>
    </dsp:sp>
    <dsp:sp modelId="{70A955ED-D3B9-41A7-B992-FD10CE883816}">
      <dsp:nvSpPr>
        <dsp:cNvPr id="0" name=""/>
        <dsp:cNvSpPr/>
      </dsp:nvSpPr>
      <dsp:spPr>
        <a:xfrm rot="5400000">
          <a:off x="4572232" y="263910"/>
          <a:ext cx="1255447" cy="7695871"/>
        </a:xfrm>
        <a:prstGeom prst="round2SameRect">
          <a:avLst/>
        </a:prstGeom>
        <a:solidFill>
          <a:schemeClr val="lt1">
            <a:alpha val="90000"/>
            <a:hueOff val="0"/>
            <a:satOff val="0"/>
            <a:lumOff val="0"/>
            <a:alphaOff val="0"/>
          </a:schemeClr>
        </a:solidFill>
        <a:ln w="9525" cap="flat" cmpd="sng" algn="ctr">
          <a:solidFill>
            <a:schemeClr val="accent5">
              <a:hueOff val="15387812"/>
              <a:satOff val="-5496"/>
              <a:lumOff val="8825"/>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171450" lvl="1" indent="0" algn="l" defTabSz="711200">
            <a:lnSpc>
              <a:spcPct val="90000"/>
            </a:lnSpc>
            <a:spcBef>
              <a:spcPct val="0"/>
            </a:spcBef>
            <a:spcAft>
              <a:spcPct val="15000"/>
            </a:spcAft>
            <a:buChar char="••"/>
          </a:pPr>
          <a:r>
            <a:rPr lang="en-US" sz="2000" kern="1200" cap="none" dirty="0" smtClean="0"/>
            <a:t>Optimal operation of infrastructure </a:t>
          </a:r>
          <a:endParaRPr lang="en-US" sz="2000" kern="1200" dirty="0"/>
        </a:p>
        <a:p>
          <a:pPr marL="171450" marR="0" lvl="1" indent="0" algn="l" defTabSz="711200" eaLnBrk="1" fontAlgn="auto" latinLnBrk="0" hangingPunct="1">
            <a:lnSpc>
              <a:spcPct val="90000"/>
            </a:lnSpc>
            <a:spcBef>
              <a:spcPct val="0"/>
            </a:spcBef>
            <a:spcAft>
              <a:spcPct val="15000"/>
            </a:spcAft>
            <a:buClrTx/>
            <a:buSzTx/>
            <a:buFontTx/>
            <a:buChar char="••"/>
            <a:tabLst/>
            <a:defRPr/>
          </a:pPr>
          <a:r>
            <a:rPr lang="en-US" sz="2000" kern="1200" cap="none" dirty="0" smtClean="0"/>
            <a:t>Implementation</a:t>
          </a:r>
        </a:p>
        <a:p>
          <a:pPr marL="171450" lvl="1" indent="0" algn="l" defTabSz="711200">
            <a:lnSpc>
              <a:spcPct val="90000"/>
            </a:lnSpc>
            <a:spcBef>
              <a:spcPct val="0"/>
            </a:spcBef>
            <a:spcAft>
              <a:spcPct val="15000"/>
            </a:spcAft>
            <a:buChar char="••"/>
          </a:pPr>
          <a:endParaRPr lang="en-US" sz="2000" kern="1200" dirty="0"/>
        </a:p>
      </dsp:txBody>
      <dsp:txXfrm rot="-5400000">
        <a:off x="1352020" y="3545408"/>
        <a:ext cx="7634585" cy="11328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EE1F22-A6EF-40F5-94C4-F0956C7D3DE7}"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84063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1F22-A6EF-40F5-94C4-F0956C7D3DE7}"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3318074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EE1F22-A6EF-40F5-94C4-F0956C7D3DE7}"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1889203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384783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EE1F22-A6EF-40F5-94C4-F0956C7D3DE7}" type="datetimeFigureOut">
              <a:rPr lang="en-US" smtClean="0"/>
              <a:t>7/6/2024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103837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EE1F22-A6EF-40F5-94C4-F0956C7D3DE7}" type="datetimeFigureOut">
              <a:rPr lang="en-US" smtClean="0"/>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8388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8EE1F22-A6EF-40F5-94C4-F0956C7D3DE7}" type="datetimeFigureOut">
              <a:rPr lang="en-US" smtClean="0"/>
              <a:t>7/6/2024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1248293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517758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28359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026689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71701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22710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1F22-A6EF-40F5-94C4-F0956C7D3DE7}" type="datetimeFigureOut">
              <a:rPr lang="en-US" smtClean="0"/>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984897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8EE1F22-A6EF-40F5-94C4-F0956C7D3DE7}" type="datetimeFigureOut">
              <a:rPr lang="en-US" smtClean="0"/>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821947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8EE1F22-A6EF-40F5-94C4-F0956C7D3DE7}" type="datetimeFigureOut">
              <a:rPr lang="en-US" smtClean="0"/>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348271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1F22-A6EF-40F5-94C4-F0956C7D3DE7}"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2364199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1F22-A6EF-40F5-94C4-F0956C7D3DE7}" type="datetimeFigureOut">
              <a:rPr lang="en-US" smtClean="0"/>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43A4-D4D1-4FDF-9A53-06BD03E88845}" type="slidenum">
              <a:rPr lang="en-US" smtClean="0"/>
              <a:t>‹#›</a:t>
            </a:fld>
            <a:endParaRPr lang="en-US"/>
          </a:p>
        </p:txBody>
      </p:sp>
    </p:spTree>
    <p:extLst>
      <p:ext uri="{BB962C8B-B14F-4D97-AF65-F5344CB8AC3E}">
        <p14:creationId xmlns:p14="http://schemas.microsoft.com/office/powerpoint/2010/main" val="118905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8EE1F22-A6EF-40F5-94C4-F0956C7D3DE7}" type="datetimeFigureOut">
              <a:rPr lang="en-US" smtClean="0"/>
              <a:t>7/6/2024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BAA643A4-D4D1-4FDF-9A53-06BD03E88845}" type="slidenum">
              <a:rPr lang="en-US" smtClean="0"/>
              <a:t>‹#›</a:t>
            </a:fld>
            <a:endParaRPr lang="en-US"/>
          </a:p>
        </p:txBody>
      </p:sp>
    </p:spTree>
    <p:extLst>
      <p:ext uri="{BB962C8B-B14F-4D97-AF65-F5344CB8AC3E}">
        <p14:creationId xmlns:p14="http://schemas.microsoft.com/office/powerpoint/2010/main" val="1702829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bg2">
                <a:shade val="45000"/>
                <a:satMod val="135000"/>
              </a:schemeClr>
              <a:prstClr val="white"/>
            </a:duotone>
          </a:blip>
          <a:stretch>
            <a:fillRect/>
          </a:stretch>
        </p:blipFill>
        <p:spPr>
          <a:xfrm>
            <a:off x="2982098" y="1300785"/>
            <a:ext cx="6095512" cy="4481971"/>
          </a:xfrm>
          <a:prstGeom prst="rect">
            <a:avLst/>
          </a:prstGeom>
          <a:ln>
            <a:noFill/>
          </a:ln>
          <a:effectLst>
            <a:softEdge rad="112500"/>
          </a:effectLst>
        </p:spPr>
      </p:pic>
      <p:sp>
        <p:nvSpPr>
          <p:cNvPr id="2" name="Title 1"/>
          <p:cNvSpPr>
            <a:spLocks noGrp="1"/>
          </p:cNvSpPr>
          <p:nvPr>
            <p:ph type="ctrTitle"/>
          </p:nvPr>
        </p:nvSpPr>
        <p:spPr/>
        <p:txBody>
          <a:bodyPr>
            <a:normAutofit/>
          </a:bodyPr>
          <a:lstStyle/>
          <a:p>
            <a:r>
              <a:rPr lang="en-US" sz="6600" b="1" dirty="0" smtClean="0">
                <a:solidFill>
                  <a:srgbClr val="0070C0"/>
                </a:solidFill>
              </a:rPr>
              <a:t>Water Policy</a:t>
            </a:r>
            <a:endParaRPr lang="en-US" sz="6600" b="1" dirty="0">
              <a:solidFill>
                <a:srgbClr val="0070C0"/>
              </a:solidFill>
            </a:endParaRPr>
          </a:p>
        </p:txBody>
      </p:sp>
      <p:sp>
        <p:nvSpPr>
          <p:cNvPr id="3" name="Subtitle 2"/>
          <p:cNvSpPr>
            <a:spLocks noGrp="1"/>
          </p:cNvSpPr>
          <p:nvPr>
            <p:ph type="subTitle" idx="1"/>
          </p:nvPr>
        </p:nvSpPr>
        <p:spPr/>
        <p:txBody>
          <a:bodyPr>
            <a:normAutofit/>
          </a:bodyPr>
          <a:lstStyle/>
          <a:p>
            <a:r>
              <a:rPr lang="en-US" sz="3200" b="1" dirty="0" smtClean="0">
                <a:solidFill>
                  <a:srgbClr val="0070C0"/>
                </a:solidFill>
              </a:rPr>
              <a:t>Greece</a:t>
            </a:r>
            <a:endParaRPr lang="en-US" sz="3200" b="1" dirty="0">
              <a:solidFill>
                <a:srgbClr val="0070C0"/>
              </a:solidFill>
            </a:endParaRP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6608" y="5858958"/>
            <a:ext cx="4269215" cy="895661"/>
          </a:xfrm>
          <a:prstGeom prst="rect">
            <a:avLst/>
          </a:prstGeom>
        </p:spPr>
      </p:pic>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62741" y="116887"/>
            <a:ext cx="1047878" cy="1839326"/>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074119" cy="1245858"/>
          </a:xfrm>
          <a:prstGeom prst="rect">
            <a:avLst/>
          </a:prstGeom>
        </p:spPr>
      </p:pic>
    </p:spTree>
    <p:extLst>
      <p:ext uri="{BB962C8B-B14F-4D97-AF65-F5344CB8AC3E}">
        <p14:creationId xmlns:p14="http://schemas.microsoft.com/office/powerpoint/2010/main" val="212860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t"/>
            <a:r>
              <a:rPr lang="en-US" b="1" dirty="0"/>
              <a:t>MINISTRY FOR THE ENVIRONMENT, ENERGY AND CLIMATE CHANGE</a:t>
            </a: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751826" y="2366963"/>
            <a:ext cx="6688347" cy="3424237"/>
          </a:xfrm>
        </p:spPr>
      </p:pic>
    </p:spTree>
    <p:extLst>
      <p:ext uri="{BB962C8B-B14F-4D97-AF65-F5344CB8AC3E}">
        <p14:creationId xmlns:p14="http://schemas.microsoft.com/office/powerpoint/2010/main" val="102322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an important resource</a:t>
            </a:r>
            <a:endParaRPr lang="en-US" dirty="0"/>
          </a:p>
        </p:txBody>
      </p:sp>
      <p:pic>
        <p:nvPicPr>
          <p:cNvPr id="1028" name="Picture 4" descr="Water – the most basic resource but also the most essential"/>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39972" y="3271996"/>
            <a:ext cx="6511429" cy="35860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3"/>
          </p:nvPr>
        </p:nvSpPr>
        <p:spPr/>
        <p:txBody>
          <a:bodyPr/>
          <a:lstStyle/>
          <a:p>
            <a:r>
              <a:rPr lang="en-US" cap="none" dirty="0" smtClean="0"/>
              <a:t>Due to its special qualities, water is an important resource and is used in many different ways. </a:t>
            </a:r>
          </a:p>
          <a:p>
            <a:r>
              <a:rPr lang="en-US" b="1" cap="none" dirty="0" smtClean="0"/>
              <a:t>All living things need water to survive</a:t>
            </a:r>
            <a:r>
              <a:rPr lang="en-US" cap="none" dirty="0" smtClean="0"/>
              <a:t>. </a:t>
            </a:r>
          </a:p>
          <a:p>
            <a:r>
              <a:rPr lang="en-US" cap="none" dirty="0" smtClean="0"/>
              <a:t>Humans can't survive more than five to seven days without fresh water.</a:t>
            </a:r>
          </a:p>
          <a:p>
            <a:r>
              <a:rPr lang="en-US" cap="none" dirty="0" smtClean="0"/>
              <a:t>Water is a heritage that must be protected. </a:t>
            </a:r>
          </a:p>
          <a:p>
            <a:r>
              <a:rPr lang="en-US" cap="none" dirty="0" smtClean="0"/>
              <a:t>In our country, Greece, the pressures on water resources are increasing, as a result of the growing demand from various users for sufficient water in quantity and quality.</a:t>
            </a:r>
            <a:endParaRPr lang="en-US" cap="none" dirty="0"/>
          </a:p>
        </p:txBody>
      </p:sp>
    </p:spTree>
    <p:extLst>
      <p:ext uri="{BB962C8B-B14F-4D97-AF65-F5344CB8AC3E}">
        <p14:creationId xmlns:p14="http://schemas.microsoft.com/office/powerpoint/2010/main" val="387248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110" y="243835"/>
            <a:ext cx="10364451" cy="1596177"/>
          </a:xfrm>
        </p:spPr>
        <p:txBody>
          <a:bodyPr/>
          <a:lstStyle/>
          <a:p>
            <a:r>
              <a:rPr lang="en-US" dirty="0" smtClean="0"/>
              <a:t>What is needed…</a:t>
            </a:r>
            <a:endParaRPr lang="en-US" dirty="0"/>
          </a:p>
        </p:txBody>
      </p:sp>
      <p:graphicFrame>
        <p:nvGraphicFramePr>
          <p:cNvPr id="5" name="Diagram 4"/>
          <p:cNvGraphicFramePr/>
          <p:nvPr>
            <p:extLst>
              <p:ext uri="{D42A27DB-BD31-4B8C-83A1-F6EECF244321}">
                <p14:modId xmlns:p14="http://schemas.microsoft.com/office/powerpoint/2010/main" val="3842452555"/>
              </p:ext>
            </p:extLst>
          </p:nvPr>
        </p:nvGraphicFramePr>
        <p:xfrm>
          <a:off x="1029730" y="1450545"/>
          <a:ext cx="904789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0733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 of water policies…</a:t>
            </a:r>
            <a:endParaRPr lang="en-US" dirty="0"/>
          </a:p>
        </p:txBody>
      </p:sp>
      <p:sp>
        <p:nvSpPr>
          <p:cNvPr id="3" name="Content Placeholder 2"/>
          <p:cNvSpPr>
            <a:spLocks noGrp="1"/>
          </p:cNvSpPr>
          <p:nvPr>
            <p:ph sz="quarter" idx="13"/>
          </p:nvPr>
        </p:nvSpPr>
        <p:spPr/>
        <p:txBody>
          <a:bodyPr>
            <a:normAutofit lnSpcReduction="10000"/>
          </a:bodyPr>
          <a:lstStyle/>
          <a:p>
            <a:pPr marL="0" indent="0">
              <a:buNone/>
            </a:pPr>
            <a:r>
              <a:rPr lang="en-US" cap="none" dirty="0" smtClean="0"/>
              <a:t>A rational development policy must take into account: </a:t>
            </a:r>
          </a:p>
          <a:p>
            <a:r>
              <a:rPr lang="en-US" cap="none" dirty="0" smtClean="0"/>
              <a:t>the management of extreme phenomena and crises, such as the problems of water scarcity and floods</a:t>
            </a:r>
          </a:p>
          <a:p>
            <a:r>
              <a:rPr lang="en-US" cap="none" dirty="0" smtClean="0"/>
              <a:t>but also longer-term environmental goals, such as the long-term protection of water and related ecosystems</a:t>
            </a:r>
          </a:p>
          <a:p>
            <a:r>
              <a:rPr lang="en-US" cap="none" dirty="0" smtClean="0"/>
              <a:t>the improvement of quality and their ecological situation </a:t>
            </a:r>
          </a:p>
          <a:p>
            <a:r>
              <a:rPr lang="en-US" cap="none" dirty="0" smtClean="0"/>
              <a:t>the gradual reduction of discharged pollutants </a:t>
            </a:r>
            <a:endParaRPr lang="en-US" cap="none" dirty="0"/>
          </a:p>
          <a:p>
            <a:r>
              <a:rPr lang="en-US" cap="none" dirty="0" smtClean="0"/>
              <a:t>the progressive elimination of toxic waste.</a:t>
            </a:r>
            <a:endParaRPr lang="en-US" cap="none" dirty="0"/>
          </a:p>
        </p:txBody>
      </p:sp>
    </p:spTree>
    <p:extLst>
      <p:ext uri="{BB962C8B-B14F-4D97-AF65-F5344CB8AC3E}">
        <p14:creationId xmlns:p14="http://schemas.microsoft.com/office/powerpoint/2010/main" val="419794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conditions in Greece</a:t>
            </a:r>
            <a:endParaRPr lang="en-US" dirty="0"/>
          </a:p>
        </p:txBody>
      </p:sp>
      <p:sp>
        <p:nvSpPr>
          <p:cNvPr id="3" name="Content Placeholder 2"/>
          <p:cNvSpPr>
            <a:spLocks noGrp="1"/>
          </p:cNvSpPr>
          <p:nvPr>
            <p:ph sz="quarter" idx="13"/>
          </p:nvPr>
        </p:nvSpPr>
        <p:spPr/>
        <p:txBody>
          <a:bodyPr/>
          <a:lstStyle/>
          <a:p>
            <a:pPr marL="0" indent="0">
              <a:buNone/>
            </a:pPr>
            <a:r>
              <a:rPr lang="en-US" cap="none" dirty="0" smtClean="0"/>
              <a:t>In particular for Greece, it is worth noting that our country is a relatively hydrologically favored Mediterranean country, although the mismatch of the temporal and mainly spatial distribution of rainfall with the temporal and spatial distributions of demand has created in the past and continues to create shortage problems of water, especially in dry periods.</a:t>
            </a:r>
            <a:endParaRPr lang="en-US" cap="none" dirty="0"/>
          </a:p>
        </p:txBody>
      </p:sp>
      <p:pic>
        <p:nvPicPr>
          <p:cNvPr id="4" name="Picture 3"/>
          <p:cNvPicPr>
            <a:picLocks noChangeAspect="1"/>
          </p:cNvPicPr>
          <p:nvPr/>
        </p:nvPicPr>
        <p:blipFill>
          <a:blip r:embed="rId2"/>
          <a:stretch>
            <a:fillRect/>
          </a:stretch>
        </p:blipFill>
        <p:spPr>
          <a:xfrm>
            <a:off x="5994057" y="3959486"/>
            <a:ext cx="6197943" cy="2898514"/>
          </a:xfrm>
          <a:prstGeom prst="rect">
            <a:avLst/>
          </a:prstGeom>
        </p:spPr>
      </p:pic>
    </p:spTree>
    <p:extLst>
      <p:ext uri="{BB962C8B-B14F-4D97-AF65-F5344CB8AC3E}">
        <p14:creationId xmlns:p14="http://schemas.microsoft.com/office/powerpoint/2010/main" val="4056152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Policies to Manage Climate-Induced Water Risks</a:t>
            </a:r>
          </a:p>
        </p:txBody>
      </p:sp>
      <p:sp>
        <p:nvSpPr>
          <p:cNvPr id="3" name="Content Placeholder 2"/>
          <p:cNvSpPr>
            <a:spLocks noGrp="1"/>
          </p:cNvSpPr>
          <p:nvPr>
            <p:ph sz="quarter" idx="13"/>
          </p:nvPr>
        </p:nvSpPr>
        <p:spPr>
          <a:xfrm>
            <a:off x="913775" y="2230121"/>
            <a:ext cx="10363826" cy="3424107"/>
          </a:xfrm>
        </p:spPr>
        <p:txBody>
          <a:bodyPr/>
          <a:lstStyle/>
          <a:p>
            <a:pPr marL="0" indent="0">
              <a:buNone/>
            </a:pPr>
            <a:r>
              <a:rPr lang="en-US" dirty="0" smtClean="0"/>
              <a:t>Risks</a:t>
            </a:r>
          </a:p>
          <a:p>
            <a:r>
              <a:rPr lang="en-US" cap="none" dirty="0" smtClean="0"/>
              <a:t>Droughts </a:t>
            </a:r>
            <a:r>
              <a:rPr lang="en-US" dirty="0"/>
              <a:t>: </a:t>
            </a:r>
            <a:r>
              <a:rPr lang="en-US" cap="none" dirty="0" smtClean="0"/>
              <a:t>The decrease in rainfall is leading to the growing incidence and severity of droughts</a:t>
            </a:r>
          </a:p>
          <a:p>
            <a:r>
              <a:rPr lang="en-US" cap="none" dirty="0" smtClean="0"/>
              <a:t>Floods</a:t>
            </a:r>
            <a:r>
              <a:rPr lang="en-US" dirty="0"/>
              <a:t> : </a:t>
            </a:r>
            <a:r>
              <a:rPr lang="en-US" cap="none" dirty="0" smtClean="0"/>
              <a:t>Recent flood events have been reported</a:t>
            </a:r>
            <a:endParaRPr lang="en-US" cap="none" dirty="0"/>
          </a:p>
        </p:txBody>
      </p:sp>
      <p:pic>
        <p:nvPicPr>
          <p:cNvPr id="4" name="Picture 3"/>
          <p:cNvPicPr>
            <a:picLocks noChangeAspect="1"/>
          </p:cNvPicPr>
          <p:nvPr/>
        </p:nvPicPr>
        <p:blipFill>
          <a:blip r:embed="rId2"/>
          <a:stretch>
            <a:fillRect/>
          </a:stretch>
        </p:blipFill>
        <p:spPr>
          <a:xfrm>
            <a:off x="214182" y="3942175"/>
            <a:ext cx="4934465" cy="2775019"/>
          </a:xfrm>
          <a:prstGeom prst="rect">
            <a:avLst/>
          </a:prstGeom>
        </p:spPr>
      </p:pic>
      <p:pic>
        <p:nvPicPr>
          <p:cNvPr id="1026" name="Picture 2" descr="Greece Grapples with Extensive Destruction After Flooding in Ath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7361" y="3942174"/>
            <a:ext cx="4772883" cy="268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51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562" y="690398"/>
            <a:ext cx="6896321" cy="1596177"/>
          </a:xfrm>
        </p:spPr>
        <p:txBody>
          <a:bodyPr/>
          <a:lstStyle/>
          <a:p>
            <a:r>
              <a:rPr lang="en-US" dirty="0"/>
              <a:t>Policies to Manage </a:t>
            </a:r>
            <a:r>
              <a:rPr lang="en-US" dirty="0" smtClean="0"/>
              <a:t>droughts</a:t>
            </a:r>
            <a:endParaRPr lang="en-US" dirty="0"/>
          </a:p>
        </p:txBody>
      </p:sp>
      <p:sp>
        <p:nvSpPr>
          <p:cNvPr id="3" name="Content Placeholder 2"/>
          <p:cNvSpPr>
            <a:spLocks noGrp="1"/>
          </p:cNvSpPr>
          <p:nvPr>
            <p:ph sz="quarter" idx="13"/>
          </p:nvPr>
        </p:nvSpPr>
        <p:spPr>
          <a:xfrm>
            <a:off x="131179" y="2286575"/>
            <a:ext cx="7307589" cy="3424107"/>
          </a:xfrm>
        </p:spPr>
        <p:txBody>
          <a:bodyPr/>
          <a:lstStyle/>
          <a:p>
            <a:pPr marL="457200" indent="-457200">
              <a:buFont typeface="+mj-lt"/>
              <a:buAutoNum type="arabicPeriod"/>
            </a:pPr>
            <a:r>
              <a:rPr lang="en-US" cap="none" dirty="0" smtClean="0"/>
              <a:t>Farm improvement plans could help farmers reduce drought risks</a:t>
            </a:r>
          </a:p>
          <a:p>
            <a:pPr marL="457200" indent="-457200">
              <a:buFont typeface="+mj-lt"/>
              <a:buAutoNum type="arabicPeriod"/>
            </a:pPr>
            <a:r>
              <a:rPr lang="en-US" cap="none" dirty="0" smtClean="0"/>
              <a:t>Drought relief support can be provided within limits</a:t>
            </a:r>
            <a:endParaRPr lang="en-US" cap="none" dirty="0"/>
          </a:p>
        </p:txBody>
      </p:sp>
      <p:pic>
        <p:nvPicPr>
          <p:cNvPr id="2050" name="Picture 2" descr="Greece to Face Increased Water Short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77" y="4233292"/>
            <a:ext cx="4020066" cy="22562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052" name="Picture 4" descr="Droughts may affect more than 75% of world's population by 20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2302">
            <a:off x="7636474" y="521138"/>
            <a:ext cx="4161581" cy="27743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98936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Policies to Manage </a:t>
            </a:r>
            <a:r>
              <a:rPr lang="en-US" dirty="0" smtClean="0"/>
              <a:t>floods</a:t>
            </a:r>
            <a:endParaRPr lang="en-US" dirty="0"/>
          </a:p>
        </p:txBody>
      </p:sp>
      <p:sp>
        <p:nvSpPr>
          <p:cNvPr id="3" name="Content Placeholder 2"/>
          <p:cNvSpPr>
            <a:spLocks noGrp="1"/>
          </p:cNvSpPr>
          <p:nvPr>
            <p:ph sz="quarter" idx="13"/>
          </p:nvPr>
        </p:nvSpPr>
        <p:spPr>
          <a:xfrm>
            <a:off x="164130" y="2369925"/>
            <a:ext cx="10363826" cy="3424107"/>
          </a:xfrm>
        </p:spPr>
        <p:txBody>
          <a:bodyPr>
            <a:normAutofit fontScale="92500" lnSpcReduction="20000"/>
          </a:bodyPr>
          <a:lstStyle/>
          <a:p>
            <a:pPr marL="457200" indent="-457200">
              <a:buFont typeface="+mj-lt"/>
              <a:buAutoNum type="arabicPeriod"/>
            </a:pPr>
            <a:r>
              <a:rPr lang="en-US" cap="none" dirty="0" smtClean="0"/>
              <a:t>Land use management plans in the catchments of torrents </a:t>
            </a:r>
          </a:p>
          <a:p>
            <a:pPr marL="457200" indent="-457200">
              <a:buFont typeface="+mj-lt"/>
              <a:buAutoNum type="arabicPeriod"/>
            </a:pPr>
            <a:r>
              <a:rPr lang="en-US" cap="none" dirty="0"/>
              <a:t>R</a:t>
            </a:r>
            <a:r>
              <a:rPr lang="en-US" cap="none" dirty="0" smtClean="0"/>
              <a:t>estructuring of cultivations in flooded areas</a:t>
            </a:r>
          </a:p>
          <a:p>
            <a:pPr marL="457200" indent="-457200">
              <a:buFont typeface="+mj-lt"/>
              <a:buAutoNum type="arabicPeriod"/>
            </a:pPr>
            <a:r>
              <a:rPr lang="en-US" cap="none" dirty="0"/>
              <a:t>R</a:t>
            </a:r>
            <a:r>
              <a:rPr lang="en-US" cap="none" dirty="0" smtClean="0"/>
              <a:t>estoration and upgrade of drainage systems in flat cultivation areas</a:t>
            </a:r>
          </a:p>
          <a:p>
            <a:pPr marL="457200" indent="-457200">
              <a:buFont typeface="+mj-lt"/>
              <a:buAutoNum type="arabicPeriod"/>
            </a:pPr>
            <a:r>
              <a:rPr lang="en-US" cap="none" dirty="0" smtClean="0"/>
              <a:t>Flood protection infrastructure</a:t>
            </a:r>
          </a:p>
          <a:p>
            <a:pPr marL="457200" indent="-457200">
              <a:buFont typeface="+mj-lt"/>
              <a:buAutoNum type="arabicPeriod"/>
            </a:pPr>
            <a:r>
              <a:rPr lang="en-US" cap="none" dirty="0" smtClean="0"/>
              <a:t>Development of early warning systems</a:t>
            </a:r>
          </a:p>
          <a:p>
            <a:pPr marL="457200" indent="-457200">
              <a:buFont typeface="+mj-lt"/>
              <a:buAutoNum type="arabicPeriod"/>
            </a:pPr>
            <a:r>
              <a:rPr lang="en-US" cap="none" dirty="0" smtClean="0"/>
              <a:t>Upgrading of emergency plans</a:t>
            </a:r>
          </a:p>
          <a:p>
            <a:pPr marL="457200" indent="-457200">
              <a:buFont typeface="+mj-lt"/>
              <a:buAutoNum type="arabicPeriod"/>
            </a:pPr>
            <a:r>
              <a:rPr lang="en-US" cap="none" dirty="0" smtClean="0"/>
              <a:t>Legislative action for the maintenance of torrents and rivers</a:t>
            </a:r>
          </a:p>
          <a:p>
            <a:pPr marL="457200" indent="-457200">
              <a:buFont typeface="+mj-lt"/>
              <a:buAutoNum type="arabicPeriod"/>
            </a:pPr>
            <a:r>
              <a:rPr lang="en-US" cap="none" dirty="0"/>
              <a:t>F</a:t>
            </a:r>
            <a:r>
              <a:rPr lang="en-US" cap="none" dirty="0" smtClean="0"/>
              <a:t>lood </a:t>
            </a:r>
            <a:r>
              <a:rPr lang="en-US" cap="none" dirty="0"/>
              <a:t>relief support can be provided with </a:t>
            </a:r>
            <a:r>
              <a:rPr lang="en-US" cap="none" dirty="0" smtClean="0"/>
              <a:t>limits</a:t>
            </a:r>
            <a:endParaRPr lang="en-US" cap="none" dirty="0"/>
          </a:p>
        </p:txBody>
      </p:sp>
      <p:pic>
        <p:nvPicPr>
          <p:cNvPr id="3074" name="Picture 2" descr="Death toll in Greek floods hits 19 – DW – 11/18/20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6614" y="2743200"/>
            <a:ext cx="4635588" cy="26075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854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Bodies and Management </a:t>
            </a:r>
            <a:r>
              <a:rPr lang="en-US" dirty="0" smtClean="0"/>
              <a:t>operators</a:t>
            </a:r>
            <a:endParaRPr lang="en-US" dirty="0"/>
          </a:p>
        </p:txBody>
      </p:sp>
      <p:sp>
        <p:nvSpPr>
          <p:cNvPr id="3" name="Content Placeholder 2"/>
          <p:cNvSpPr>
            <a:spLocks noGrp="1"/>
          </p:cNvSpPr>
          <p:nvPr>
            <p:ph sz="quarter" idx="13"/>
          </p:nvPr>
        </p:nvSpPr>
        <p:spPr>
          <a:xfrm>
            <a:off x="164130" y="2369925"/>
            <a:ext cx="10363826" cy="3424107"/>
          </a:xfrm>
        </p:spPr>
        <p:txBody>
          <a:bodyPr>
            <a:normAutofit/>
          </a:bodyPr>
          <a:lstStyle/>
          <a:p>
            <a:r>
              <a:rPr lang="el-GR" dirty="0"/>
              <a:t>National Water </a:t>
            </a:r>
            <a:r>
              <a:rPr lang="el-GR" dirty="0" smtClean="0"/>
              <a:t>Commission</a:t>
            </a:r>
            <a:endParaRPr lang="en-US" dirty="0" smtClean="0"/>
          </a:p>
          <a:p>
            <a:r>
              <a:rPr lang="en-US" dirty="0"/>
              <a:t>National Register of Water Absorption </a:t>
            </a:r>
            <a:r>
              <a:rPr lang="en-US" dirty="0" smtClean="0"/>
              <a:t>Points</a:t>
            </a:r>
          </a:p>
          <a:p>
            <a:r>
              <a:rPr lang="en-US" dirty="0"/>
              <a:t>National Water </a:t>
            </a:r>
            <a:r>
              <a:rPr lang="en-US" dirty="0" smtClean="0"/>
              <a:t>COUNCIL</a:t>
            </a:r>
          </a:p>
          <a:p>
            <a:r>
              <a:rPr lang="en-US" dirty="0" err="1"/>
              <a:t>Kallikrates</a:t>
            </a:r>
            <a:r>
              <a:rPr lang="en-US" dirty="0"/>
              <a:t> and Water Resources</a:t>
            </a:r>
            <a:endParaRPr lang="en-US" dirty="0" smtClean="0"/>
          </a:p>
          <a:p>
            <a:endParaRPr lang="en-US" dirty="0"/>
          </a:p>
        </p:txBody>
      </p:sp>
      <p:pic>
        <p:nvPicPr>
          <p:cNvPr id="7" name="Picture 6"/>
          <p:cNvPicPr>
            <a:picLocks noChangeAspect="1"/>
          </p:cNvPicPr>
          <p:nvPr/>
        </p:nvPicPr>
        <p:blipFill>
          <a:blip r:embed="rId2"/>
          <a:stretch>
            <a:fillRect/>
          </a:stretch>
        </p:blipFill>
        <p:spPr>
          <a:xfrm>
            <a:off x="5873578" y="4519218"/>
            <a:ext cx="6318422" cy="2338781"/>
          </a:xfrm>
          <a:prstGeom prst="rect">
            <a:avLst/>
          </a:prstGeom>
        </p:spPr>
      </p:pic>
    </p:spTree>
    <p:extLst>
      <p:ext uri="{BB962C8B-B14F-4D97-AF65-F5344CB8AC3E}">
        <p14:creationId xmlns:p14="http://schemas.microsoft.com/office/powerpoint/2010/main" val="146035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National Water </a:t>
            </a:r>
            <a:r>
              <a:rPr lang="el-GR" dirty="0" smtClean="0"/>
              <a:t>Commission</a:t>
            </a:r>
            <a:endParaRPr lang="en-US" dirty="0"/>
          </a:p>
        </p:txBody>
      </p:sp>
      <p:pic>
        <p:nvPicPr>
          <p:cNvPr id="4" name="Picture 3"/>
          <p:cNvPicPr>
            <a:picLocks noChangeAspect="1"/>
          </p:cNvPicPr>
          <p:nvPr/>
        </p:nvPicPr>
        <p:blipFill rotWithShape="1">
          <a:blip r:embed="rId2"/>
          <a:srcRect l="9398" t="17030" r="6698" b="19626"/>
          <a:stretch/>
        </p:blipFill>
        <p:spPr>
          <a:xfrm>
            <a:off x="3492843" y="4345460"/>
            <a:ext cx="3328088" cy="2512540"/>
          </a:xfrm>
          <a:prstGeom prst="rect">
            <a:avLst/>
          </a:prstGeom>
        </p:spPr>
      </p:pic>
      <p:sp>
        <p:nvSpPr>
          <p:cNvPr id="3" name="Content Placeholder 2"/>
          <p:cNvSpPr>
            <a:spLocks noGrp="1"/>
          </p:cNvSpPr>
          <p:nvPr>
            <p:ph sz="quarter" idx="13"/>
          </p:nvPr>
        </p:nvSpPr>
        <p:spPr/>
        <p:txBody>
          <a:bodyPr/>
          <a:lstStyle/>
          <a:p>
            <a:r>
              <a:rPr lang="en-US" cap="none" dirty="0" smtClean="0"/>
              <a:t>It was instituted</a:t>
            </a:r>
            <a:r>
              <a:rPr lang="el-GR" cap="none" dirty="0" smtClean="0"/>
              <a:t> by law 3199 of 2003</a:t>
            </a:r>
            <a:endParaRPr lang="en-US" cap="none" dirty="0" smtClean="0"/>
          </a:p>
          <a:p>
            <a:r>
              <a:rPr lang="el-GR" cap="none" dirty="0" smtClean="0"/>
              <a:t>It draws up the policy for the protection and management of water</a:t>
            </a:r>
            <a:endParaRPr lang="en-US" cap="none" dirty="0" smtClean="0"/>
          </a:p>
          <a:p>
            <a:r>
              <a:rPr lang="en-US" cap="none" dirty="0" smtClean="0"/>
              <a:t>It </a:t>
            </a:r>
            <a:r>
              <a:rPr lang="el-GR" cap="none" dirty="0" smtClean="0"/>
              <a:t>monitors and controls its implementation </a:t>
            </a:r>
            <a:endParaRPr lang="en-US" cap="none" dirty="0" smtClean="0"/>
          </a:p>
          <a:p>
            <a:r>
              <a:rPr lang="en-US" cap="none" dirty="0" smtClean="0"/>
              <a:t>It </a:t>
            </a:r>
            <a:r>
              <a:rPr lang="el-GR" cap="none" dirty="0" smtClean="0"/>
              <a:t>approves</a:t>
            </a:r>
            <a:r>
              <a:rPr lang="en-US" cap="none" dirty="0" smtClean="0"/>
              <a:t> </a:t>
            </a:r>
            <a:r>
              <a:rPr lang="el-GR" cap="none" dirty="0" smtClean="0"/>
              <a:t>the national programs for the protection and management of the country's water resources.</a:t>
            </a:r>
            <a:endParaRPr lang="en-US" cap="none" dirty="0" smtClean="0"/>
          </a:p>
          <a:p>
            <a:endParaRPr lang="en-US" dirty="0"/>
          </a:p>
        </p:txBody>
      </p:sp>
    </p:spTree>
    <p:extLst>
      <p:ext uri="{BB962C8B-B14F-4D97-AF65-F5344CB8AC3E}">
        <p14:creationId xmlns:p14="http://schemas.microsoft.com/office/powerpoint/2010/main" val="373115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ministers in the </a:t>
            </a:r>
            <a:r>
              <a:rPr lang="el-GR" dirty="0" smtClean="0"/>
              <a:t>National </a:t>
            </a:r>
            <a:r>
              <a:rPr lang="el-GR" dirty="0"/>
              <a:t>Water </a:t>
            </a:r>
            <a:r>
              <a:rPr lang="el-GR" dirty="0" smtClean="0"/>
              <a:t>Commission</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cap="none" dirty="0"/>
              <a:t>Environment, Energy and Climate Change, as </a:t>
            </a:r>
            <a:r>
              <a:rPr lang="en-US" cap="none" dirty="0" smtClean="0"/>
              <a:t>President</a:t>
            </a:r>
            <a:endParaRPr lang="en-US" cap="none" dirty="0"/>
          </a:p>
          <a:p>
            <a:r>
              <a:rPr lang="en-US" cap="none" dirty="0" smtClean="0"/>
              <a:t>Infrastructure</a:t>
            </a:r>
            <a:r>
              <a:rPr lang="en-US" cap="none" dirty="0"/>
              <a:t>, </a:t>
            </a:r>
            <a:r>
              <a:rPr lang="en-US" cap="none" dirty="0" smtClean="0"/>
              <a:t>Transport </a:t>
            </a:r>
            <a:r>
              <a:rPr lang="en-US" cap="none" dirty="0"/>
              <a:t>and </a:t>
            </a:r>
            <a:r>
              <a:rPr lang="en-US" cap="none" dirty="0" smtClean="0"/>
              <a:t>Networks</a:t>
            </a:r>
            <a:endParaRPr lang="en-US" cap="none" dirty="0"/>
          </a:p>
          <a:p>
            <a:r>
              <a:rPr lang="en-US" cap="none" dirty="0" smtClean="0"/>
              <a:t>Finance</a:t>
            </a:r>
            <a:endParaRPr lang="en-US" cap="none" dirty="0"/>
          </a:p>
          <a:p>
            <a:r>
              <a:rPr lang="en-US" cap="none" dirty="0" smtClean="0"/>
              <a:t>Internal</a:t>
            </a:r>
            <a:endParaRPr lang="en-US" cap="none" dirty="0"/>
          </a:p>
          <a:p>
            <a:r>
              <a:rPr lang="en-US" cap="none" dirty="0" smtClean="0"/>
              <a:t>Administrative </a:t>
            </a:r>
            <a:r>
              <a:rPr lang="en-US" cap="none" dirty="0"/>
              <a:t>Reform and Electronic Government</a:t>
            </a:r>
          </a:p>
          <a:p>
            <a:r>
              <a:rPr lang="en-US" cap="none" dirty="0" smtClean="0"/>
              <a:t>Development </a:t>
            </a:r>
            <a:r>
              <a:rPr lang="en-US" cap="none" dirty="0"/>
              <a:t>and </a:t>
            </a:r>
            <a:r>
              <a:rPr lang="en-US" cap="none" dirty="0" smtClean="0"/>
              <a:t>Competitiveness</a:t>
            </a:r>
            <a:endParaRPr lang="en-US" cap="none" dirty="0"/>
          </a:p>
          <a:p>
            <a:r>
              <a:rPr lang="en-US" cap="none" dirty="0" smtClean="0"/>
              <a:t>Health</a:t>
            </a:r>
            <a:endParaRPr lang="en-US" cap="none" dirty="0"/>
          </a:p>
          <a:p>
            <a:r>
              <a:rPr lang="en-US" cap="none" dirty="0" smtClean="0"/>
              <a:t>Rural </a:t>
            </a:r>
            <a:r>
              <a:rPr lang="en-US" cap="none" dirty="0"/>
              <a:t>Development and </a:t>
            </a:r>
            <a:r>
              <a:rPr lang="en-US" cap="none" dirty="0" smtClean="0"/>
              <a:t>Food</a:t>
            </a:r>
            <a:endParaRPr lang="en-US" cap="none" dirty="0"/>
          </a:p>
          <a:p>
            <a:endParaRPr lang="en-US" dirty="0"/>
          </a:p>
        </p:txBody>
      </p:sp>
      <p:pic>
        <p:nvPicPr>
          <p:cNvPr id="6" name="Picture 5"/>
          <p:cNvPicPr>
            <a:picLocks noChangeAspect="1"/>
          </p:cNvPicPr>
          <p:nvPr/>
        </p:nvPicPr>
        <p:blipFill rotWithShape="1">
          <a:blip r:embed="rId2"/>
          <a:srcRect b="7312"/>
          <a:stretch/>
        </p:blipFill>
        <p:spPr>
          <a:xfrm>
            <a:off x="7265773" y="3872408"/>
            <a:ext cx="4926227" cy="2985592"/>
          </a:xfrm>
          <a:prstGeom prst="rect">
            <a:avLst/>
          </a:prstGeom>
        </p:spPr>
      </p:pic>
    </p:spTree>
    <p:extLst>
      <p:ext uri="{BB962C8B-B14F-4D97-AF65-F5344CB8AC3E}">
        <p14:creationId xmlns:p14="http://schemas.microsoft.com/office/powerpoint/2010/main" val="8485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798" y="634993"/>
            <a:ext cx="10364451" cy="1596177"/>
          </a:xfrm>
        </p:spPr>
        <p:txBody>
          <a:bodyPr/>
          <a:lstStyle/>
          <a:p>
            <a:r>
              <a:rPr lang="en-US" dirty="0"/>
              <a:t>National Water </a:t>
            </a:r>
            <a:r>
              <a:rPr lang="en-US" dirty="0" smtClean="0"/>
              <a:t>COUNCIL</a:t>
            </a:r>
            <a:endParaRPr lang="en-US" dirty="0"/>
          </a:p>
        </p:txBody>
      </p:sp>
      <p:sp>
        <p:nvSpPr>
          <p:cNvPr id="3" name="Content Placeholder 2"/>
          <p:cNvSpPr>
            <a:spLocks noGrp="1"/>
          </p:cNvSpPr>
          <p:nvPr>
            <p:ph sz="quarter" idx="13"/>
          </p:nvPr>
        </p:nvSpPr>
        <p:spPr>
          <a:xfrm>
            <a:off x="914400" y="2105541"/>
            <a:ext cx="10363826" cy="3424107"/>
          </a:xfrm>
        </p:spPr>
        <p:txBody>
          <a:bodyPr/>
          <a:lstStyle/>
          <a:p>
            <a:r>
              <a:rPr lang="en-US" cap="none" dirty="0" smtClean="0"/>
              <a:t>It advises the National </a:t>
            </a:r>
            <a:r>
              <a:rPr lang="en-US" cap="none" dirty="0"/>
              <a:t>W</a:t>
            </a:r>
            <a:r>
              <a:rPr lang="en-US" cap="none" dirty="0" smtClean="0"/>
              <a:t>ater </a:t>
            </a:r>
            <a:r>
              <a:rPr lang="en-US" cap="none" dirty="0"/>
              <a:t>C</a:t>
            </a:r>
            <a:r>
              <a:rPr lang="en-US" cap="none" dirty="0" smtClean="0"/>
              <a:t>ommission on the national programs for the protection and management of the country's water potential, while it will take cognizance of the annual report submitted by the National </a:t>
            </a:r>
            <a:r>
              <a:rPr lang="en-US" cap="none" dirty="0"/>
              <a:t>W</a:t>
            </a:r>
            <a:r>
              <a:rPr lang="en-US" cap="none" dirty="0" smtClean="0"/>
              <a:t>ater </a:t>
            </a:r>
            <a:r>
              <a:rPr lang="en-US" cap="none" dirty="0"/>
              <a:t>C</a:t>
            </a:r>
            <a:r>
              <a:rPr lang="en-US" cap="none" dirty="0" smtClean="0"/>
              <a:t>ommission on the state of the country's water environment, the implementation of legislation on water protection and management.</a:t>
            </a:r>
          </a:p>
          <a:p>
            <a:r>
              <a:rPr lang="en-US" cap="none" dirty="0" smtClean="0"/>
              <a:t>It </a:t>
            </a:r>
            <a:r>
              <a:rPr lang="en-US" cap="none" dirty="0"/>
              <a:t>consists of 26 members (representatives of parties and organizations) and the President is the Minister of Environment, Energy and Climate Change. The National Water Council </a:t>
            </a:r>
            <a:r>
              <a:rPr lang="en-US" cap="none" dirty="0" smtClean="0"/>
              <a:t>is convened </a:t>
            </a:r>
            <a:r>
              <a:rPr lang="en-US" cap="none" dirty="0"/>
              <a:t>by its President at least once a year.</a:t>
            </a:r>
          </a:p>
        </p:txBody>
      </p:sp>
      <p:pic>
        <p:nvPicPr>
          <p:cNvPr id="4" name="Picture 3"/>
          <p:cNvPicPr>
            <a:picLocks noChangeAspect="1"/>
          </p:cNvPicPr>
          <p:nvPr/>
        </p:nvPicPr>
        <p:blipFill>
          <a:blip r:embed="rId2"/>
          <a:stretch>
            <a:fillRect/>
          </a:stretch>
        </p:blipFill>
        <p:spPr>
          <a:xfrm>
            <a:off x="4793204" y="4949841"/>
            <a:ext cx="1947686" cy="1460765"/>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8223" y="5987272"/>
            <a:ext cx="3657600" cy="767347"/>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3588" y="108373"/>
            <a:ext cx="877090" cy="1539544"/>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9560"/>
            <a:ext cx="2998034" cy="1215023"/>
          </a:xfrm>
          <a:prstGeom prst="rect">
            <a:avLst/>
          </a:prstGeom>
        </p:spPr>
      </p:pic>
    </p:spTree>
    <p:extLst>
      <p:ext uri="{BB962C8B-B14F-4D97-AF65-F5344CB8AC3E}">
        <p14:creationId xmlns:p14="http://schemas.microsoft.com/office/powerpoint/2010/main" val="351384633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155</TotalTime>
  <Words>509</Words>
  <Application>Microsoft Office PowerPoint</Application>
  <PresentationFormat>Geniş ekran</PresentationFormat>
  <Paragraphs>66</Paragraphs>
  <Slides>13</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13</vt:i4>
      </vt:variant>
    </vt:vector>
  </HeadingPairs>
  <TitlesOfParts>
    <vt:vector size="16" baseType="lpstr">
      <vt:lpstr>Arial</vt:lpstr>
      <vt:lpstr>Tw Cen MT</vt:lpstr>
      <vt:lpstr>Droplet</vt:lpstr>
      <vt:lpstr>Water Policy</vt:lpstr>
      <vt:lpstr>MINISTRY FOR THE ENVIRONMENT, ENERGY AND CLIMATE CHANGE</vt:lpstr>
      <vt:lpstr>Water an important resource</vt:lpstr>
      <vt:lpstr>What is needed…</vt:lpstr>
      <vt:lpstr>Key points of water policies…</vt:lpstr>
      <vt:lpstr>Special conditions in Greece</vt:lpstr>
      <vt:lpstr>Policies to Manage Climate-Induced Water Risks</vt:lpstr>
      <vt:lpstr>Policies to Manage droughts</vt:lpstr>
      <vt:lpstr>Policies to Manage floods</vt:lpstr>
      <vt:lpstr>Bodies and Management operators</vt:lpstr>
      <vt:lpstr>National Water Commission</vt:lpstr>
      <vt:lpstr>ministers in the National Water Commission</vt:lpstr>
      <vt:lpstr>National Water COUNCIL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Policy</dc:title>
  <dc:creator>chewchios@hotmail.gr</dc:creator>
  <cp:lastModifiedBy>pc</cp:lastModifiedBy>
  <cp:revision>24</cp:revision>
  <dcterms:created xsi:type="dcterms:W3CDTF">2022-10-25T09:28:24Z</dcterms:created>
  <dcterms:modified xsi:type="dcterms:W3CDTF">2024-07-06T06:53:55Z</dcterms:modified>
</cp:coreProperties>
</file>